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305" r:id="rId6"/>
    <p:sldId id="292" r:id="rId7"/>
    <p:sldId id="270" r:id="rId8"/>
    <p:sldId id="312" r:id="rId9"/>
    <p:sldId id="314" r:id="rId10"/>
    <p:sldId id="321" r:id="rId11"/>
    <p:sldId id="322" r:id="rId12"/>
    <p:sldId id="323" r:id="rId13"/>
    <p:sldId id="324" r:id="rId14"/>
    <p:sldId id="325" r:id="rId15"/>
    <p:sldId id="308" r:id="rId1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1650" autoAdjust="0"/>
  </p:normalViewPr>
  <p:slideViewPr>
    <p:cSldViewPr>
      <p:cViewPr>
        <p:scale>
          <a:sx n="125" d="100"/>
          <a:sy n="125"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829705FB-742E-4DE5-9C44-352A71531A89}"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041485D0-6576-4A2A-8AEB-62E72137F5D0}" type="slidenum">
              <a:rPr lang="en-US"/>
              <a:pPr>
                <a:defRPr/>
              </a:pPr>
              <a:t>‹#›</a:t>
            </a:fld>
            <a:endParaRPr lang="en-US"/>
          </a:p>
        </p:txBody>
      </p:sp>
    </p:spTree>
    <p:extLst>
      <p:ext uri="{BB962C8B-B14F-4D97-AF65-F5344CB8AC3E}">
        <p14:creationId xmlns:p14="http://schemas.microsoft.com/office/powerpoint/2010/main" val="600309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298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55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96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5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14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40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21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95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150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75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2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26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4213" y="14843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6"/>
          <p:cNvSpPr>
            <a:spLocks noGrp="1"/>
          </p:cNvSpPr>
          <p:nvPr>
            <p:ph type="title"/>
          </p:nvPr>
        </p:nvSpPr>
        <p:spPr>
          <a:xfrm>
            <a:off x="684213" y="1484312"/>
            <a:ext cx="7772400" cy="2448743"/>
          </a:xfrm>
        </p:spPr>
        <p:txBody>
          <a:bodyPr/>
          <a:lstStyle/>
          <a:p>
            <a:r>
              <a:rPr lang="en-GB" sz="3600" dirty="0" smtClean="0"/>
              <a:t/>
            </a:r>
            <a:br>
              <a:rPr lang="en-GB" sz="3600" dirty="0" smtClean="0"/>
            </a:br>
            <a:r>
              <a:rPr lang="en-GB" sz="3600" dirty="0" smtClean="0"/>
              <a:t/>
            </a:r>
            <a:br>
              <a:rPr lang="en-GB" sz="3600" dirty="0" smtClean="0"/>
            </a:br>
            <a:r>
              <a:rPr lang="en-GB" sz="4800" b="1" dirty="0"/>
              <a:t>Training for construction, planning and the built environment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1124744"/>
            <a:ext cx="7772400" cy="216024"/>
          </a:xfrm>
        </p:spPr>
        <p:txBody>
          <a:bodyPr/>
          <a:lstStyle/>
          <a:p>
            <a:pPr eaLnBrk="1" hangingPunct="1"/>
            <a:r>
              <a:rPr lang="en-GB" sz="3600" dirty="0" smtClean="0">
                <a:solidFill>
                  <a:schemeClr val="tx1"/>
                </a:solidFill>
              </a:rPr>
              <a:t>Recommendations</a:t>
            </a:r>
            <a:r>
              <a:rPr lang="en-GB" sz="3600" dirty="0" smtClean="0"/>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84784"/>
            <a:ext cx="8352159" cy="4824859"/>
          </a:xfrm>
        </p:spPr>
        <p:txBody>
          <a:bodyPr/>
          <a:lstStyle/>
          <a:p>
            <a:pPr eaLnBrk="1" hangingPunct="1"/>
            <a:r>
              <a:rPr lang="en-GB" sz="2000" dirty="0" smtClean="0">
                <a:solidFill>
                  <a:schemeClr val="tx1"/>
                </a:solidFill>
              </a:rPr>
              <a:t>R4 challenge </a:t>
            </a:r>
            <a:r>
              <a:rPr lang="en-GB" sz="2000" dirty="0">
                <a:solidFill>
                  <a:schemeClr val="tx1"/>
                </a:solidFill>
              </a:rPr>
              <a:t>learners to develop and achieve higher-level practical skills and theory knowledge and use simulation to avoid unnecessary off-site assessment;</a:t>
            </a:r>
          </a:p>
          <a:p>
            <a:pPr eaLnBrk="1" hangingPunct="1"/>
            <a:endParaRPr lang="en-GB" sz="2000" dirty="0">
              <a:solidFill>
                <a:schemeClr val="tx1"/>
              </a:solidFill>
            </a:endParaRPr>
          </a:p>
          <a:p>
            <a:pPr eaLnBrk="1" hangingPunct="1"/>
            <a:r>
              <a:rPr lang="en-GB" sz="2000" dirty="0">
                <a:solidFill>
                  <a:schemeClr val="tx1"/>
                </a:solidFill>
              </a:rPr>
              <a:t>R5  programme and organise industrial work experience placements for all full-time FE learners;  </a:t>
            </a:r>
          </a:p>
          <a:p>
            <a:pPr eaLnBrk="1" hangingPunct="1"/>
            <a:endParaRPr lang="en-GB" sz="2000" dirty="0">
              <a:solidFill>
                <a:schemeClr val="tx1"/>
              </a:solidFill>
            </a:endParaRPr>
          </a:p>
          <a:p>
            <a:pPr eaLnBrk="1" hangingPunct="1"/>
            <a:r>
              <a:rPr lang="en-GB" sz="2000" dirty="0">
                <a:solidFill>
                  <a:schemeClr val="tx1"/>
                </a:solidFill>
              </a:rPr>
              <a:t>R6 	use labour market intelligence more effectively to match the provision to local employment opportunities, managing learner demand by the use of effective advice and guidance; and </a:t>
            </a:r>
          </a:p>
          <a:p>
            <a:pPr eaLnBrk="1" hangingPunct="1"/>
            <a:endParaRPr lang="en-GB" sz="2000" dirty="0">
              <a:solidFill>
                <a:schemeClr val="tx1"/>
              </a:solidFill>
            </a:endParaRPr>
          </a:p>
          <a:p>
            <a:pPr eaLnBrk="1" hangingPunct="1"/>
            <a:r>
              <a:rPr lang="en-GB" sz="2000" dirty="0">
                <a:solidFill>
                  <a:schemeClr val="tx1"/>
                </a:solidFill>
              </a:rPr>
              <a:t>R7  regularly update the industrial experience and knowledge of teachers, trainers and assessors. </a:t>
            </a:r>
          </a:p>
          <a:p>
            <a:pPr eaLnBrk="1" hangingPunct="1"/>
            <a:endParaRPr lang="en-US" sz="2000" dirty="0" smtClean="0"/>
          </a:p>
        </p:txBody>
      </p:sp>
    </p:spTree>
    <p:extLst>
      <p:ext uri="{BB962C8B-B14F-4D97-AF65-F5344CB8AC3E}">
        <p14:creationId xmlns:p14="http://schemas.microsoft.com/office/powerpoint/2010/main" val="643012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idx="1"/>
          </p:nvPr>
        </p:nvSpPr>
        <p:spPr>
          <a:xfrm>
            <a:off x="722313" y="2060849"/>
            <a:ext cx="7772400" cy="1728192"/>
          </a:xfrm>
        </p:spPr>
        <p:txBody>
          <a:bodyPr/>
          <a:lstStyle/>
          <a:p>
            <a:pPr algn="ctr"/>
            <a:r>
              <a:rPr lang="en-GB" sz="4000" dirty="0" smtClean="0">
                <a:solidFill>
                  <a:schemeClr val="tx1"/>
                </a:solidFill>
              </a:rPr>
              <a:t>Questions</a:t>
            </a:r>
          </a:p>
          <a:p>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692696"/>
            <a:ext cx="7772400" cy="792087"/>
          </a:xfrm>
        </p:spPr>
        <p:txBody>
          <a:bodyPr/>
          <a:lstStyle/>
          <a:p>
            <a:r>
              <a:rPr lang="en-GB" sz="3600" dirty="0" smtClean="0">
                <a:solidFill>
                  <a:schemeClr val="tx1"/>
                </a:solidFill>
              </a:rPr>
              <a:t>Background </a:t>
            </a:r>
            <a:endParaRPr lang="en-GB" sz="3600" b="1" dirty="0" smtClean="0">
              <a:solidFill>
                <a:schemeClr val="tx1"/>
              </a:solidFill>
            </a:endParaRPr>
          </a:p>
        </p:txBody>
      </p:sp>
      <p:sp>
        <p:nvSpPr>
          <p:cNvPr id="3075" name="Content Placeholder 3"/>
          <p:cNvSpPr>
            <a:spLocks noGrp="1"/>
          </p:cNvSpPr>
          <p:nvPr>
            <p:ph sz="half" idx="2"/>
          </p:nvPr>
        </p:nvSpPr>
        <p:spPr>
          <a:xfrm>
            <a:off x="250825" y="1772816"/>
            <a:ext cx="8353623" cy="4824834"/>
          </a:xfrm>
        </p:spPr>
        <p:txBody>
          <a:bodyPr/>
          <a:lstStyle/>
          <a:p>
            <a:r>
              <a:rPr lang="en-GB" sz="2400" dirty="0">
                <a:solidFill>
                  <a:schemeClr val="tx1"/>
                </a:solidFill>
              </a:rPr>
              <a:t>The remit is set in the context of the Welsh Government’s priorities for improving standards </a:t>
            </a:r>
            <a:r>
              <a:rPr lang="en-GB" sz="2400" dirty="0" smtClean="0">
                <a:solidFill>
                  <a:schemeClr val="tx1"/>
                </a:solidFill>
              </a:rPr>
              <a:t>and developing </a:t>
            </a:r>
            <a:r>
              <a:rPr lang="en-GB" sz="2400" dirty="0">
                <a:solidFill>
                  <a:schemeClr val="tx1"/>
                </a:solidFill>
              </a:rPr>
              <a:t>a highly skilled </a:t>
            </a:r>
            <a:r>
              <a:rPr lang="en-GB" sz="2400" dirty="0" smtClean="0">
                <a:solidFill>
                  <a:schemeClr val="tx1"/>
                </a:solidFill>
              </a:rPr>
              <a:t>workforce. </a:t>
            </a:r>
          </a:p>
          <a:p>
            <a:r>
              <a:rPr lang="en-GB" sz="2400" dirty="0" smtClean="0">
                <a:solidFill>
                  <a:schemeClr val="tx1"/>
                </a:solidFill>
              </a:rPr>
              <a:t>The </a:t>
            </a:r>
            <a:r>
              <a:rPr lang="en-GB" sz="2400" dirty="0">
                <a:solidFill>
                  <a:schemeClr val="tx1"/>
                </a:solidFill>
              </a:rPr>
              <a:t>purpose of this thematic survey is to provide the Welsh Government (WG) with advice on the current standards and quality of provision for construction, planning and the built environment in further education (FE) institutions and work-based learning (WBL) providers, as requested in the annual </a:t>
            </a:r>
            <a:r>
              <a:rPr lang="en-GB" sz="2400" dirty="0" smtClean="0">
                <a:solidFill>
                  <a:schemeClr val="tx1"/>
                </a:solidFill>
              </a:rPr>
              <a:t>remit </a:t>
            </a:r>
            <a:r>
              <a:rPr lang="en-GB" sz="2400" dirty="0">
                <a:solidFill>
                  <a:schemeClr val="tx1"/>
                </a:solidFill>
              </a:rPr>
              <a:t>letter to </a:t>
            </a:r>
            <a:r>
              <a:rPr lang="en-GB" sz="2400" dirty="0" err="1">
                <a:solidFill>
                  <a:schemeClr val="tx1"/>
                </a:solidFill>
              </a:rPr>
              <a:t>Estyn</a:t>
            </a:r>
            <a:r>
              <a:rPr lang="en-GB" sz="2400" dirty="0">
                <a:solidFill>
                  <a:schemeClr val="tx1"/>
                </a:solidFill>
              </a:rPr>
              <a:t> from the Minister for Education and Skills</a:t>
            </a:r>
            <a:r>
              <a:rPr lang="en-GB" sz="2400" dirty="0"/>
              <a:t>. </a:t>
            </a:r>
          </a:p>
          <a:p>
            <a:endParaRPr lang="en-GB" sz="2400" dirty="0" smtClean="0"/>
          </a:p>
          <a:p>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908720"/>
            <a:ext cx="7772400" cy="288032"/>
          </a:xfrm>
        </p:spPr>
        <p:txBody>
          <a:bodyPr/>
          <a:lstStyle/>
          <a:p>
            <a:pPr eaLnBrk="1" hangingPunct="1"/>
            <a:r>
              <a:rPr lang="en-GB" sz="3600" dirty="0" smtClean="0">
                <a:solidFill>
                  <a:schemeClr val="tx1"/>
                </a:solidFill>
              </a:rPr>
              <a:t>Context </a:t>
            </a:r>
            <a:r>
              <a:rPr lang="en-GB" sz="3600" dirty="0" smtClean="0"/>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8312" y="1340768"/>
            <a:ext cx="8352159" cy="4896520"/>
          </a:xfrm>
        </p:spPr>
        <p:txBody>
          <a:bodyPr/>
          <a:lstStyle/>
          <a:p>
            <a:pPr eaLnBrk="1" hangingPunct="1"/>
            <a:r>
              <a:rPr lang="en-GB" sz="2400" dirty="0">
                <a:solidFill>
                  <a:schemeClr val="tx1"/>
                </a:solidFill>
              </a:rPr>
              <a:t>Construction, planning and the built environment are of significant importance to the economy of Wales.  Approximately 10,000 businesses are operating within the construction sector in Wales, employing </a:t>
            </a:r>
            <a:r>
              <a:rPr lang="en-GB" sz="2400" dirty="0" smtClean="0">
                <a:solidFill>
                  <a:schemeClr val="tx1"/>
                </a:solidFill>
              </a:rPr>
              <a:t>just under </a:t>
            </a:r>
            <a:r>
              <a:rPr lang="en-GB" sz="2400" dirty="0">
                <a:solidFill>
                  <a:schemeClr val="tx1"/>
                </a:solidFill>
              </a:rPr>
              <a:t>100,000 people.  </a:t>
            </a:r>
            <a:endParaRPr lang="en-GB" sz="2400" dirty="0" smtClean="0">
              <a:solidFill>
                <a:schemeClr val="tx1"/>
              </a:solidFill>
            </a:endParaRPr>
          </a:p>
          <a:p>
            <a:pPr eaLnBrk="1" hangingPunct="1"/>
            <a:r>
              <a:rPr lang="en-GB" sz="2400" dirty="0" smtClean="0">
                <a:solidFill>
                  <a:schemeClr val="tx1"/>
                </a:solidFill>
              </a:rPr>
              <a:t>Over </a:t>
            </a:r>
            <a:r>
              <a:rPr lang="en-GB" sz="2400" dirty="0">
                <a:solidFill>
                  <a:schemeClr val="tx1"/>
                </a:solidFill>
              </a:rPr>
              <a:t>the last few years, due to the economic downturn and recession, the sector has seen a significant decline in the availability of work contracts.  Currently very few substantial, long-term contracts are available and many contracts are small and short-term</a:t>
            </a:r>
            <a:r>
              <a:rPr lang="en-GB" sz="2000" dirty="0">
                <a:solidFill>
                  <a:schemeClr val="tx1"/>
                </a:solidFill>
              </a:rPr>
              <a:t>.</a:t>
            </a:r>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980728"/>
            <a:ext cx="7772400" cy="720080"/>
          </a:xfrm>
        </p:spPr>
        <p:txBody>
          <a:bodyPr/>
          <a:lstStyle/>
          <a:p>
            <a:pPr eaLnBrk="1" hangingPunct="1"/>
            <a:r>
              <a:rPr lang="en-GB" sz="3600" dirty="0" smtClean="0">
                <a:solidFill>
                  <a:schemeClr val="tx1"/>
                </a:solidFill>
              </a:rPr>
              <a:t>Main findings </a:t>
            </a:r>
            <a:r>
              <a:rPr lang="en-GB" sz="3600" dirty="0" smtClean="0"/>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8312" y="1700808"/>
            <a:ext cx="8424167" cy="4896544"/>
          </a:xfrm>
        </p:spPr>
        <p:txBody>
          <a:bodyPr/>
          <a:lstStyle/>
          <a:p>
            <a:pPr eaLnBrk="1" hangingPunct="1"/>
            <a:r>
              <a:rPr lang="en-GB" sz="2000" dirty="0" smtClean="0">
                <a:solidFill>
                  <a:schemeClr val="tx1"/>
                </a:solidFill>
              </a:rPr>
              <a:t>Regardless </a:t>
            </a:r>
            <a:r>
              <a:rPr lang="en-GB" sz="2000" dirty="0">
                <a:solidFill>
                  <a:schemeClr val="tx1"/>
                </a:solidFill>
              </a:rPr>
              <a:t>of the availability of work, construction continues to be a popular training sector amongst learners. </a:t>
            </a:r>
            <a:endParaRPr lang="en-GB" sz="2000" dirty="0" smtClean="0">
              <a:solidFill>
                <a:schemeClr val="tx1"/>
              </a:solidFill>
            </a:endParaRPr>
          </a:p>
          <a:p>
            <a:pPr eaLnBrk="1" hangingPunct="1"/>
            <a:r>
              <a:rPr lang="en-GB" sz="2000" dirty="0" smtClean="0">
                <a:solidFill>
                  <a:schemeClr val="tx1"/>
                </a:solidFill>
              </a:rPr>
              <a:t>Overall</a:t>
            </a:r>
            <a:r>
              <a:rPr lang="en-GB" sz="2000" dirty="0">
                <a:solidFill>
                  <a:schemeClr val="tx1"/>
                </a:solidFill>
              </a:rPr>
              <a:t>, the rates at which learners achieve their training frameworks and other qualifications have improved over the period from 2009 to 2011.  </a:t>
            </a:r>
            <a:endParaRPr lang="en-GB" sz="2000" dirty="0" smtClean="0">
              <a:solidFill>
                <a:schemeClr val="tx1"/>
              </a:solidFill>
            </a:endParaRPr>
          </a:p>
          <a:p>
            <a:pPr eaLnBrk="1" hangingPunct="1"/>
            <a:r>
              <a:rPr lang="en-GB" sz="2000" dirty="0" smtClean="0">
                <a:solidFill>
                  <a:schemeClr val="tx1"/>
                </a:solidFill>
              </a:rPr>
              <a:t>However</a:t>
            </a:r>
            <a:r>
              <a:rPr lang="en-GB" sz="2000" dirty="0">
                <a:solidFill>
                  <a:schemeClr val="tx1"/>
                </a:solidFill>
              </a:rPr>
              <a:t>, performance is only average when compared with other learning areas.  </a:t>
            </a:r>
          </a:p>
          <a:p>
            <a:pPr eaLnBrk="1" hangingPunct="1"/>
            <a:r>
              <a:rPr lang="en-GB" sz="2000" dirty="0" smtClean="0">
                <a:solidFill>
                  <a:schemeClr val="tx1"/>
                </a:solidFill>
              </a:rPr>
              <a:t>Overall</a:t>
            </a:r>
            <a:r>
              <a:rPr lang="en-GB" sz="2000" dirty="0">
                <a:solidFill>
                  <a:schemeClr val="tx1"/>
                </a:solidFill>
              </a:rPr>
              <a:t>, the rate at which learners progress from level 1 to level 2 programmes and level 2 to level 3 programmes is similar to other vocational craft based programmes. </a:t>
            </a:r>
            <a:endParaRPr lang="en-GB" sz="2000" dirty="0" smtClean="0">
              <a:solidFill>
                <a:schemeClr val="tx1"/>
              </a:solidFill>
            </a:endParaRPr>
          </a:p>
          <a:p>
            <a:pPr eaLnBrk="1" hangingPunct="1"/>
            <a:r>
              <a:rPr lang="en-GB" sz="2000" dirty="0" smtClean="0">
                <a:solidFill>
                  <a:schemeClr val="tx1"/>
                </a:solidFill>
              </a:rPr>
              <a:t>To </a:t>
            </a:r>
            <a:r>
              <a:rPr lang="en-GB" sz="2000" dirty="0">
                <a:solidFill>
                  <a:schemeClr val="tx1"/>
                </a:solidFill>
              </a:rPr>
              <a:t>complete level 3 programmes, learners need to be employed or have substantial workplace experience.  However, not all full-time learners in FE institutions are guaranteed work </a:t>
            </a:r>
            <a:r>
              <a:rPr lang="en-GB" sz="2000" dirty="0" smtClean="0">
                <a:solidFill>
                  <a:schemeClr val="tx1"/>
                </a:solidFill>
              </a:rPr>
              <a:t>experience</a:t>
            </a:r>
            <a:r>
              <a:rPr lang="en-GB" sz="2000" dirty="0" smtClean="0"/>
              <a:t>. </a:t>
            </a:r>
            <a:endParaRPr lang="en-US" sz="200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1052736"/>
            <a:ext cx="7772400" cy="288032"/>
          </a:xfrm>
        </p:spPr>
        <p:txBody>
          <a:bodyPr/>
          <a:lstStyle/>
          <a:p>
            <a:pPr eaLnBrk="1" hangingPunct="1"/>
            <a:r>
              <a:rPr lang="en-GB" sz="3600" dirty="0" smtClean="0">
                <a:solidFill>
                  <a:schemeClr val="tx1"/>
                </a:solidFill>
              </a:rPr>
              <a:t>Main findings </a:t>
            </a:r>
            <a:br>
              <a:rPr lang="en-GB" sz="3600" dirty="0" smtClean="0">
                <a:solidFill>
                  <a:schemeClr val="tx1"/>
                </a:solidFill>
              </a:rPr>
            </a:br>
            <a:endParaRPr lang="en-US" sz="3600" dirty="0" smtClean="0">
              <a:solidFill>
                <a:schemeClr val="tx1"/>
              </a:solidFill>
            </a:endParaRPr>
          </a:p>
        </p:txBody>
      </p:sp>
      <p:sp>
        <p:nvSpPr>
          <p:cNvPr id="4099" name="Rectangle 4"/>
          <p:cNvSpPr>
            <a:spLocks noGrp="1" noChangeArrowheads="1"/>
          </p:cNvSpPr>
          <p:nvPr>
            <p:ph type="body" sz="half" idx="2"/>
          </p:nvPr>
        </p:nvSpPr>
        <p:spPr>
          <a:xfrm>
            <a:off x="467544" y="1484784"/>
            <a:ext cx="8352159" cy="4824859"/>
          </a:xfrm>
        </p:spPr>
        <p:txBody>
          <a:bodyPr/>
          <a:lstStyle/>
          <a:p>
            <a:pPr eaLnBrk="1" hangingPunct="1"/>
            <a:r>
              <a:rPr lang="en-GB" sz="2000" dirty="0" smtClean="0">
                <a:solidFill>
                  <a:schemeClr val="tx1"/>
                </a:solidFill>
              </a:rPr>
              <a:t>A </a:t>
            </a:r>
            <a:r>
              <a:rPr lang="en-GB" sz="2000" dirty="0">
                <a:solidFill>
                  <a:schemeClr val="tx1"/>
                </a:solidFill>
              </a:rPr>
              <a:t>few learners progress to higher education (HE) programmes. These programmes are generally at level 4 and delivered by FE institutions through franchise arrangements with the HE institutions</a:t>
            </a:r>
            <a:r>
              <a:rPr lang="en-GB" sz="2000" dirty="0" smtClean="0">
                <a:solidFill>
                  <a:schemeClr val="tx1"/>
                </a:solidFill>
              </a:rPr>
              <a:t>..</a:t>
            </a:r>
            <a:endParaRPr lang="en-GB" sz="2000" dirty="0">
              <a:solidFill>
                <a:schemeClr val="tx1"/>
              </a:solidFill>
            </a:endParaRPr>
          </a:p>
          <a:p>
            <a:pPr eaLnBrk="1" hangingPunct="1"/>
            <a:r>
              <a:rPr lang="en-GB" sz="2000" dirty="0" smtClean="0">
                <a:solidFill>
                  <a:schemeClr val="tx1"/>
                </a:solidFill>
              </a:rPr>
              <a:t>The </a:t>
            </a:r>
            <a:r>
              <a:rPr lang="en-GB" sz="2000" dirty="0">
                <a:solidFill>
                  <a:schemeClr val="tx1"/>
                </a:solidFill>
              </a:rPr>
              <a:t>majority of FE institutions have developed and deliver programmes associated with new environmental </a:t>
            </a:r>
            <a:r>
              <a:rPr lang="en-GB" sz="2000" dirty="0" smtClean="0">
                <a:solidFill>
                  <a:schemeClr val="tx1"/>
                </a:solidFill>
              </a:rPr>
              <a:t>technologies.. </a:t>
            </a:r>
            <a:endParaRPr lang="en-GB" sz="2000" dirty="0">
              <a:solidFill>
                <a:schemeClr val="tx1"/>
              </a:solidFill>
            </a:endParaRPr>
          </a:p>
          <a:p>
            <a:pPr eaLnBrk="1" hangingPunct="1"/>
            <a:r>
              <a:rPr lang="en-GB" sz="2000" dirty="0" smtClean="0">
                <a:solidFill>
                  <a:schemeClr val="tx1"/>
                </a:solidFill>
              </a:rPr>
              <a:t>A </a:t>
            </a:r>
            <a:r>
              <a:rPr lang="en-GB" sz="2000" dirty="0">
                <a:solidFill>
                  <a:schemeClr val="tx1"/>
                </a:solidFill>
              </a:rPr>
              <a:t>minority of FE institutions and WBL providers work well in partnership with local secondary schools to deliver construction </a:t>
            </a:r>
            <a:r>
              <a:rPr lang="en-GB" sz="2000" dirty="0" smtClean="0">
                <a:solidFill>
                  <a:schemeClr val="tx1"/>
                </a:solidFill>
              </a:rPr>
              <a:t>programmes.  </a:t>
            </a:r>
            <a:r>
              <a:rPr lang="en-GB" sz="2000" dirty="0">
                <a:solidFill>
                  <a:schemeClr val="tx1"/>
                </a:solidFill>
              </a:rPr>
              <a:t>However, not all schools use the expertise and resources available in their local FE institution and WBL providers to help deliver these programmes. </a:t>
            </a:r>
            <a:endParaRPr lang="en-GB" sz="2000" dirty="0" smtClean="0">
              <a:solidFill>
                <a:schemeClr val="tx1"/>
              </a:solidFill>
            </a:endParaRPr>
          </a:p>
          <a:p>
            <a:pPr eaLnBrk="1" hangingPunct="1"/>
            <a:r>
              <a:rPr lang="en-GB" sz="2000" dirty="0" smtClean="0">
                <a:solidFill>
                  <a:schemeClr val="tx1"/>
                </a:solidFill>
              </a:rPr>
              <a:t>Most </a:t>
            </a:r>
            <a:r>
              <a:rPr lang="en-GB" sz="2000" dirty="0">
                <a:solidFill>
                  <a:schemeClr val="tx1"/>
                </a:solidFill>
              </a:rPr>
              <a:t>learners benefit from trade-related practical sessions, which provide good opportunities for them to develop their basic practical skills in appropriate environments.  However, the majority of learners are not effectively challenged by teachers, trainers and assessors to develop higher standards of practical </a:t>
            </a:r>
            <a:r>
              <a:rPr lang="en-GB" sz="2000" dirty="0" smtClean="0">
                <a:solidFill>
                  <a:schemeClr val="tx1"/>
                </a:solidFill>
              </a:rPr>
              <a:t>competence.. </a:t>
            </a:r>
            <a:endParaRPr lang="en-GB" sz="2000" dirty="0">
              <a:solidFill>
                <a:schemeClr val="tx1"/>
              </a:solidFill>
            </a:endParaRPr>
          </a:p>
          <a:p>
            <a:pPr eaLnBrk="1" hangingPunct="1"/>
            <a:endParaRPr lang="en-US" sz="200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980728"/>
            <a:ext cx="7772400" cy="360040"/>
          </a:xfrm>
        </p:spPr>
        <p:txBody>
          <a:bodyPr/>
          <a:lstStyle/>
          <a:p>
            <a:pPr eaLnBrk="1" hangingPunct="1"/>
            <a:r>
              <a:rPr lang="en-GB" sz="3600" dirty="0" smtClean="0">
                <a:solidFill>
                  <a:schemeClr val="tx1"/>
                </a:solidFill>
              </a:rPr>
              <a:t>Main findings</a:t>
            </a:r>
            <a:r>
              <a:rPr lang="en-GB" sz="3600" dirty="0" smtClean="0"/>
              <a:t>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84784"/>
            <a:ext cx="8352159" cy="4824859"/>
          </a:xfrm>
        </p:spPr>
        <p:txBody>
          <a:bodyPr/>
          <a:lstStyle/>
          <a:p>
            <a:pPr eaLnBrk="1" hangingPunct="1"/>
            <a:r>
              <a:rPr lang="en-GB" sz="2000" dirty="0" smtClean="0">
                <a:solidFill>
                  <a:schemeClr val="tx1"/>
                </a:solidFill>
              </a:rPr>
              <a:t>Overall</a:t>
            </a:r>
            <a:r>
              <a:rPr lang="en-GB" sz="2000" dirty="0">
                <a:solidFill>
                  <a:schemeClr val="tx1"/>
                </a:solidFill>
              </a:rPr>
              <a:t>, there is too much variation in the quality of support that FE institutions and WBL providers give learners to develop their literacy and numeracy </a:t>
            </a:r>
            <a:r>
              <a:rPr lang="en-GB" sz="2000" dirty="0" smtClean="0">
                <a:solidFill>
                  <a:schemeClr val="tx1"/>
                </a:solidFill>
              </a:rPr>
              <a:t>skills.</a:t>
            </a:r>
          </a:p>
          <a:p>
            <a:pPr eaLnBrk="1" hangingPunct="1"/>
            <a:r>
              <a:rPr lang="en-GB" sz="2000" dirty="0">
                <a:solidFill>
                  <a:schemeClr val="tx1"/>
                </a:solidFill>
              </a:rPr>
              <a:t>Learners do not always benefit from constructive written feedback on their work from teachers, trainers and assessors that would enable them to improve their performance.  Literacy and numeracy development and support are not effectively integrated into all </a:t>
            </a:r>
            <a:r>
              <a:rPr lang="en-GB" sz="2000" dirty="0" smtClean="0">
                <a:solidFill>
                  <a:schemeClr val="tx1"/>
                </a:solidFill>
              </a:rPr>
              <a:t>programmes.</a:t>
            </a:r>
          </a:p>
          <a:p>
            <a:pPr eaLnBrk="1" hangingPunct="1"/>
            <a:r>
              <a:rPr lang="en-GB" sz="2000" dirty="0" smtClean="0">
                <a:solidFill>
                  <a:schemeClr val="tx1"/>
                </a:solidFill>
              </a:rPr>
              <a:t>Careers </a:t>
            </a:r>
            <a:r>
              <a:rPr lang="en-GB" sz="2000" dirty="0">
                <a:solidFill>
                  <a:schemeClr val="tx1"/>
                </a:solidFill>
              </a:rPr>
              <a:t>guidance is often unclear and often misdirected.  In too many cases, school career advisers refer learners, mostly less able boys, to construction craft training as a suitable career choice.  This is often the case with learners who are disruptive in class, have poor attendance records and are generally disillusioned with </a:t>
            </a:r>
            <a:r>
              <a:rPr lang="en-GB" sz="2000" dirty="0" smtClean="0">
                <a:solidFill>
                  <a:schemeClr val="tx1"/>
                </a:solidFill>
              </a:rPr>
              <a:t>school.</a:t>
            </a:r>
            <a:endParaRPr lang="en-US" sz="2000" dirty="0" smtClean="0">
              <a:solidFill>
                <a:schemeClr val="tx1"/>
              </a:solidFill>
            </a:endParaRPr>
          </a:p>
        </p:txBody>
      </p:sp>
    </p:spTree>
    <p:extLst>
      <p:ext uri="{BB962C8B-B14F-4D97-AF65-F5344CB8AC3E}">
        <p14:creationId xmlns:p14="http://schemas.microsoft.com/office/powerpoint/2010/main" val="308636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836712"/>
            <a:ext cx="7772400" cy="504056"/>
          </a:xfrm>
        </p:spPr>
        <p:txBody>
          <a:bodyPr/>
          <a:lstStyle/>
          <a:p>
            <a:pPr eaLnBrk="1" hangingPunct="1"/>
            <a:r>
              <a:rPr lang="en-GB" sz="3600" dirty="0" smtClean="0">
                <a:solidFill>
                  <a:schemeClr val="tx1"/>
                </a:solidFill>
              </a:rPr>
              <a:t>Main findings</a:t>
            </a:r>
            <a:r>
              <a:rPr lang="en-GB" sz="3600" dirty="0" smtClean="0"/>
              <a:t>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84784"/>
            <a:ext cx="8352159" cy="4824859"/>
          </a:xfrm>
        </p:spPr>
        <p:txBody>
          <a:bodyPr/>
          <a:lstStyle/>
          <a:p>
            <a:pPr eaLnBrk="1" hangingPunct="1"/>
            <a:r>
              <a:rPr lang="en-GB" sz="2400" dirty="0" smtClean="0">
                <a:solidFill>
                  <a:schemeClr val="tx1"/>
                </a:solidFill>
              </a:rPr>
              <a:t>Providers </a:t>
            </a:r>
            <a:r>
              <a:rPr lang="en-GB" sz="2400" dirty="0">
                <a:solidFill>
                  <a:schemeClr val="tx1"/>
                </a:solidFill>
              </a:rPr>
              <a:t>generally do not do enough to develop and sustain effective links with local industry. </a:t>
            </a:r>
            <a:endParaRPr lang="en-GB" sz="2400" dirty="0" smtClean="0">
              <a:solidFill>
                <a:schemeClr val="tx1"/>
              </a:solidFill>
            </a:endParaRPr>
          </a:p>
          <a:p>
            <a:pPr eaLnBrk="1" hangingPunct="1"/>
            <a:r>
              <a:rPr lang="en-GB" sz="2400" dirty="0" smtClean="0">
                <a:solidFill>
                  <a:schemeClr val="tx1"/>
                </a:solidFill>
              </a:rPr>
              <a:t>The </a:t>
            </a:r>
            <a:r>
              <a:rPr lang="en-GB" sz="2400" dirty="0">
                <a:solidFill>
                  <a:schemeClr val="tx1"/>
                </a:solidFill>
              </a:rPr>
              <a:t>majority of teachers, trainers and assessors have not worked in the industry for many years and do not have up-to-date </a:t>
            </a:r>
            <a:r>
              <a:rPr lang="en-GB" sz="2400" dirty="0" smtClean="0">
                <a:solidFill>
                  <a:schemeClr val="tx1"/>
                </a:solidFill>
              </a:rPr>
              <a:t>industrial.</a:t>
            </a:r>
          </a:p>
          <a:p>
            <a:pPr eaLnBrk="1" hangingPunct="1"/>
            <a:endParaRPr lang="en-GB" sz="2400" dirty="0" smtClean="0"/>
          </a:p>
          <a:p>
            <a:pPr eaLnBrk="1" hangingPunct="1"/>
            <a:endParaRPr lang="en-US" sz="2400" dirty="0" smtClean="0"/>
          </a:p>
        </p:txBody>
      </p:sp>
    </p:spTree>
    <p:extLst>
      <p:ext uri="{BB962C8B-B14F-4D97-AF65-F5344CB8AC3E}">
        <p14:creationId xmlns:p14="http://schemas.microsoft.com/office/powerpoint/2010/main" val="3353821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908720"/>
            <a:ext cx="7772400" cy="432048"/>
          </a:xfrm>
        </p:spPr>
        <p:txBody>
          <a:bodyPr/>
          <a:lstStyle/>
          <a:p>
            <a:pPr eaLnBrk="1" hangingPunct="1"/>
            <a:r>
              <a:rPr lang="en-GB" sz="3600" dirty="0" smtClean="0">
                <a:solidFill>
                  <a:schemeClr val="tx1"/>
                </a:solidFill>
              </a:rPr>
              <a:t>Recommendations </a:t>
            </a:r>
            <a:r>
              <a:rPr lang="en-GB" sz="3600" dirty="0" smtClean="0"/>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84784"/>
            <a:ext cx="8352159" cy="4824859"/>
          </a:xfrm>
        </p:spPr>
        <p:txBody>
          <a:bodyPr/>
          <a:lstStyle/>
          <a:p>
            <a:pPr marL="0" indent="0" eaLnBrk="1" hangingPunct="1">
              <a:buNone/>
            </a:pPr>
            <a:r>
              <a:rPr lang="en-GB" sz="2400" b="1" dirty="0" smtClean="0">
                <a:solidFill>
                  <a:schemeClr val="tx1"/>
                </a:solidFill>
              </a:rPr>
              <a:t>The </a:t>
            </a:r>
            <a:r>
              <a:rPr lang="en-GB" sz="2400" b="1" dirty="0">
                <a:solidFill>
                  <a:schemeClr val="tx1"/>
                </a:solidFill>
              </a:rPr>
              <a:t>Welsh Government should:</a:t>
            </a:r>
          </a:p>
          <a:p>
            <a:pPr marL="0" indent="0" eaLnBrk="1" hangingPunct="1">
              <a:buNone/>
            </a:pPr>
            <a:r>
              <a:rPr lang="en-GB" sz="2400" dirty="0">
                <a:solidFill>
                  <a:schemeClr val="tx1"/>
                </a:solidFill>
              </a:rPr>
              <a:t> </a:t>
            </a:r>
          </a:p>
          <a:p>
            <a:pPr eaLnBrk="1" hangingPunct="1"/>
            <a:r>
              <a:rPr lang="en-GB" sz="2400" dirty="0">
                <a:solidFill>
                  <a:schemeClr val="tx1"/>
                </a:solidFill>
              </a:rPr>
              <a:t>R1 </a:t>
            </a:r>
            <a:r>
              <a:rPr lang="en-GB" sz="2400" dirty="0" smtClean="0">
                <a:solidFill>
                  <a:schemeClr val="tx1"/>
                </a:solidFill>
              </a:rPr>
              <a:t>negotiate with providers to fund programmes that match local labour market needs; and</a:t>
            </a:r>
            <a:endParaRPr lang="en-GB" sz="2400" dirty="0">
              <a:solidFill>
                <a:schemeClr val="tx1"/>
              </a:solidFill>
            </a:endParaRPr>
          </a:p>
          <a:p>
            <a:pPr eaLnBrk="1" hangingPunct="1"/>
            <a:endParaRPr lang="en-GB" sz="2400" dirty="0">
              <a:solidFill>
                <a:schemeClr val="tx1"/>
              </a:solidFill>
            </a:endParaRPr>
          </a:p>
          <a:p>
            <a:pPr eaLnBrk="1" hangingPunct="1"/>
            <a:r>
              <a:rPr lang="en-GB" sz="2400" dirty="0">
                <a:solidFill>
                  <a:schemeClr val="tx1"/>
                </a:solidFill>
              </a:rPr>
              <a:t>R2 make the qualifications framework for the construction sector in Wales more relevant to the needs of industry by providing greater choice of optional units in addition to the core elements of the programme and ensure that the framework contains a focus on literacy and numeracy</a:t>
            </a:r>
            <a:r>
              <a:rPr lang="en-GB" sz="2000" dirty="0"/>
              <a:t>.</a:t>
            </a:r>
          </a:p>
          <a:p>
            <a:pPr eaLnBrk="1" hangingPunct="1"/>
            <a:endParaRPr lang="en-GB" sz="2000" dirty="0"/>
          </a:p>
          <a:p>
            <a:pPr eaLnBrk="1" hangingPunct="1"/>
            <a:endParaRPr lang="en-US" sz="2000" dirty="0" smtClean="0"/>
          </a:p>
        </p:txBody>
      </p:sp>
    </p:spTree>
    <p:extLst>
      <p:ext uri="{BB962C8B-B14F-4D97-AF65-F5344CB8AC3E}">
        <p14:creationId xmlns:p14="http://schemas.microsoft.com/office/powerpoint/2010/main" val="2626885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908720"/>
            <a:ext cx="7772400" cy="432048"/>
          </a:xfrm>
        </p:spPr>
        <p:txBody>
          <a:bodyPr/>
          <a:lstStyle/>
          <a:p>
            <a:pPr eaLnBrk="1" hangingPunct="1"/>
            <a:r>
              <a:rPr lang="en-GB" sz="3600" dirty="0" smtClean="0">
                <a:solidFill>
                  <a:schemeClr val="tx1"/>
                </a:solidFill>
              </a:rPr>
              <a:t>Recommendations</a:t>
            </a:r>
            <a:r>
              <a:rPr lang="en-GB" sz="3600" dirty="0" smtClean="0"/>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84784"/>
            <a:ext cx="8352159" cy="4824859"/>
          </a:xfrm>
        </p:spPr>
        <p:txBody>
          <a:bodyPr/>
          <a:lstStyle/>
          <a:p>
            <a:pPr eaLnBrk="1" hangingPunct="1"/>
            <a:r>
              <a:rPr lang="en-GB" sz="2000" b="1" dirty="0">
                <a:solidFill>
                  <a:schemeClr val="tx1"/>
                </a:solidFill>
              </a:rPr>
              <a:t>Education and training providers should</a:t>
            </a:r>
            <a:r>
              <a:rPr lang="en-GB" sz="2000" dirty="0">
                <a:solidFill>
                  <a:schemeClr val="tx1"/>
                </a:solidFill>
              </a:rPr>
              <a:t>:</a:t>
            </a:r>
          </a:p>
          <a:p>
            <a:pPr eaLnBrk="1" hangingPunct="1"/>
            <a:endParaRPr lang="en-GB" sz="2000" dirty="0">
              <a:solidFill>
                <a:schemeClr val="tx1"/>
              </a:solidFill>
            </a:endParaRPr>
          </a:p>
          <a:p>
            <a:pPr eaLnBrk="1" hangingPunct="1"/>
            <a:r>
              <a:rPr lang="en-GB" sz="2000" dirty="0">
                <a:solidFill>
                  <a:schemeClr val="tx1"/>
                </a:solidFill>
              </a:rPr>
              <a:t>R1 improve the quality of their networks and relationships with local employers; </a:t>
            </a:r>
          </a:p>
          <a:p>
            <a:pPr eaLnBrk="1" hangingPunct="1"/>
            <a:endParaRPr lang="en-GB" sz="2000" dirty="0">
              <a:solidFill>
                <a:schemeClr val="tx1"/>
              </a:solidFill>
            </a:endParaRPr>
          </a:p>
          <a:p>
            <a:pPr eaLnBrk="1" hangingPunct="1"/>
            <a:r>
              <a:rPr lang="en-GB" sz="2000" dirty="0">
                <a:solidFill>
                  <a:schemeClr val="tx1"/>
                </a:solidFill>
              </a:rPr>
              <a:t>R2 </a:t>
            </a:r>
            <a:r>
              <a:rPr lang="en-GB" sz="2000" dirty="0" smtClean="0">
                <a:solidFill>
                  <a:schemeClr val="tx1"/>
                </a:solidFill>
              </a:rPr>
              <a:t>improve </a:t>
            </a:r>
            <a:r>
              <a:rPr lang="en-GB" sz="2000" dirty="0">
                <a:solidFill>
                  <a:schemeClr val="tx1"/>
                </a:solidFill>
              </a:rPr>
              <a:t>the rate at which learners complete and attain their qualifications and frameworks;</a:t>
            </a:r>
          </a:p>
          <a:p>
            <a:pPr eaLnBrk="1" hangingPunct="1"/>
            <a:endParaRPr lang="en-GB" sz="2000" dirty="0">
              <a:solidFill>
                <a:schemeClr val="tx1"/>
              </a:solidFill>
            </a:endParaRPr>
          </a:p>
          <a:p>
            <a:pPr eaLnBrk="1" hangingPunct="1"/>
            <a:r>
              <a:rPr lang="en-GB" sz="2000" dirty="0">
                <a:solidFill>
                  <a:schemeClr val="tx1"/>
                </a:solidFill>
              </a:rPr>
              <a:t>R3  fully integrate literacy and numeracy into all programmes and make sure that  teachers, trainers and assessors are equipped; to support the literacy and numeracy needs of learners;</a:t>
            </a:r>
          </a:p>
          <a:p>
            <a:pPr eaLnBrk="1" hangingPunct="1"/>
            <a:endParaRPr lang="en-GB" sz="2000" dirty="0"/>
          </a:p>
          <a:p>
            <a:pPr eaLnBrk="1" hangingPunct="1"/>
            <a:endParaRPr lang="en-US" sz="2000" dirty="0" smtClean="0"/>
          </a:p>
        </p:txBody>
      </p:sp>
    </p:spTree>
    <p:extLst>
      <p:ext uri="{BB962C8B-B14F-4D97-AF65-F5344CB8AC3E}">
        <p14:creationId xmlns:p14="http://schemas.microsoft.com/office/powerpoint/2010/main" val="682696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986ABA-4155-4C34-A666-8EE8910B8DEE}">
  <ds:schemaRefs>
    <ds:schemaRef ds:uri="http://schemas.microsoft.com/office/2006/metadata/longProperties"/>
  </ds:schemaRefs>
</ds:datastoreItem>
</file>

<file path=customXml/itemProps2.xml><?xml version="1.0" encoding="utf-8"?>
<ds:datastoreItem xmlns:ds="http://schemas.openxmlformats.org/officeDocument/2006/customXml" ds:itemID="{ADF36591-623D-4ED1-99CB-3BE11C4574D4}">
  <ds:schemaRefs>
    <ds:schemaRef ds:uri="http://schemas.microsoft.com/sharepoint/v3/contenttype/forms"/>
  </ds:schemaRefs>
</ds:datastoreItem>
</file>

<file path=customXml/itemProps3.xml><?xml version="1.0" encoding="utf-8"?>
<ds:datastoreItem xmlns:ds="http://schemas.openxmlformats.org/officeDocument/2006/customXml" ds:itemID="{99867323-E266-46A1-83F4-41DA05EDEBB0}">
  <ds:schemaRefs>
    <ds:schemaRef ds:uri="http://purl.org/dc/elements/1.1/"/>
    <ds:schemaRef ds:uri="http://schemas.microsoft.com/office/infopath/2007/PartnerControl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4.xml><?xml version="1.0" encoding="utf-8"?>
<ds:datastoreItem xmlns:ds="http://schemas.openxmlformats.org/officeDocument/2006/customXml" ds:itemID="{EB96E882-D185-42FD-A8A1-A6E4E2EB3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2036</TotalTime>
  <Words>778</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  Training for construction, planning and the built environment</vt:lpstr>
      <vt:lpstr>Background </vt:lpstr>
      <vt:lpstr>Context  </vt:lpstr>
      <vt:lpstr>Main findings  </vt:lpstr>
      <vt:lpstr>Main findings  </vt:lpstr>
      <vt:lpstr>Main findings  </vt:lpstr>
      <vt:lpstr>Main findings  </vt:lpstr>
      <vt:lpstr>Recommendations  </vt:lpstr>
      <vt:lpstr>Recommendations </vt:lpstr>
      <vt:lpstr>Recommendations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147</cp:revision>
  <dcterms:created xsi:type="dcterms:W3CDTF">2003-06-30T08:50:02Z</dcterms:created>
  <dcterms:modified xsi:type="dcterms:W3CDTF">2015-08-07T08:55:41Z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