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305" r:id="rId5"/>
    <p:sldId id="292" r:id="rId6"/>
    <p:sldId id="270" r:id="rId7"/>
    <p:sldId id="312" r:id="rId8"/>
    <p:sldId id="320" r:id="rId9"/>
    <p:sldId id="322" r:id="rId10"/>
    <p:sldId id="324" r:id="rId11"/>
    <p:sldId id="325" r:id="rId12"/>
    <p:sldId id="328" r:id="rId13"/>
    <p:sldId id="330" r:id="rId14"/>
    <p:sldId id="323" r:id="rId15"/>
    <p:sldId id="307" r:id="rId16"/>
    <p:sldId id="331" r:id="rId17"/>
    <p:sldId id="332" r:id="rId18"/>
    <p:sldId id="333" r:id="rId19"/>
    <p:sldId id="334" r:id="rId20"/>
    <p:sldId id="335" r:id="rId21"/>
    <p:sldId id="336" r:id="rId22"/>
    <p:sldId id="291" r:id="rId23"/>
    <p:sldId id="308" r:id="rId24"/>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15" autoAdjust="0"/>
    <p:restoredTop sz="91636" autoAdjust="0"/>
  </p:normalViewPr>
  <p:slideViewPr>
    <p:cSldViewPr>
      <p:cViewPr>
        <p:scale>
          <a:sx n="90" d="100"/>
          <a:sy n="90" d="100"/>
        </p:scale>
        <p:origin x="-3030" y="-9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dirty="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F1903780-52D2-40DC-A7EC-B90FA3DECDF2}" type="datetimeFigureOut">
              <a:rPr lang="en-US"/>
              <a:pPr>
                <a:defRPr/>
              </a:pPr>
              <a:t>8/7/2015</a:t>
            </a:fld>
            <a:endParaRPr lang="en-US" dirty="0"/>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dirty="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7C50265B-413F-48FB-A526-277AE08FFD99}" type="slidenum">
              <a:rPr lang="en-US"/>
              <a:pPr>
                <a:defRPr/>
              </a:pPr>
              <a:t>‹#›</a:t>
            </a:fld>
            <a:endParaRPr lang="en-US" dirty="0"/>
          </a:p>
        </p:txBody>
      </p:sp>
    </p:spTree>
    <p:extLst>
      <p:ext uri="{BB962C8B-B14F-4D97-AF65-F5344CB8AC3E}">
        <p14:creationId xmlns:p14="http://schemas.microsoft.com/office/powerpoint/2010/main" val="1183898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estyn.gov.uk/cymraeg/docViewer-w/285612.6/Effaith%20TGCh%20ar%20ddysgu%20disgyblion%20mewn%20ysgolion%20cynradd%20-%20Gorffennaf%202013/?navmap=30,163" TargetMode="External"/><Relationship Id="rId2" Type="http://schemas.openxmlformats.org/officeDocument/2006/relationships/hyperlink" Target="http://www.estyn.gov.uk/english/docViewer/285585.3/the-impact-of-ict-on-pupils-learning-in-primary-schools-july-2013/?navmap=30,163"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noChangeArrowheads="1"/>
          </p:cNvPicPr>
          <p:nvPr/>
        </p:nvPicPr>
        <p:blipFill>
          <a:blip r:embed="rId2"/>
          <a:srcRect/>
          <a:stretch>
            <a:fillRect/>
          </a:stretch>
        </p:blipFill>
        <p:spPr bwMode="auto">
          <a:xfrm>
            <a:off x="0" y="4762500"/>
            <a:ext cx="2276475" cy="2095500"/>
          </a:xfrm>
          <a:prstGeom prst="rect">
            <a:avLst/>
          </a:prstGeom>
          <a:noFill/>
          <a:ln w="9525">
            <a:noFill/>
            <a:miter lim="800000"/>
            <a:headEnd/>
            <a:tailEnd/>
          </a:ln>
        </p:spPr>
      </p:pic>
      <p:pic>
        <p:nvPicPr>
          <p:cNvPr id="15362" name="Picture 8" descr="IIP_GOLD_LOGO_JOPPHBjjjjjjj.png"/>
          <p:cNvPicPr>
            <a:picLocks noChangeAspect="1"/>
          </p:cNvPicPr>
          <p:nvPr/>
        </p:nvPicPr>
        <p:blipFill>
          <a:blip r:embed="rId3"/>
          <a:srcRect/>
          <a:stretch>
            <a:fillRect/>
          </a:stretch>
        </p:blipFill>
        <p:spPr bwMode="auto">
          <a:xfrm>
            <a:off x="2411413" y="5589588"/>
            <a:ext cx="2284412" cy="501650"/>
          </a:xfrm>
          <a:prstGeom prst="rect">
            <a:avLst/>
          </a:prstGeom>
          <a:noFill/>
          <a:ln w="9525">
            <a:noFill/>
            <a:miter lim="800000"/>
            <a:headEnd/>
            <a:tailEnd/>
          </a:ln>
        </p:spPr>
      </p:pic>
      <p:sp>
        <p:nvSpPr>
          <p:cNvPr id="15363" name="Title 6"/>
          <p:cNvSpPr>
            <a:spLocks noGrp="1"/>
          </p:cNvSpPr>
          <p:nvPr>
            <p:ph type="title"/>
          </p:nvPr>
        </p:nvSpPr>
        <p:spPr>
          <a:xfrm>
            <a:off x="684213" y="1268413"/>
            <a:ext cx="7772400" cy="3960812"/>
          </a:xfrm>
        </p:spPr>
        <p:txBody>
          <a:bodyPr anchor="t"/>
          <a:lstStyle/>
          <a:p>
            <a:r>
              <a:rPr lang="en-GB" sz="3200" dirty="0" smtClean="0"/>
              <a:t/>
            </a:r>
            <a:br>
              <a:rPr lang="en-GB" sz="3200" dirty="0" smtClean="0"/>
            </a:br>
            <a:r>
              <a:rPr lang="en-GB" sz="3200" dirty="0" smtClean="0"/>
              <a:t>The </a:t>
            </a:r>
            <a:r>
              <a:rPr lang="en-GB" sz="3200" dirty="0"/>
              <a:t>impact of ICT on pupils’ learning </a:t>
            </a:r>
            <a:br>
              <a:rPr lang="en-GB" sz="3200" dirty="0"/>
            </a:br>
            <a:r>
              <a:rPr lang="en-GB" sz="3200" dirty="0"/>
              <a:t>in primary schools </a:t>
            </a:r>
            <a:r>
              <a:rPr lang="en-GB" sz="3200" dirty="0" smtClean="0"/>
              <a:t/>
            </a:r>
            <a:br>
              <a:rPr lang="en-GB" sz="3200" dirty="0" smtClean="0"/>
            </a:br>
            <a:r>
              <a:rPr lang="en-GB" sz="3200" dirty="0" smtClean="0"/>
              <a:t/>
            </a:r>
            <a:br>
              <a:rPr lang="en-GB" sz="3200" dirty="0" smtClean="0"/>
            </a:br>
            <a:r>
              <a:rPr lang="cy-GB" sz="3200" dirty="0">
                <a:solidFill>
                  <a:srgbClr val="015284"/>
                </a:solidFill>
              </a:rPr>
              <a:t>Effaith </a:t>
            </a:r>
            <a:r>
              <a:rPr lang="cy-GB" sz="3200" dirty="0" err="1">
                <a:solidFill>
                  <a:srgbClr val="015284"/>
                </a:solidFill>
              </a:rPr>
              <a:t>TGCh</a:t>
            </a:r>
            <a:r>
              <a:rPr lang="cy-GB" sz="3200" dirty="0">
                <a:solidFill>
                  <a:srgbClr val="015284"/>
                </a:solidFill>
              </a:rPr>
              <a:t> ar ddysgu disgyblion mewn ysgolion cynradd</a:t>
            </a:r>
            <a:endParaRPr lang="cy-GB" sz="3200" dirty="0" smtClean="0">
              <a:solidFill>
                <a:srgbClr val="015284"/>
              </a:solidFill>
            </a:endParaRPr>
          </a:p>
        </p:txBody>
      </p:sp>
      <p:pic>
        <p:nvPicPr>
          <p:cNvPr id="15364" name="Picture 1"/>
          <p:cNvPicPr>
            <a:picLocks noChangeAspect="1"/>
          </p:cNvPicPr>
          <p:nvPr/>
        </p:nvPicPr>
        <p:blipFill>
          <a:blip r:embed="rId4"/>
          <a:srcRect/>
          <a:stretch>
            <a:fillRect/>
          </a:stretch>
        </p:blipFill>
        <p:spPr bwMode="auto">
          <a:xfrm>
            <a:off x="4859338" y="5589588"/>
            <a:ext cx="2663825" cy="519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dirty="0"/>
              <a:t>Main findings </a:t>
            </a:r>
            <a:br>
              <a:rPr lang="en-GB" sz="3600" dirty="0"/>
            </a:br>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340768"/>
            <a:ext cx="4248150" cy="3743995"/>
          </a:xfrm>
        </p:spPr>
        <p:txBody>
          <a:bodyPr/>
          <a:lstStyle/>
          <a:p>
            <a:pPr lvl="0" eaLnBrk="1" hangingPunct="1"/>
            <a:r>
              <a:rPr lang="en-GB" sz="1800" dirty="0">
                <a:solidFill>
                  <a:srgbClr val="D60134"/>
                </a:solidFill>
              </a:rPr>
              <a:t>There are too few educational Welsh-medium applications for portable technologies.  </a:t>
            </a:r>
          </a:p>
          <a:p>
            <a:pPr lvl="0" eaLnBrk="1" hangingPunct="1"/>
            <a:r>
              <a:rPr lang="en-GB" sz="1800" dirty="0">
                <a:solidFill>
                  <a:srgbClr val="D60134"/>
                </a:solidFill>
              </a:rPr>
              <a:t>Few leaders of Welsh-medium schools take the option to change the interface language of key computer software into Welsh.  These issues can give pupils the impression that Welsh is not relevant in ICT.</a:t>
            </a:r>
          </a:p>
          <a:p>
            <a:pPr lvl="0" eaLnBrk="1" hangingPunct="1"/>
            <a:r>
              <a:rPr lang="en-GB" sz="1800" dirty="0">
                <a:solidFill>
                  <a:srgbClr val="D60134"/>
                </a:solidFill>
              </a:rPr>
              <a:t>Around a half of the schools surveyed say that the poor quality of the connection hinders their ICT work.</a:t>
            </a:r>
          </a:p>
          <a:p>
            <a:pPr lvl="0" eaLnBrk="1" hangingPunct="1"/>
            <a:r>
              <a:rPr lang="en-GB" sz="1800" dirty="0">
                <a:solidFill>
                  <a:srgbClr val="D60134"/>
                </a:solidFill>
              </a:rPr>
              <a:t>The level of filtering and blocking of internet sites by local authorities also hinders classwork unnecessarily in the majority of schools</a:t>
            </a:r>
            <a:r>
              <a:rPr lang="en-GB" sz="1800" dirty="0" smtClean="0">
                <a:solidFill>
                  <a:srgbClr val="D60134"/>
                </a:solidFill>
              </a:rPr>
              <a:t>.</a:t>
            </a:r>
            <a:endParaRPr lang="en-GB" sz="1800" dirty="0">
              <a:solidFill>
                <a:srgbClr val="D60134"/>
              </a:solidFill>
            </a:endParaRPr>
          </a:p>
        </p:txBody>
      </p:sp>
      <p:sp>
        <p:nvSpPr>
          <p:cNvPr id="24580" name="Rectangle 4"/>
          <p:cNvSpPr>
            <a:spLocks noChangeArrowheads="1"/>
          </p:cNvSpPr>
          <p:nvPr/>
        </p:nvSpPr>
        <p:spPr bwMode="auto">
          <a:xfrm>
            <a:off x="4738530" y="1340768"/>
            <a:ext cx="4225957" cy="5355312"/>
          </a:xfrm>
          <a:prstGeom prst="rect">
            <a:avLst/>
          </a:prstGeom>
          <a:noFill/>
          <a:ln w="9525">
            <a:noFill/>
            <a:miter lim="800000"/>
            <a:headEnd/>
            <a:tailEnd/>
          </a:ln>
          <a:effectLst/>
        </p:spPr>
        <p:txBody>
          <a:bodyPr wrap="square">
            <a:spAutoFit/>
          </a:bodyPr>
          <a:lstStyle/>
          <a:p>
            <a:pPr marL="285750" lvl="0" indent="-285750">
              <a:buFont typeface="Arial" pitchFamily="34" charset="0"/>
              <a:buChar char="•"/>
            </a:pPr>
            <a:r>
              <a:rPr lang="cy-GB" sz="1800" dirty="0">
                <a:solidFill>
                  <a:srgbClr val="015284"/>
                </a:solidFill>
              </a:rPr>
              <a:t>Nid oes digon o gymwysiadau addysgol cyfrwng Cymraeg ar gyfer technolegau cludadwy.  </a:t>
            </a:r>
          </a:p>
          <a:p>
            <a:pPr marL="285750" lvl="0" indent="-285750">
              <a:buFont typeface="Arial" pitchFamily="34" charset="0"/>
              <a:buChar char="•"/>
            </a:pPr>
            <a:r>
              <a:rPr lang="cy-GB" sz="1800" dirty="0" smtClean="0">
                <a:solidFill>
                  <a:srgbClr val="015284"/>
                </a:solidFill>
              </a:rPr>
              <a:t>Ychydig </a:t>
            </a:r>
            <a:r>
              <a:rPr lang="cy-GB" sz="1800" dirty="0">
                <a:solidFill>
                  <a:srgbClr val="015284"/>
                </a:solidFill>
              </a:rPr>
              <a:t>iawn o arweinwyr ysgolion cyfrwng Cymraeg sy’n dewis newid iaith ryngwyneb meddalwedd cyfrifiadur allweddol i’r Gymraeg.  Gall y materion hyn roi’r argraff i ddisgyblion nad yw’r Gymraeg yn berthnasol mewn </a:t>
            </a:r>
            <a:r>
              <a:rPr lang="cy-GB" sz="1800" dirty="0" err="1">
                <a:solidFill>
                  <a:srgbClr val="015284"/>
                </a:solidFill>
              </a:rPr>
              <a:t>TGCh</a:t>
            </a:r>
            <a:r>
              <a:rPr lang="cy-GB" sz="1800" dirty="0">
                <a:solidFill>
                  <a:srgbClr val="015284"/>
                </a:solidFill>
              </a:rPr>
              <a:t>.</a:t>
            </a:r>
          </a:p>
          <a:p>
            <a:pPr marL="285750" lvl="0" indent="-285750">
              <a:buFont typeface="Arial" pitchFamily="34" charset="0"/>
              <a:buChar char="•"/>
            </a:pPr>
            <a:r>
              <a:rPr lang="cy-GB" sz="1800" dirty="0" smtClean="0">
                <a:solidFill>
                  <a:srgbClr val="015284"/>
                </a:solidFill>
              </a:rPr>
              <a:t>Dywed </a:t>
            </a:r>
            <a:r>
              <a:rPr lang="cy-GB" sz="1800" dirty="0">
                <a:solidFill>
                  <a:srgbClr val="015284"/>
                </a:solidFill>
              </a:rPr>
              <a:t>tua hanner o’r ysgolion y gwnaed arolwg ohonynt fod ansawdd gwael y cysylltedd yn rhwystro eu gwaith </a:t>
            </a:r>
            <a:r>
              <a:rPr lang="cy-GB" sz="1800" dirty="0" err="1">
                <a:solidFill>
                  <a:srgbClr val="015284"/>
                </a:solidFill>
              </a:rPr>
              <a:t>TGCh</a:t>
            </a:r>
            <a:r>
              <a:rPr lang="cy-GB" sz="1800" dirty="0">
                <a:solidFill>
                  <a:srgbClr val="015284"/>
                </a:solidFill>
              </a:rPr>
              <a:t>.</a:t>
            </a:r>
          </a:p>
          <a:p>
            <a:pPr marL="285750" lvl="0" indent="-285750">
              <a:buFont typeface="Arial" pitchFamily="34" charset="0"/>
              <a:buChar char="•"/>
            </a:pPr>
            <a:r>
              <a:rPr lang="cy-GB" sz="1800" dirty="0" smtClean="0">
                <a:solidFill>
                  <a:srgbClr val="015284"/>
                </a:solidFill>
              </a:rPr>
              <a:t>Mae </a:t>
            </a:r>
            <a:r>
              <a:rPr lang="cy-GB" sz="1800" dirty="0">
                <a:solidFill>
                  <a:srgbClr val="015284"/>
                </a:solidFill>
              </a:rPr>
              <a:t>lefel ffiltro a rhwystro safleoedd rhyngrwyd gan awdurdodau lleol hefyd yn rhwystro gwaith dosbarth yn ddiangen yn y mwyafrif o ysgolion.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07950" y="476672"/>
            <a:ext cx="8280350" cy="504056"/>
          </a:xfrm>
        </p:spPr>
        <p:txBody>
          <a:bodyPr/>
          <a:lstStyle/>
          <a:p>
            <a:r>
              <a:rPr lang="en-GB" sz="4000" dirty="0"/>
              <a:t>Main findings </a:t>
            </a:r>
            <a:br>
              <a:rPr lang="en-GB" sz="4000" dirty="0"/>
            </a:br>
            <a:r>
              <a:rPr lang="en-GB" sz="4000" dirty="0" err="1">
                <a:solidFill>
                  <a:srgbClr val="015284"/>
                </a:solidFill>
              </a:rPr>
              <a:t>Prif</a:t>
            </a:r>
            <a:r>
              <a:rPr lang="en-GB" sz="4000" dirty="0">
                <a:solidFill>
                  <a:srgbClr val="015284"/>
                </a:solidFill>
              </a:rPr>
              <a:t> </a:t>
            </a:r>
            <a:r>
              <a:rPr lang="en-GB" sz="4000" dirty="0" err="1">
                <a:solidFill>
                  <a:srgbClr val="015284"/>
                </a:solidFill>
              </a:rPr>
              <a:t>ganfyddiadau</a:t>
            </a:r>
            <a:endParaRPr lang="en-GB" sz="4000" dirty="0" smtClean="0">
              <a:solidFill>
                <a:srgbClr val="015284"/>
              </a:solidFill>
            </a:endParaRPr>
          </a:p>
        </p:txBody>
      </p:sp>
      <p:sp>
        <p:nvSpPr>
          <p:cNvPr id="16387" name="Content Placeholder 2"/>
          <p:cNvSpPr>
            <a:spLocks noGrp="1"/>
          </p:cNvSpPr>
          <p:nvPr>
            <p:ph sz="half" idx="1"/>
          </p:nvPr>
        </p:nvSpPr>
        <p:spPr>
          <a:xfrm>
            <a:off x="107950" y="2060575"/>
            <a:ext cx="4457700" cy="2952750"/>
          </a:xfrm>
        </p:spPr>
        <p:txBody>
          <a:bodyPr/>
          <a:lstStyle/>
          <a:p>
            <a:pPr lvl="0" eaLnBrk="1" hangingPunct="1">
              <a:spcBef>
                <a:spcPts val="0"/>
              </a:spcBef>
              <a:spcAft>
                <a:spcPts val="600"/>
              </a:spcAft>
            </a:pPr>
            <a:r>
              <a:rPr lang="en-GB" sz="1800" dirty="0">
                <a:solidFill>
                  <a:srgbClr val="D60134"/>
                </a:solidFill>
              </a:rPr>
              <a:t>Local authorities provide only limited advice on ICT to schools as ICT advisory teams are now very small.  </a:t>
            </a:r>
          </a:p>
          <a:p>
            <a:pPr lvl="0" eaLnBrk="1" hangingPunct="1">
              <a:spcBef>
                <a:spcPts val="0"/>
              </a:spcBef>
              <a:spcAft>
                <a:spcPts val="600"/>
              </a:spcAft>
            </a:pPr>
            <a:r>
              <a:rPr lang="en-GB" sz="1800" dirty="0">
                <a:solidFill>
                  <a:srgbClr val="D60134"/>
                </a:solidFill>
              </a:rPr>
              <a:t>Most schools are unsure about ICT support arrangements under the new regional consortia school improvement services. </a:t>
            </a:r>
          </a:p>
          <a:p>
            <a:pPr lvl="0" eaLnBrk="1" hangingPunct="1">
              <a:spcBef>
                <a:spcPts val="0"/>
              </a:spcBef>
              <a:spcAft>
                <a:spcPts val="600"/>
              </a:spcAft>
            </a:pPr>
            <a:r>
              <a:rPr lang="en-GB" sz="1800" dirty="0">
                <a:solidFill>
                  <a:srgbClr val="D60134"/>
                </a:solidFill>
              </a:rPr>
              <a:t>Although the Welsh Government has a clear vision for ICT. primary leaders say that other developments have undermined their perception of the importance of ICT in schools.</a:t>
            </a:r>
            <a:endParaRPr lang="en-US" sz="1800" dirty="0">
              <a:solidFill>
                <a:srgbClr val="D60134"/>
              </a:solidFill>
            </a:endParaRPr>
          </a:p>
        </p:txBody>
      </p:sp>
      <p:sp>
        <p:nvSpPr>
          <p:cNvPr id="25603" name="Content Placeholder 3"/>
          <p:cNvSpPr>
            <a:spLocks noGrp="1"/>
          </p:cNvSpPr>
          <p:nvPr>
            <p:ph sz="half" idx="2"/>
          </p:nvPr>
        </p:nvSpPr>
        <p:spPr>
          <a:xfrm>
            <a:off x="4716016" y="2060848"/>
            <a:ext cx="4318000" cy="3960440"/>
          </a:xfrm>
        </p:spPr>
        <p:txBody>
          <a:bodyPr/>
          <a:lstStyle/>
          <a:p>
            <a:pPr eaLnBrk="1" hangingPunct="1">
              <a:spcBef>
                <a:spcPct val="0"/>
              </a:spcBef>
              <a:spcAft>
                <a:spcPts val="600"/>
              </a:spcAft>
            </a:pPr>
            <a:r>
              <a:rPr lang="cy-GB" sz="1800" kern="1200" dirty="0">
                <a:latin typeface="Arial" charset="0"/>
                <a:cs typeface="Arial" charset="0"/>
              </a:rPr>
              <a:t>Cyngor cyfyngedig yn unig ar </a:t>
            </a:r>
            <a:r>
              <a:rPr lang="cy-GB" sz="1800" kern="1200" dirty="0" err="1" smtClean="0">
                <a:latin typeface="Arial" charset="0"/>
                <a:cs typeface="Arial" charset="0"/>
              </a:rPr>
              <a:t>TGCh</a:t>
            </a:r>
            <a:r>
              <a:rPr lang="cy-GB" sz="1800" kern="1200" dirty="0" smtClean="0">
                <a:latin typeface="Arial" charset="0"/>
                <a:cs typeface="Arial" charset="0"/>
              </a:rPr>
              <a:t> </a:t>
            </a:r>
            <a:r>
              <a:rPr lang="cy-GB" sz="1800" kern="1200" dirty="0">
                <a:latin typeface="Arial" charset="0"/>
                <a:cs typeface="Arial" charset="0"/>
              </a:rPr>
              <a:t>y mae awdurdodau lleol yn ei roi i ysgolion gan fod timau ymgynghorol </a:t>
            </a:r>
            <a:r>
              <a:rPr lang="cy-GB" sz="1800" kern="1200" dirty="0" err="1">
                <a:latin typeface="Arial" charset="0"/>
                <a:cs typeface="Arial" charset="0"/>
              </a:rPr>
              <a:t>TGCh</a:t>
            </a:r>
            <a:r>
              <a:rPr lang="cy-GB" sz="1800" kern="1200" dirty="0">
                <a:latin typeface="Arial" charset="0"/>
                <a:cs typeface="Arial" charset="0"/>
              </a:rPr>
              <a:t> yn fach iawn </a:t>
            </a:r>
            <a:r>
              <a:rPr lang="cy-GB" sz="1800" kern="1200" dirty="0" smtClean="0">
                <a:latin typeface="Arial" charset="0"/>
                <a:cs typeface="Arial" charset="0"/>
              </a:rPr>
              <a:t>erbyn </a:t>
            </a:r>
            <a:r>
              <a:rPr lang="cy-GB" sz="1800" kern="1200" dirty="0">
                <a:latin typeface="Arial" charset="0"/>
                <a:cs typeface="Arial" charset="0"/>
              </a:rPr>
              <a:t>hyn.  </a:t>
            </a:r>
          </a:p>
          <a:p>
            <a:pPr eaLnBrk="1" hangingPunct="1">
              <a:spcBef>
                <a:spcPct val="0"/>
              </a:spcBef>
              <a:spcAft>
                <a:spcPts val="600"/>
              </a:spcAft>
            </a:pPr>
            <a:r>
              <a:rPr lang="cy-GB" sz="1800" kern="1200" dirty="0" smtClean="0">
                <a:latin typeface="Arial" charset="0"/>
                <a:cs typeface="Arial" charset="0"/>
              </a:rPr>
              <a:t>Mae’r </a:t>
            </a:r>
            <a:r>
              <a:rPr lang="cy-GB" sz="1800" kern="1200" dirty="0">
                <a:latin typeface="Arial" charset="0"/>
                <a:cs typeface="Arial" charset="0"/>
              </a:rPr>
              <a:t>rhan fwyaf o ysgolion yn ansicr ynghylch trefniadau cymorth </a:t>
            </a:r>
            <a:r>
              <a:rPr lang="cy-GB" sz="1800" kern="1200" dirty="0" err="1">
                <a:latin typeface="Arial" charset="0"/>
                <a:cs typeface="Arial" charset="0"/>
              </a:rPr>
              <a:t>TGCh</a:t>
            </a:r>
            <a:r>
              <a:rPr lang="cy-GB" sz="1800" kern="1200" dirty="0">
                <a:latin typeface="Arial" charset="0"/>
                <a:cs typeface="Arial" charset="0"/>
              </a:rPr>
              <a:t> o dan wasanaethau gwella ysgolion y consortia rhanbarthol newydd. </a:t>
            </a:r>
          </a:p>
          <a:p>
            <a:pPr eaLnBrk="1" hangingPunct="1">
              <a:spcBef>
                <a:spcPct val="0"/>
              </a:spcBef>
              <a:spcAft>
                <a:spcPts val="600"/>
              </a:spcAft>
            </a:pPr>
            <a:r>
              <a:rPr lang="cy-GB" sz="1800" kern="1200" dirty="0" smtClean="0">
                <a:latin typeface="Arial" charset="0"/>
                <a:cs typeface="Arial" charset="0"/>
              </a:rPr>
              <a:t>Er </a:t>
            </a:r>
            <a:r>
              <a:rPr lang="cy-GB" sz="1800" kern="1200" dirty="0">
                <a:latin typeface="Arial" charset="0"/>
                <a:cs typeface="Arial" charset="0"/>
              </a:rPr>
              <a:t>bod gan Lywodraeth Cymru weledigaeth glir ar gyfer </a:t>
            </a:r>
            <a:r>
              <a:rPr lang="cy-GB" sz="1800" kern="1200" dirty="0" err="1">
                <a:latin typeface="Arial" charset="0"/>
                <a:cs typeface="Arial" charset="0"/>
              </a:rPr>
              <a:t>TGCh</a:t>
            </a:r>
            <a:r>
              <a:rPr lang="cy-GB" sz="1800" kern="1200" dirty="0">
                <a:latin typeface="Arial" charset="0"/>
                <a:cs typeface="Arial" charset="0"/>
              </a:rPr>
              <a:t>, dywed arweinwyr cynradd fod datblygiadau eraill wedi tanseilio eu canfyddiad o bwysigrwydd </a:t>
            </a:r>
            <a:r>
              <a:rPr lang="cy-GB" sz="1800" kern="1200" dirty="0" err="1">
                <a:latin typeface="Arial" charset="0"/>
                <a:cs typeface="Arial" charset="0"/>
              </a:rPr>
              <a:t>TGCh</a:t>
            </a:r>
            <a:r>
              <a:rPr lang="cy-GB" sz="1800" kern="1200" dirty="0">
                <a:latin typeface="Arial" charset="0"/>
                <a:cs typeface="Arial" charset="0"/>
              </a:rPr>
              <a:t> mewn ysgolion.</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07950" y="144463"/>
            <a:ext cx="8424490" cy="1196975"/>
          </a:xfrm>
        </p:spPr>
        <p:txBody>
          <a:bodyPr/>
          <a:lstStyle/>
          <a:p>
            <a:r>
              <a:rPr lang="en-GB" sz="3200" dirty="0"/>
              <a:t>Recommendations</a:t>
            </a:r>
            <a:br>
              <a:rPr lang="en-GB" sz="3200" dirty="0"/>
            </a:br>
            <a:r>
              <a:rPr lang="en-GB" sz="3200" dirty="0" err="1">
                <a:solidFill>
                  <a:srgbClr val="015284"/>
                </a:solidFill>
              </a:rPr>
              <a:t>Argymhellion</a:t>
            </a:r>
            <a:endParaRPr lang="en-GB" sz="4000" dirty="0" smtClean="0">
              <a:solidFill>
                <a:srgbClr val="015284"/>
              </a:solidFill>
            </a:endParaRPr>
          </a:p>
        </p:txBody>
      </p:sp>
      <p:sp>
        <p:nvSpPr>
          <p:cNvPr id="16387" name="Content Placeholder 2"/>
          <p:cNvSpPr>
            <a:spLocks noGrp="1"/>
          </p:cNvSpPr>
          <p:nvPr>
            <p:ph sz="half" idx="1"/>
          </p:nvPr>
        </p:nvSpPr>
        <p:spPr>
          <a:xfrm>
            <a:off x="107950" y="1844824"/>
            <a:ext cx="4457700" cy="4752826"/>
          </a:xfrm>
        </p:spPr>
        <p:txBody>
          <a:bodyPr/>
          <a:lstStyle/>
          <a:p>
            <a:pPr marL="0" lvl="0" indent="0">
              <a:spcBef>
                <a:spcPts val="0"/>
              </a:spcBef>
              <a:spcAft>
                <a:spcPts val="600"/>
              </a:spcAft>
              <a:buNone/>
              <a:defRPr/>
            </a:pPr>
            <a:r>
              <a:rPr lang="en-GB" sz="1800" b="1" dirty="0">
                <a:solidFill>
                  <a:srgbClr val="D60134"/>
                </a:solidFill>
              </a:rPr>
              <a:t>Schools should:</a:t>
            </a:r>
            <a:endParaRPr lang="en-GB" sz="1800" dirty="0">
              <a:solidFill>
                <a:srgbClr val="D60134"/>
              </a:solidFill>
            </a:endParaRPr>
          </a:p>
          <a:p>
            <a:pPr lvl="0">
              <a:spcBef>
                <a:spcPts val="0"/>
              </a:spcBef>
              <a:spcAft>
                <a:spcPts val="600"/>
              </a:spcAft>
              <a:defRPr/>
            </a:pPr>
            <a:r>
              <a:rPr lang="en-GB" sz="1800" dirty="0">
                <a:solidFill>
                  <a:srgbClr val="D60134"/>
                </a:solidFill>
              </a:rPr>
              <a:t>develop the full range of pupils’ ICT skills at key stage 2 especially in data-handling, modelling and numeracy;</a:t>
            </a:r>
          </a:p>
          <a:p>
            <a:pPr lvl="0">
              <a:spcBef>
                <a:spcPts val="0"/>
              </a:spcBef>
              <a:spcAft>
                <a:spcPts val="600"/>
              </a:spcAft>
              <a:defRPr/>
            </a:pPr>
            <a:r>
              <a:rPr lang="en-GB" sz="1800" dirty="0">
                <a:solidFill>
                  <a:srgbClr val="D60134"/>
                </a:solidFill>
              </a:rPr>
              <a:t>assess and track pupils’ ICT subject knowledge and skills rigorously;</a:t>
            </a:r>
          </a:p>
          <a:p>
            <a:pPr lvl="0">
              <a:spcBef>
                <a:spcPts val="0"/>
              </a:spcBef>
              <a:spcAft>
                <a:spcPts val="600"/>
              </a:spcAft>
              <a:defRPr/>
            </a:pPr>
            <a:r>
              <a:rPr lang="en-GB" sz="1800" dirty="0">
                <a:solidFill>
                  <a:srgbClr val="D60134"/>
                </a:solidFill>
              </a:rPr>
              <a:t>plan the introduction of portable technologies;</a:t>
            </a:r>
          </a:p>
          <a:p>
            <a:pPr lvl="0">
              <a:spcBef>
                <a:spcPts val="0"/>
              </a:spcBef>
              <a:spcAft>
                <a:spcPts val="600"/>
              </a:spcAft>
              <a:defRPr/>
            </a:pPr>
            <a:r>
              <a:rPr lang="en-GB" sz="1800" dirty="0">
                <a:solidFill>
                  <a:srgbClr val="D60134"/>
                </a:solidFill>
              </a:rPr>
              <a:t>implement and evaluate a development plan to improve standards in ICT; and train teachers so that they are competent to deliver the full range of the IT programme of study in key stage 2.</a:t>
            </a:r>
            <a:endParaRPr lang="en-US" sz="1800" dirty="0">
              <a:solidFill>
                <a:srgbClr val="D60134"/>
              </a:solidFill>
            </a:endParaRPr>
          </a:p>
        </p:txBody>
      </p:sp>
      <p:sp>
        <p:nvSpPr>
          <p:cNvPr id="26627" name="Content Placeholder 3"/>
          <p:cNvSpPr>
            <a:spLocks noGrp="1"/>
          </p:cNvSpPr>
          <p:nvPr>
            <p:ph sz="half" idx="2"/>
          </p:nvPr>
        </p:nvSpPr>
        <p:spPr>
          <a:xfrm>
            <a:off x="4718050" y="1557338"/>
            <a:ext cx="4318000" cy="5300662"/>
          </a:xfrm>
        </p:spPr>
        <p:txBody>
          <a:bodyPr/>
          <a:lstStyle/>
          <a:p>
            <a:pPr marL="0" lvl="0" indent="0" eaLnBrk="1" hangingPunct="1">
              <a:spcBef>
                <a:spcPct val="0"/>
              </a:spcBef>
              <a:spcAft>
                <a:spcPts val="600"/>
              </a:spcAft>
              <a:buNone/>
            </a:pPr>
            <a:r>
              <a:rPr lang="cy-GB" sz="1800" b="1" kern="1200" dirty="0">
                <a:latin typeface="Arial" charset="0"/>
                <a:cs typeface="Arial" charset="0"/>
              </a:rPr>
              <a:t>Dylai ysgolion:</a:t>
            </a:r>
            <a:endParaRPr lang="cy-GB" sz="1800" kern="1200" dirty="0">
              <a:latin typeface="Arial" charset="0"/>
              <a:cs typeface="Arial" charset="0"/>
            </a:endParaRPr>
          </a:p>
          <a:p>
            <a:pPr eaLnBrk="1" hangingPunct="1">
              <a:spcBef>
                <a:spcPct val="0"/>
              </a:spcBef>
              <a:spcAft>
                <a:spcPts val="600"/>
              </a:spcAft>
            </a:pPr>
            <a:r>
              <a:rPr lang="cy-GB" sz="1800" kern="1200" dirty="0" smtClean="0">
                <a:latin typeface="Arial" charset="0"/>
                <a:cs typeface="Arial" charset="0"/>
              </a:rPr>
              <a:t>ddatblygu’r </a:t>
            </a:r>
            <a:r>
              <a:rPr lang="cy-GB" sz="1800" kern="1200" dirty="0">
                <a:latin typeface="Arial" charset="0"/>
                <a:cs typeface="Arial" charset="0"/>
              </a:rPr>
              <a:t>ystod lawn o fedrau </a:t>
            </a:r>
            <a:r>
              <a:rPr lang="cy-GB" sz="1800" kern="1200" dirty="0" err="1">
                <a:latin typeface="Arial" charset="0"/>
                <a:cs typeface="Arial" charset="0"/>
              </a:rPr>
              <a:t>TGCh</a:t>
            </a:r>
            <a:r>
              <a:rPr lang="cy-GB" sz="1800" kern="1200" dirty="0">
                <a:latin typeface="Arial" charset="0"/>
                <a:cs typeface="Arial" charset="0"/>
              </a:rPr>
              <a:t> disgyblion yng nghyfnod allweddol 2, yn enwedig mewn trin data, modelu a rhifedd;</a:t>
            </a:r>
          </a:p>
          <a:p>
            <a:pPr eaLnBrk="1" hangingPunct="1">
              <a:spcBef>
                <a:spcPct val="0"/>
              </a:spcBef>
              <a:spcAft>
                <a:spcPts val="600"/>
              </a:spcAft>
            </a:pPr>
            <a:r>
              <a:rPr lang="cy-GB" sz="1800" kern="1200" dirty="0" smtClean="0">
                <a:latin typeface="Arial" charset="0"/>
                <a:cs typeface="Arial" charset="0"/>
              </a:rPr>
              <a:t>asesu </a:t>
            </a:r>
            <a:r>
              <a:rPr lang="cy-GB" sz="1800" kern="1200" dirty="0">
                <a:latin typeface="Arial" charset="0"/>
                <a:cs typeface="Arial" charset="0"/>
              </a:rPr>
              <a:t>ac olrhain gwybodaeth bynciol a medrau </a:t>
            </a:r>
            <a:r>
              <a:rPr lang="cy-GB" sz="1800" kern="1200" dirty="0" err="1">
                <a:latin typeface="Arial" charset="0"/>
                <a:cs typeface="Arial" charset="0"/>
              </a:rPr>
              <a:t>TGCh</a:t>
            </a:r>
            <a:r>
              <a:rPr lang="cy-GB" sz="1800" kern="1200" dirty="0">
                <a:latin typeface="Arial" charset="0"/>
                <a:cs typeface="Arial" charset="0"/>
              </a:rPr>
              <a:t> disgyblion yn drylwyr;</a:t>
            </a:r>
          </a:p>
          <a:p>
            <a:pPr eaLnBrk="1" hangingPunct="1">
              <a:spcBef>
                <a:spcPct val="0"/>
              </a:spcBef>
              <a:spcAft>
                <a:spcPts val="600"/>
              </a:spcAft>
            </a:pPr>
            <a:r>
              <a:rPr lang="cy-GB" sz="1800" kern="1200" dirty="0" smtClean="0">
                <a:latin typeface="Arial" charset="0"/>
                <a:cs typeface="Arial" charset="0"/>
              </a:rPr>
              <a:t>cynllunio </a:t>
            </a:r>
            <a:r>
              <a:rPr lang="cy-GB" sz="1800" kern="1200" dirty="0">
                <a:latin typeface="Arial" charset="0"/>
                <a:cs typeface="Arial" charset="0"/>
              </a:rPr>
              <a:t>cyflwyno technolegau cludadwy;</a:t>
            </a:r>
          </a:p>
          <a:p>
            <a:pPr eaLnBrk="1" hangingPunct="1">
              <a:spcBef>
                <a:spcPct val="0"/>
              </a:spcBef>
              <a:spcAft>
                <a:spcPts val="600"/>
              </a:spcAft>
            </a:pPr>
            <a:r>
              <a:rPr lang="cy-GB" sz="1800" kern="1200" dirty="0" smtClean="0">
                <a:latin typeface="Arial" charset="0"/>
                <a:cs typeface="Arial" charset="0"/>
              </a:rPr>
              <a:t>gweithredu </a:t>
            </a:r>
            <a:r>
              <a:rPr lang="cy-GB" sz="1800" kern="1200" dirty="0">
                <a:latin typeface="Arial" charset="0"/>
                <a:cs typeface="Arial" charset="0"/>
              </a:rPr>
              <a:t>ac arfarnu cynllun datblygu i wella safonau mewn </a:t>
            </a:r>
            <a:r>
              <a:rPr lang="cy-GB" sz="1800" kern="1200" dirty="0" err="1">
                <a:latin typeface="Arial" charset="0"/>
                <a:cs typeface="Arial" charset="0"/>
              </a:rPr>
              <a:t>TGCh</a:t>
            </a:r>
            <a:r>
              <a:rPr lang="cy-GB" sz="1800" kern="1200" dirty="0">
                <a:latin typeface="Arial" charset="0"/>
                <a:cs typeface="Arial" charset="0"/>
              </a:rPr>
              <a:t>; a hyfforddi athrawon fel eu bod yn gymwys i gyflwyno ystod lawn y rhaglen astudio TG yng nghyfnod allweddol 2.</a:t>
            </a:r>
          </a:p>
          <a:p>
            <a:pPr marL="0" indent="0"/>
            <a:endParaRPr lang="cy-GB" sz="700" dirty="0" smtClean="0"/>
          </a:p>
          <a:p>
            <a:pPr marL="0" indent="0">
              <a:buFontTx/>
              <a:buNone/>
            </a:pPr>
            <a:endParaRPr lang="en-GB"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548680"/>
            <a:ext cx="8604448" cy="981670"/>
          </a:xfrm>
        </p:spPr>
        <p:txBody>
          <a:bodyPr/>
          <a:lstStyle/>
          <a:p>
            <a:r>
              <a:rPr lang="en-GB" sz="3200" dirty="0"/>
              <a:t>Recommendations</a:t>
            </a:r>
            <a:br>
              <a:rPr lang="en-GB" sz="3200" dirty="0"/>
            </a:br>
            <a:r>
              <a:rPr lang="en-GB" sz="3200" dirty="0" err="1">
                <a:solidFill>
                  <a:srgbClr val="015284"/>
                </a:solidFill>
              </a:rPr>
              <a:t>Argymhellion</a:t>
            </a:r>
            <a:r>
              <a:rPr lang="en-GB" dirty="0" smtClean="0"/>
              <a:t/>
            </a:r>
            <a:br>
              <a:rPr lang="en-GB" dirty="0" smtClean="0"/>
            </a:br>
            <a:endParaRPr lang="en-GB" dirty="0" smtClean="0"/>
          </a:p>
        </p:txBody>
      </p:sp>
      <p:sp>
        <p:nvSpPr>
          <p:cNvPr id="16387" name="Content Placeholder 2"/>
          <p:cNvSpPr>
            <a:spLocks noGrp="1"/>
          </p:cNvSpPr>
          <p:nvPr>
            <p:ph sz="half" idx="1"/>
          </p:nvPr>
        </p:nvSpPr>
        <p:spPr>
          <a:xfrm>
            <a:off x="107950" y="1340768"/>
            <a:ext cx="4457700" cy="4536157"/>
          </a:xfrm>
        </p:spPr>
        <p:txBody>
          <a:bodyPr/>
          <a:lstStyle/>
          <a:p>
            <a:pPr marL="0" lvl="0" indent="0">
              <a:buNone/>
              <a:defRPr/>
            </a:pPr>
            <a:r>
              <a:rPr lang="en-GB" sz="1800" b="1" dirty="0">
                <a:solidFill>
                  <a:srgbClr val="D60134"/>
                </a:solidFill>
              </a:rPr>
              <a:t>Local authorities and regional consortia should:</a:t>
            </a:r>
          </a:p>
          <a:p>
            <a:pPr lvl="0">
              <a:defRPr/>
            </a:pPr>
            <a:r>
              <a:rPr lang="en-GB" sz="1800" dirty="0">
                <a:solidFill>
                  <a:srgbClr val="D60134"/>
                </a:solidFill>
              </a:rPr>
              <a:t>support schools to improve standards and in all elements of ICT at key stage 2;</a:t>
            </a:r>
          </a:p>
          <a:p>
            <a:pPr lvl="0">
              <a:defRPr/>
            </a:pPr>
            <a:r>
              <a:rPr lang="en-GB" sz="1800" dirty="0">
                <a:solidFill>
                  <a:srgbClr val="D60134"/>
                </a:solidFill>
              </a:rPr>
              <a:t>help secondary schools to plan to meet the needs of pupils who were regular users of tablets in primary schools and find themselves in secondary schools where the use of tablets is less frequent;  </a:t>
            </a:r>
          </a:p>
          <a:p>
            <a:pPr lvl="0">
              <a:defRPr/>
            </a:pPr>
            <a:r>
              <a:rPr lang="en-GB" sz="1800" dirty="0">
                <a:solidFill>
                  <a:srgbClr val="D60134"/>
                </a:solidFill>
              </a:rPr>
              <a:t>assist primary and secondary schools to gain a common understanding of standards in ICT;</a:t>
            </a:r>
          </a:p>
          <a:p>
            <a:pPr lvl="0">
              <a:defRPr/>
            </a:pPr>
            <a:r>
              <a:rPr lang="en-GB" sz="1800" dirty="0">
                <a:solidFill>
                  <a:srgbClr val="D60134"/>
                </a:solidFill>
              </a:rPr>
              <a:t>disseminate good practice in ICT in schools;</a:t>
            </a:r>
          </a:p>
          <a:p>
            <a:pPr marL="0" indent="0">
              <a:spcBef>
                <a:spcPts val="480"/>
              </a:spcBef>
              <a:buFontTx/>
              <a:buNone/>
              <a:defRPr/>
            </a:pPr>
            <a:endParaRPr lang="en-GB" sz="1800" dirty="0">
              <a:solidFill>
                <a:srgbClr val="FF0000"/>
              </a:solidFill>
            </a:endParaRPr>
          </a:p>
          <a:p>
            <a:pPr marL="0" indent="0">
              <a:buFontTx/>
              <a:buNone/>
              <a:defRPr/>
            </a:pPr>
            <a:endParaRPr lang="en-GB" sz="2000" dirty="0" smtClean="0">
              <a:solidFill>
                <a:srgbClr val="D60134"/>
              </a:solidFill>
            </a:endParaRPr>
          </a:p>
          <a:p>
            <a:pPr>
              <a:defRPr/>
            </a:pPr>
            <a:endParaRPr lang="en-GB" sz="700" dirty="0" smtClean="0">
              <a:solidFill>
                <a:srgbClr val="D60134"/>
              </a:solidFill>
            </a:endParaRPr>
          </a:p>
        </p:txBody>
      </p:sp>
      <p:sp>
        <p:nvSpPr>
          <p:cNvPr id="27651" name="Content Placeholder 3"/>
          <p:cNvSpPr>
            <a:spLocks noGrp="1"/>
          </p:cNvSpPr>
          <p:nvPr>
            <p:ph sz="half" idx="2"/>
          </p:nvPr>
        </p:nvSpPr>
        <p:spPr>
          <a:xfrm>
            <a:off x="4716016" y="1340768"/>
            <a:ext cx="4318000" cy="6020742"/>
          </a:xfrm>
        </p:spPr>
        <p:txBody>
          <a:bodyPr/>
          <a:lstStyle/>
          <a:p>
            <a:pPr marL="0" lvl="0" indent="0" eaLnBrk="1" hangingPunct="1">
              <a:spcBef>
                <a:spcPct val="0"/>
              </a:spcBef>
              <a:spcAft>
                <a:spcPts val="600"/>
              </a:spcAft>
              <a:buNone/>
            </a:pPr>
            <a:r>
              <a:rPr lang="cy-GB" sz="1800" b="1" kern="1200" dirty="0">
                <a:latin typeface="Arial" charset="0"/>
                <a:cs typeface="Arial" charset="0"/>
              </a:rPr>
              <a:t>Dylai awdurdodau lleol a  chonsortia rhanbarthol:</a:t>
            </a:r>
          </a:p>
          <a:p>
            <a:pPr eaLnBrk="1" hangingPunct="1">
              <a:spcBef>
                <a:spcPct val="0"/>
              </a:spcBef>
              <a:spcAft>
                <a:spcPts val="600"/>
              </a:spcAft>
            </a:pPr>
            <a:r>
              <a:rPr lang="cy-GB" sz="1800" kern="1200" dirty="0" smtClean="0">
                <a:latin typeface="Arial" charset="0"/>
                <a:cs typeface="Arial" charset="0"/>
              </a:rPr>
              <a:t>gefnogi </a:t>
            </a:r>
            <a:r>
              <a:rPr lang="cy-GB" sz="1800" kern="1200" dirty="0">
                <a:latin typeface="Arial" charset="0"/>
                <a:cs typeface="Arial" charset="0"/>
              </a:rPr>
              <a:t>ysgolion i wella safonau ym mhob elfen o </a:t>
            </a:r>
            <a:r>
              <a:rPr lang="cy-GB" sz="1800" kern="1200" dirty="0" err="1">
                <a:latin typeface="Arial" charset="0"/>
                <a:cs typeface="Arial" charset="0"/>
              </a:rPr>
              <a:t>TGCh</a:t>
            </a:r>
            <a:r>
              <a:rPr lang="cy-GB" sz="1800" kern="1200" dirty="0">
                <a:latin typeface="Arial" charset="0"/>
                <a:cs typeface="Arial" charset="0"/>
              </a:rPr>
              <a:t> yng nghyfnod allweddol 2;</a:t>
            </a:r>
          </a:p>
          <a:p>
            <a:pPr eaLnBrk="1" hangingPunct="1">
              <a:spcBef>
                <a:spcPct val="0"/>
              </a:spcBef>
              <a:spcAft>
                <a:spcPts val="600"/>
              </a:spcAft>
            </a:pPr>
            <a:r>
              <a:rPr lang="cy-GB" sz="1800" kern="1200" dirty="0" smtClean="0">
                <a:latin typeface="Arial" charset="0"/>
                <a:cs typeface="Arial" charset="0"/>
              </a:rPr>
              <a:t>helpu </a:t>
            </a:r>
            <a:r>
              <a:rPr lang="cy-GB" sz="1800" kern="1200" dirty="0">
                <a:latin typeface="Arial" charset="0"/>
                <a:cs typeface="Arial" charset="0"/>
              </a:rPr>
              <a:t>ysgolion uwchradd i gynllunio   i fodloni anghenion disgyblion a oedd yn defnyddio cyfrifiaduron llechen yn rheolaidd mewn ysgolion cynradd ac sy’n gweld nad yw cyfrifiaduron llechen yn cael eu defnyddio mor aml mewn ysgolion uwchradd;  </a:t>
            </a:r>
          </a:p>
          <a:p>
            <a:pPr eaLnBrk="1" hangingPunct="1">
              <a:spcBef>
                <a:spcPct val="0"/>
              </a:spcBef>
              <a:spcAft>
                <a:spcPts val="600"/>
              </a:spcAft>
            </a:pPr>
            <a:r>
              <a:rPr lang="cy-GB" sz="1800" kern="1200" dirty="0" smtClean="0">
                <a:latin typeface="Arial" charset="0"/>
                <a:cs typeface="Arial" charset="0"/>
              </a:rPr>
              <a:t>cynorthwyo </a:t>
            </a:r>
            <a:r>
              <a:rPr lang="cy-GB" sz="1800" kern="1200" dirty="0">
                <a:latin typeface="Arial" charset="0"/>
                <a:cs typeface="Arial" charset="0"/>
              </a:rPr>
              <a:t>ysgolion cynradd ac uwchradd i ennill dealltwriaeth gyffredin o safonau mewn </a:t>
            </a:r>
            <a:r>
              <a:rPr lang="cy-GB" sz="1800" kern="1200" dirty="0" err="1">
                <a:latin typeface="Arial" charset="0"/>
                <a:cs typeface="Arial" charset="0"/>
              </a:rPr>
              <a:t>TGCh</a:t>
            </a:r>
            <a:r>
              <a:rPr lang="cy-GB" sz="1800" kern="1200" dirty="0">
                <a:latin typeface="Arial" charset="0"/>
                <a:cs typeface="Arial" charset="0"/>
              </a:rPr>
              <a:t>;</a:t>
            </a:r>
          </a:p>
          <a:p>
            <a:pPr eaLnBrk="1" hangingPunct="1">
              <a:spcBef>
                <a:spcPct val="0"/>
              </a:spcBef>
              <a:spcAft>
                <a:spcPts val="600"/>
              </a:spcAft>
            </a:pPr>
            <a:r>
              <a:rPr lang="cy-GB" sz="1800" kern="1200" dirty="0" smtClean="0">
                <a:latin typeface="Arial" charset="0"/>
                <a:cs typeface="Arial" charset="0"/>
              </a:rPr>
              <a:t>lledaenu </a:t>
            </a:r>
            <a:r>
              <a:rPr lang="cy-GB" sz="1800" kern="1200" dirty="0">
                <a:latin typeface="Arial" charset="0"/>
                <a:cs typeface="Arial" charset="0"/>
              </a:rPr>
              <a:t>arfer dda mewn </a:t>
            </a:r>
            <a:r>
              <a:rPr lang="cy-GB" sz="1800" kern="1200" dirty="0" err="1">
                <a:latin typeface="Arial" charset="0"/>
                <a:cs typeface="Arial" charset="0"/>
              </a:rPr>
              <a:t>TGCh</a:t>
            </a:r>
            <a:r>
              <a:rPr lang="cy-GB" sz="1800" kern="1200" dirty="0">
                <a:latin typeface="Arial" charset="0"/>
                <a:cs typeface="Arial" charset="0"/>
              </a:rPr>
              <a:t> mewn ysgolion;</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half" idx="1"/>
          </p:nvPr>
        </p:nvSpPr>
        <p:spPr>
          <a:xfrm>
            <a:off x="107950" y="1700808"/>
            <a:ext cx="4457700" cy="2952155"/>
          </a:xfrm>
        </p:spPr>
        <p:txBody>
          <a:bodyPr/>
          <a:lstStyle/>
          <a:p>
            <a:pPr lvl="0">
              <a:spcBef>
                <a:spcPts val="0"/>
              </a:spcBef>
              <a:spcAft>
                <a:spcPts val="600"/>
              </a:spcAft>
              <a:defRPr/>
            </a:pPr>
            <a:r>
              <a:rPr lang="en-GB" sz="1800" dirty="0">
                <a:solidFill>
                  <a:srgbClr val="D60134"/>
                </a:solidFill>
              </a:rPr>
              <a:t>support schools’ safeguarding arrangements while maximising their access to a range of online digital technologies and services; and</a:t>
            </a:r>
          </a:p>
          <a:p>
            <a:pPr lvl="0">
              <a:spcBef>
                <a:spcPts val="0"/>
              </a:spcBef>
              <a:spcAft>
                <a:spcPts val="600"/>
              </a:spcAft>
              <a:defRPr/>
            </a:pPr>
            <a:r>
              <a:rPr lang="en-GB" sz="1800" dirty="0">
                <a:solidFill>
                  <a:srgbClr val="D60134"/>
                </a:solidFill>
              </a:rPr>
              <a:t>explain to schools the levels of ICT support that they can expect from the new regional consortia.</a:t>
            </a:r>
          </a:p>
          <a:p>
            <a:pPr marL="0" lvl="0" indent="0">
              <a:spcBef>
                <a:spcPts val="0"/>
              </a:spcBef>
              <a:spcAft>
                <a:spcPts val="600"/>
              </a:spcAft>
              <a:buNone/>
              <a:tabLst>
                <a:tab pos="2637155" algn="ctr"/>
                <a:tab pos="5274310" algn="r"/>
                <a:tab pos="457200" algn="l"/>
              </a:tabLst>
              <a:defRPr/>
            </a:pPr>
            <a:r>
              <a:rPr lang="en-GB" sz="1800" b="1" dirty="0" smtClean="0">
                <a:solidFill>
                  <a:srgbClr val="D60134"/>
                </a:solidFill>
              </a:rPr>
              <a:t>The </a:t>
            </a:r>
            <a:r>
              <a:rPr lang="en-GB" sz="1800" b="1" dirty="0">
                <a:solidFill>
                  <a:srgbClr val="D60134"/>
                </a:solidFill>
              </a:rPr>
              <a:t>Welsh Government should:</a:t>
            </a:r>
          </a:p>
          <a:p>
            <a:pPr lvl="0">
              <a:spcBef>
                <a:spcPts val="0"/>
              </a:spcBef>
              <a:spcAft>
                <a:spcPts val="600"/>
              </a:spcAft>
              <a:defRPr/>
            </a:pPr>
            <a:r>
              <a:rPr lang="en-GB" sz="1800" dirty="0">
                <a:solidFill>
                  <a:srgbClr val="D60134"/>
                </a:solidFill>
              </a:rPr>
              <a:t>review the National Curriculum orders and non-statutory Skills framework for ICT to make sure that they remain relevant in light of new technologies</a:t>
            </a:r>
            <a:r>
              <a:rPr lang="en-GB" sz="1800" dirty="0" smtClean="0">
                <a:solidFill>
                  <a:srgbClr val="D60134"/>
                </a:solidFill>
              </a:rPr>
              <a:t>; and</a:t>
            </a:r>
            <a:endParaRPr lang="en-GB" sz="1800" dirty="0">
              <a:solidFill>
                <a:srgbClr val="D60134"/>
              </a:solidFill>
            </a:endParaRPr>
          </a:p>
          <a:p>
            <a:pPr lvl="0">
              <a:spcBef>
                <a:spcPts val="0"/>
              </a:spcBef>
              <a:spcAft>
                <a:spcPts val="600"/>
              </a:spcAft>
              <a:defRPr/>
            </a:pPr>
            <a:r>
              <a:rPr lang="en-GB" sz="1800" dirty="0">
                <a:solidFill>
                  <a:srgbClr val="D60134"/>
                </a:solidFill>
              </a:rPr>
              <a:t>support the development of Welsh-medium educational applications for portable </a:t>
            </a:r>
            <a:r>
              <a:rPr lang="en-GB" sz="1800" dirty="0" smtClean="0">
                <a:solidFill>
                  <a:srgbClr val="D60134"/>
                </a:solidFill>
              </a:rPr>
              <a:t>devices</a:t>
            </a:r>
            <a:r>
              <a:rPr lang="en-GB" sz="1800" dirty="0">
                <a:solidFill>
                  <a:srgbClr val="D60134"/>
                </a:solidFill>
              </a:rPr>
              <a:t>.</a:t>
            </a:r>
          </a:p>
          <a:p>
            <a:pPr>
              <a:defRPr/>
            </a:pPr>
            <a:endParaRPr lang="en-GB" sz="1800" dirty="0" smtClean="0">
              <a:solidFill>
                <a:srgbClr val="D60134"/>
              </a:solidFill>
            </a:endParaRPr>
          </a:p>
        </p:txBody>
      </p:sp>
      <p:sp>
        <p:nvSpPr>
          <p:cNvPr id="28674" name="Content Placeholder 3"/>
          <p:cNvSpPr>
            <a:spLocks noGrp="1"/>
          </p:cNvSpPr>
          <p:nvPr>
            <p:ph sz="half" idx="2"/>
          </p:nvPr>
        </p:nvSpPr>
        <p:spPr>
          <a:xfrm>
            <a:off x="4572000" y="1628801"/>
            <a:ext cx="4318000" cy="5112568"/>
          </a:xfrm>
        </p:spPr>
        <p:txBody>
          <a:bodyPr/>
          <a:lstStyle/>
          <a:p>
            <a:pPr eaLnBrk="1" hangingPunct="1">
              <a:spcBef>
                <a:spcPct val="0"/>
              </a:spcBef>
              <a:spcAft>
                <a:spcPts val="600"/>
              </a:spcAft>
            </a:pPr>
            <a:r>
              <a:rPr lang="cy-GB" sz="1800" kern="1200" dirty="0">
                <a:latin typeface="Arial" charset="0"/>
                <a:cs typeface="Arial" charset="0"/>
              </a:rPr>
              <a:t>cefnogi trefniadau diogelu ysgolion tra’n gwneud y mwyaf o’u defnydd o dechnolegau a gwasanaethau    digidol ar-lein; ac</a:t>
            </a:r>
          </a:p>
          <a:p>
            <a:pPr eaLnBrk="1" hangingPunct="1">
              <a:spcBef>
                <a:spcPct val="0"/>
              </a:spcBef>
              <a:spcAft>
                <a:spcPts val="600"/>
              </a:spcAft>
            </a:pPr>
            <a:r>
              <a:rPr lang="cy-GB" sz="1800" kern="1200" dirty="0" smtClean="0">
                <a:latin typeface="Arial" charset="0"/>
                <a:cs typeface="Arial" charset="0"/>
              </a:rPr>
              <a:t>esbonio </a:t>
            </a:r>
            <a:r>
              <a:rPr lang="cy-GB" sz="1800" kern="1200" dirty="0">
                <a:latin typeface="Arial" charset="0"/>
                <a:cs typeface="Arial" charset="0"/>
              </a:rPr>
              <a:t>wrth ysgolion beth yw’r lefelau </a:t>
            </a:r>
            <a:r>
              <a:rPr lang="cy-GB" sz="1800" kern="1200" dirty="0" err="1">
                <a:latin typeface="Arial" charset="0"/>
                <a:cs typeface="Arial" charset="0"/>
              </a:rPr>
              <a:t>TGCh</a:t>
            </a:r>
            <a:r>
              <a:rPr lang="cy-GB" sz="1800" kern="1200" dirty="0">
                <a:latin typeface="Arial" charset="0"/>
                <a:cs typeface="Arial" charset="0"/>
              </a:rPr>
              <a:t> y </a:t>
            </a:r>
            <a:r>
              <a:rPr lang="cy-GB" sz="1800" kern="1200" dirty="0" err="1">
                <a:latin typeface="Arial" charset="0"/>
                <a:cs typeface="Arial" charset="0"/>
              </a:rPr>
              <a:t>gallant</a:t>
            </a:r>
            <a:r>
              <a:rPr lang="cy-GB" sz="1800" kern="1200" dirty="0">
                <a:latin typeface="Arial" charset="0"/>
                <a:cs typeface="Arial" charset="0"/>
              </a:rPr>
              <a:t> eu disgwyl     o’r consortia rhanbarthol newydd.</a:t>
            </a:r>
          </a:p>
          <a:p>
            <a:pPr marL="0" lvl="0" indent="0" eaLnBrk="1" hangingPunct="1">
              <a:spcBef>
                <a:spcPct val="0"/>
              </a:spcBef>
              <a:spcAft>
                <a:spcPts val="600"/>
              </a:spcAft>
              <a:buNone/>
            </a:pPr>
            <a:r>
              <a:rPr lang="cy-GB" sz="1800" b="1" kern="1200" dirty="0" smtClean="0">
                <a:latin typeface="Arial" charset="0"/>
                <a:cs typeface="Arial" charset="0"/>
              </a:rPr>
              <a:t>Dylai </a:t>
            </a:r>
            <a:r>
              <a:rPr lang="cy-GB" sz="1800" b="1" kern="1200" dirty="0">
                <a:latin typeface="Arial" charset="0"/>
                <a:cs typeface="Arial" charset="0"/>
              </a:rPr>
              <a:t>Llywodraeth Cymru:</a:t>
            </a:r>
          </a:p>
          <a:p>
            <a:pPr eaLnBrk="1" hangingPunct="1">
              <a:spcBef>
                <a:spcPct val="0"/>
              </a:spcBef>
              <a:spcAft>
                <a:spcPts val="600"/>
              </a:spcAft>
            </a:pPr>
            <a:r>
              <a:rPr lang="cy-GB" sz="1800" kern="1200" dirty="0" smtClean="0">
                <a:latin typeface="Arial" charset="0"/>
                <a:cs typeface="Arial" charset="0"/>
              </a:rPr>
              <a:t>adolygu </a:t>
            </a:r>
            <a:r>
              <a:rPr lang="cy-GB" sz="1800" kern="1200" dirty="0">
                <a:latin typeface="Arial" charset="0"/>
                <a:cs typeface="Arial" charset="0"/>
              </a:rPr>
              <a:t>gorchmynion y Cwricwlwm Cenedlaethol a’r fframwaith Sgiliau anstatudol ar gyfer </a:t>
            </a:r>
            <a:r>
              <a:rPr lang="cy-GB" sz="1800" kern="1200" dirty="0" err="1">
                <a:latin typeface="Arial" charset="0"/>
                <a:cs typeface="Arial" charset="0"/>
              </a:rPr>
              <a:t>TGCh</a:t>
            </a:r>
            <a:r>
              <a:rPr lang="cy-GB" sz="1800" kern="1200" dirty="0">
                <a:latin typeface="Arial" charset="0"/>
                <a:cs typeface="Arial" charset="0"/>
              </a:rPr>
              <a:t> i wneud     yn </a:t>
            </a:r>
            <a:r>
              <a:rPr lang="cy-GB" sz="1800" kern="1200" dirty="0" err="1">
                <a:latin typeface="Arial" charset="0"/>
                <a:cs typeface="Arial" charset="0"/>
              </a:rPr>
              <a:t>siwr</a:t>
            </a:r>
            <a:r>
              <a:rPr lang="cy-GB" sz="1800" kern="1200" dirty="0">
                <a:latin typeface="Arial" charset="0"/>
                <a:cs typeface="Arial" charset="0"/>
              </a:rPr>
              <a:t> eu bod yn aros yn     berthnasol yng ngoleuni     technolegau newydd</a:t>
            </a:r>
            <a:r>
              <a:rPr lang="cy-GB" sz="1800" kern="1200" dirty="0" smtClean="0">
                <a:latin typeface="Arial" charset="0"/>
                <a:cs typeface="Arial" charset="0"/>
              </a:rPr>
              <a:t>; a</a:t>
            </a:r>
            <a:endParaRPr lang="cy-GB" sz="1800" kern="1200" dirty="0">
              <a:latin typeface="Arial" charset="0"/>
              <a:cs typeface="Arial" charset="0"/>
            </a:endParaRPr>
          </a:p>
          <a:p>
            <a:pPr eaLnBrk="1" hangingPunct="1">
              <a:spcBef>
                <a:spcPct val="0"/>
              </a:spcBef>
              <a:spcAft>
                <a:spcPts val="600"/>
              </a:spcAft>
            </a:pPr>
            <a:r>
              <a:rPr lang="cy-GB" sz="1800" kern="1200" dirty="0" smtClean="0">
                <a:latin typeface="Arial" charset="0"/>
                <a:cs typeface="Arial" charset="0"/>
              </a:rPr>
              <a:t>chefnogi </a:t>
            </a:r>
            <a:r>
              <a:rPr lang="cy-GB" sz="1800" kern="1200" dirty="0">
                <a:latin typeface="Arial" charset="0"/>
                <a:cs typeface="Arial" charset="0"/>
              </a:rPr>
              <a:t>datblygiad cymwysiadau addysgol cyfrwng Cymraeg ar gyfer dyfeisiau </a:t>
            </a:r>
            <a:r>
              <a:rPr lang="cy-GB" sz="1800" kern="1200" dirty="0" smtClean="0">
                <a:latin typeface="Arial" charset="0"/>
                <a:cs typeface="Arial" charset="0"/>
              </a:rPr>
              <a:t>cludadwy.</a:t>
            </a:r>
            <a:endParaRPr lang="cy-GB" sz="1800" kern="1200" dirty="0">
              <a:latin typeface="Arial" charset="0"/>
              <a:cs typeface="Arial" charset="0"/>
            </a:endParaRPr>
          </a:p>
          <a:p>
            <a:pPr marL="0" indent="0">
              <a:buFontTx/>
              <a:buNone/>
            </a:pPr>
            <a:endParaRPr lang="cy-GB" sz="1600" dirty="0" smtClean="0"/>
          </a:p>
        </p:txBody>
      </p:sp>
      <p:sp>
        <p:nvSpPr>
          <p:cNvPr id="6" name="Title 1"/>
          <p:cNvSpPr txBox="1">
            <a:spLocks/>
          </p:cNvSpPr>
          <p:nvPr/>
        </p:nvSpPr>
        <p:spPr bwMode="auto">
          <a:xfrm>
            <a:off x="1187624" y="620688"/>
            <a:ext cx="6119813" cy="792758"/>
          </a:xfrm>
          <a:prstGeom prst="rect">
            <a:avLst/>
          </a:prstGeom>
          <a:noFill/>
          <a:ln>
            <a:noFill/>
          </a:ln>
          <a:extLst/>
        </p:spPr>
        <p:txBody>
          <a:bodyPr anchor="ctr"/>
          <a:lstStyle/>
          <a:p>
            <a:pPr algn="ctr" eaLnBrk="0" hangingPunct="0">
              <a:spcAft>
                <a:spcPts val="600"/>
              </a:spcAft>
            </a:pPr>
            <a:r>
              <a:rPr lang="en-GB" sz="3200" kern="0" dirty="0">
                <a:solidFill>
                  <a:srgbClr val="D60134"/>
                </a:solidFill>
                <a:latin typeface="Arial"/>
                <a:ea typeface="+mj-ea"/>
                <a:cs typeface="+mj-cs"/>
              </a:rPr>
              <a:t>Recommendations</a:t>
            </a:r>
            <a:br>
              <a:rPr lang="en-GB" sz="3200" kern="0" dirty="0">
                <a:solidFill>
                  <a:srgbClr val="D60134"/>
                </a:solidFill>
                <a:latin typeface="Arial"/>
                <a:ea typeface="+mj-ea"/>
                <a:cs typeface="+mj-cs"/>
              </a:rPr>
            </a:br>
            <a:r>
              <a:rPr lang="en-GB" sz="3200" kern="0" dirty="0" err="1">
                <a:solidFill>
                  <a:srgbClr val="015284"/>
                </a:solidFill>
                <a:latin typeface="Arial"/>
                <a:ea typeface="+mj-ea"/>
                <a:cs typeface="+mj-cs"/>
              </a:rPr>
              <a:t>Argymhellion</a:t>
            </a:r>
            <a:r>
              <a:rPr lang="en-GB" dirty="0" smtClean="0"/>
              <a:t>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772400" cy="1143000"/>
          </a:xfrm>
        </p:spPr>
        <p:txBody>
          <a:bodyPr/>
          <a:lstStyle/>
          <a:p>
            <a:r>
              <a:rPr lang="en-GB" sz="4000" dirty="0"/>
              <a:t>Best practice</a:t>
            </a:r>
            <a:br>
              <a:rPr lang="en-GB" sz="4000" dirty="0"/>
            </a:br>
            <a:r>
              <a:rPr lang="en-GB" sz="4000" dirty="0" err="1">
                <a:solidFill>
                  <a:srgbClr val="015284"/>
                </a:solidFill>
              </a:rPr>
              <a:t>Arfer</a:t>
            </a:r>
            <a:r>
              <a:rPr lang="en-GB" sz="4000" dirty="0">
                <a:solidFill>
                  <a:srgbClr val="015284"/>
                </a:solidFill>
              </a:rPr>
              <a:t> </a:t>
            </a:r>
            <a:r>
              <a:rPr lang="en-GB" sz="4000" dirty="0" err="1">
                <a:solidFill>
                  <a:srgbClr val="015284"/>
                </a:solidFill>
              </a:rPr>
              <a:t>orau</a:t>
            </a:r>
            <a:endParaRPr lang="en-GB" dirty="0"/>
          </a:p>
        </p:txBody>
      </p:sp>
      <p:sp>
        <p:nvSpPr>
          <p:cNvPr id="3" name="Content Placeholder 2"/>
          <p:cNvSpPr>
            <a:spLocks noGrp="1"/>
          </p:cNvSpPr>
          <p:nvPr>
            <p:ph sz="half" idx="1"/>
          </p:nvPr>
        </p:nvSpPr>
        <p:spPr>
          <a:xfrm>
            <a:off x="251520" y="1412776"/>
            <a:ext cx="4176464" cy="4186808"/>
          </a:xfrm>
        </p:spPr>
        <p:txBody>
          <a:bodyPr/>
          <a:lstStyle/>
          <a:p>
            <a:pPr marL="0" lvl="0" indent="0">
              <a:buNone/>
            </a:pPr>
            <a:r>
              <a:rPr lang="en-GB" sz="1500" dirty="0">
                <a:solidFill>
                  <a:srgbClr val="D60134"/>
                </a:solidFill>
              </a:rPr>
              <a:t>St Julian’s Primary School in Newport identified areas of ICT that staff felt less confident in.  The school leaders developed a detailed training programme addressing these weaknesses.  They also ensured that all teaching staff had ready access at school to effective PCs running up-to-date software. They established strategies to enable and encourage the use of email and learning platforms by staff for transferring documents and teaching materials between home and school.</a:t>
            </a:r>
          </a:p>
          <a:p>
            <a:pPr marL="0" lvl="0" indent="0">
              <a:buNone/>
            </a:pPr>
            <a:r>
              <a:rPr lang="en-GB" sz="1500" dirty="0">
                <a:solidFill>
                  <a:srgbClr val="D60134"/>
                </a:solidFill>
              </a:rPr>
              <a:t>In only three years, every single member of staff is confident and competent enough to deliver and include opportunities for the development of all ICT skills in every aspects of the curriculum.  </a:t>
            </a:r>
          </a:p>
          <a:p>
            <a:pPr marL="0" lvl="0" indent="0">
              <a:buNone/>
            </a:pPr>
            <a:r>
              <a:rPr lang="en-GB" sz="1500" dirty="0">
                <a:solidFill>
                  <a:srgbClr val="D60134"/>
                </a:solidFill>
              </a:rPr>
              <a:t>For another example of the impact of the training please read the other case study based on this school where they share innovative ways of enthusing pupils and raising pupil standards in literacy.</a:t>
            </a:r>
          </a:p>
          <a:p>
            <a:pPr marL="0" indent="0">
              <a:buNone/>
            </a:pPr>
            <a:endParaRPr lang="en-GB" dirty="0"/>
          </a:p>
        </p:txBody>
      </p:sp>
      <p:sp>
        <p:nvSpPr>
          <p:cNvPr id="4" name="Content Placeholder 3"/>
          <p:cNvSpPr>
            <a:spLocks noGrp="1"/>
          </p:cNvSpPr>
          <p:nvPr>
            <p:ph sz="half" idx="2"/>
          </p:nvPr>
        </p:nvSpPr>
        <p:spPr>
          <a:xfrm>
            <a:off x="4499992" y="1484784"/>
            <a:ext cx="4320480" cy="4114800"/>
          </a:xfrm>
        </p:spPr>
        <p:txBody>
          <a:bodyPr/>
          <a:lstStyle/>
          <a:p>
            <a:pPr marL="0" lvl="0" indent="0">
              <a:spcBef>
                <a:spcPts val="0"/>
              </a:spcBef>
              <a:spcAft>
                <a:spcPts val="600"/>
              </a:spcAft>
              <a:buNone/>
            </a:pPr>
            <a:r>
              <a:rPr lang="cy-GB" sz="1500" dirty="0"/>
              <a:t>Yn Ysgol Gynradd Sant Julian, nodwyd meysydd </a:t>
            </a:r>
            <a:r>
              <a:rPr lang="cy-GB" sz="1500" dirty="0" err="1"/>
              <a:t>TGCh</a:t>
            </a:r>
            <a:r>
              <a:rPr lang="cy-GB" sz="1500" dirty="0"/>
              <a:t> yr oedd staff yn teimlo’n llai hyderus ynddynt.  Datblygodd arweinwyr yr ysgol raglen hyfforddi fanwl yn mynd i’r afael </a:t>
            </a:r>
            <a:r>
              <a:rPr lang="cy-GB" sz="1500" dirty="0" err="1"/>
              <a:t>â’r</a:t>
            </a:r>
            <a:r>
              <a:rPr lang="cy-GB" sz="1500" dirty="0"/>
              <a:t> gwendidau hyn.  Fe wnaethant sicrhau hefyd fod pob un o’r staff addysgu yn gallu defnyddio cyfrifiaduron â meddalwedd gyfoes yn yr ysgol yn rhwydd. Fe wnaethant sefydlu strategaethau i alluogi ac annog y defnydd o e-bost a llwyfannau dysgu gan staff ar gyfer trosglwyddo dogfennau a deunyddiau addysgu rhwng y cartref a’r ysgol.</a:t>
            </a:r>
          </a:p>
          <a:p>
            <a:pPr marL="0" lvl="0" indent="0">
              <a:spcBef>
                <a:spcPts val="0"/>
              </a:spcBef>
              <a:spcAft>
                <a:spcPts val="600"/>
              </a:spcAft>
              <a:buNone/>
            </a:pPr>
            <a:r>
              <a:rPr lang="cy-GB" sz="1500" dirty="0"/>
              <a:t>Mewn tair blynedd yn unig, mae pob aelod unigol o staff yn ddigon hyderus a chymwys i gyflwyno a chynnwys cyfleoedd ar gyfer datblygu’r holl fedrau </a:t>
            </a:r>
            <a:r>
              <a:rPr lang="cy-GB" sz="1500" dirty="0" err="1"/>
              <a:t>TGCh</a:t>
            </a:r>
            <a:r>
              <a:rPr lang="cy-GB" sz="1500" dirty="0"/>
              <a:t> ym mhob agwedd ar y cwricwlwm.  </a:t>
            </a:r>
          </a:p>
          <a:p>
            <a:pPr marL="0" lvl="0" indent="0">
              <a:spcBef>
                <a:spcPts val="0"/>
              </a:spcBef>
              <a:spcAft>
                <a:spcPts val="600"/>
              </a:spcAft>
              <a:buNone/>
            </a:pPr>
            <a:r>
              <a:rPr lang="cy-GB" sz="1500" dirty="0"/>
              <a:t>I weld enghraifft arall o effaith yr hyfforddiant, darllenwch yr astudiaeth achos arall yn seiliedig ar yr ysgol hon lle maent yn rhannu ffyrdd arloesol o ennyn brwdfrydedd disgyblion a chodi safonau disgyblion mewn llythrennedd.</a:t>
            </a:r>
          </a:p>
          <a:p>
            <a:pPr marL="0" indent="0">
              <a:buNone/>
            </a:pPr>
            <a:endParaRPr lang="en-GB" dirty="0"/>
          </a:p>
        </p:txBody>
      </p:sp>
    </p:spTree>
    <p:extLst>
      <p:ext uri="{BB962C8B-B14F-4D97-AF65-F5344CB8AC3E}">
        <p14:creationId xmlns:p14="http://schemas.microsoft.com/office/powerpoint/2010/main" val="2523131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6948264" cy="1143000"/>
          </a:xfrm>
        </p:spPr>
        <p:txBody>
          <a:bodyPr/>
          <a:lstStyle/>
          <a:p>
            <a:r>
              <a:rPr lang="en-GB" sz="3600" dirty="0"/>
              <a:t>10 questions for providers</a:t>
            </a:r>
            <a:br>
              <a:rPr lang="en-GB" sz="3600" dirty="0"/>
            </a:br>
            <a:r>
              <a:rPr lang="en-GB" sz="3600" dirty="0">
                <a:solidFill>
                  <a:srgbClr val="015284"/>
                </a:solidFill>
              </a:rPr>
              <a:t>10</a:t>
            </a:r>
            <a:r>
              <a:rPr lang="en-GB" sz="3600" dirty="0"/>
              <a:t> </a:t>
            </a:r>
            <a:r>
              <a:rPr lang="en-GB" sz="3600" dirty="0" err="1">
                <a:solidFill>
                  <a:srgbClr val="015284"/>
                </a:solidFill>
              </a:rPr>
              <a:t>cwestiwn</a:t>
            </a:r>
            <a:r>
              <a:rPr lang="en-GB" sz="3600" dirty="0">
                <a:solidFill>
                  <a:srgbClr val="015284"/>
                </a:solidFill>
              </a:rPr>
              <a:t> </a:t>
            </a:r>
            <a:r>
              <a:rPr lang="en-GB" sz="3600" dirty="0" err="1">
                <a:solidFill>
                  <a:srgbClr val="015284"/>
                </a:solidFill>
              </a:rPr>
              <a:t>i</a:t>
            </a:r>
            <a:r>
              <a:rPr lang="en-GB" sz="3600" dirty="0">
                <a:solidFill>
                  <a:srgbClr val="015284"/>
                </a:solidFill>
              </a:rPr>
              <a:t> </a:t>
            </a:r>
            <a:r>
              <a:rPr lang="en-GB" sz="3600" dirty="0" err="1">
                <a:solidFill>
                  <a:srgbClr val="015284"/>
                </a:solidFill>
              </a:rPr>
              <a:t>ddarparwyr</a:t>
            </a:r>
            <a:endParaRPr lang="en-GB" sz="3600" dirty="0"/>
          </a:p>
        </p:txBody>
      </p:sp>
      <p:sp>
        <p:nvSpPr>
          <p:cNvPr id="3" name="Content Placeholder 2"/>
          <p:cNvSpPr>
            <a:spLocks noGrp="1"/>
          </p:cNvSpPr>
          <p:nvPr>
            <p:ph sz="half" idx="1"/>
          </p:nvPr>
        </p:nvSpPr>
        <p:spPr>
          <a:xfrm>
            <a:off x="395536" y="1556792"/>
            <a:ext cx="3960440" cy="4114800"/>
          </a:xfrm>
        </p:spPr>
        <p:txBody>
          <a:bodyPr/>
          <a:lstStyle/>
          <a:p>
            <a:pPr lvl="0"/>
            <a:r>
              <a:rPr lang="en-GB" sz="1800" dirty="0">
                <a:solidFill>
                  <a:srgbClr val="D60134"/>
                </a:solidFill>
              </a:rPr>
              <a:t>Do you have an agreed clear vision, determination and a plan within your school to improve staff capacity, planning and provision for ICT?</a:t>
            </a:r>
          </a:p>
          <a:p>
            <a:pPr lvl="0"/>
            <a:r>
              <a:rPr lang="en-GB" sz="1800" dirty="0">
                <a:solidFill>
                  <a:srgbClr val="D60134"/>
                </a:solidFill>
              </a:rPr>
              <a:t>Do your pupils develop the full range of ICT skills  in both the Foundation Phase and key stage 2, especially in data-handling, modelling and numeracy?</a:t>
            </a:r>
          </a:p>
          <a:p>
            <a:pPr lvl="0"/>
            <a:r>
              <a:rPr lang="en-GB" sz="1800" dirty="0">
                <a:solidFill>
                  <a:srgbClr val="D60134"/>
                </a:solidFill>
              </a:rPr>
              <a:t>Do you assess and track pupils’ ICT subject knowledge and skills rigorously and use this information to inform planning?</a:t>
            </a:r>
          </a:p>
          <a:p>
            <a:pPr lvl="0"/>
            <a:r>
              <a:rPr lang="en-GB" sz="1800" dirty="0">
                <a:solidFill>
                  <a:srgbClr val="D60134"/>
                </a:solidFill>
              </a:rPr>
              <a:t>Are all teachers competent to deliver the full range of the IT programme of study?</a:t>
            </a:r>
          </a:p>
          <a:p>
            <a:endParaRPr lang="en-GB" dirty="0"/>
          </a:p>
        </p:txBody>
      </p:sp>
      <p:sp>
        <p:nvSpPr>
          <p:cNvPr id="4" name="Content Placeholder 3"/>
          <p:cNvSpPr>
            <a:spLocks noGrp="1"/>
          </p:cNvSpPr>
          <p:nvPr>
            <p:ph sz="half" idx="2"/>
          </p:nvPr>
        </p:nvSpPr>
        <p:spPr>
          <a:xfrm>
            <a:off x="4572000" y="1556792"/>
            <a:ext cx="4248472" cy="4114800"/>
          </a:xfrm>
        </p:spPr>
        <p:txBody>
          <a:bodyPr/>
          <a:lstStyle/>
          <a:p>
            <a:r>
              <a:rPr lang="cy-GB" sz="1800" dirty="0" smtClean="0"/>
              <a:t>A </a:t>
            </a:r>
            <a:r>
              <a:rPr lang="cy-GB" sz="1800" dirty="0"/>
              <a:t>oes gennych weledigaeth, penderfyniad a chynllun clir yn eich ysgol i wella gallu staff, cynllunio a darpariaeth ar gyfer </a:t>
            </a:r>
            <a:r>
              <a:rPr lang="cy-GB" sz="1800" dirty="0" err="1"/>
              <a:t>TGCh</a:t>
            </a:r>
            <a:r>
              <a:rPr lang="cy-GB" sz="1800" dirty="0"/>
              <a:t>?</a:t>
            </a:r>
          </a:p>
          <a:p>
            <a:r>
              <a:rPr lang="cy-GB" sz="1800" dirty="0" smtClean="0"/>
              <a:t>A </a:t>
            </a:r>
            <a:r>
              <a:rPr lang="cy-GB" sz="1800" dirty="0"/>
              <a:t>yw eich disgyblion yn datblygu’r ystod lawn o fedrau </a:t>
            </a:r>
            <a:r>
              <a:rPr lang="cy-GB" sz="1800" dirty="0" err="1"/>
              <a:t>TGCh</a:t>
            </a:r>
            <a:r>
              <a:rPr lang="cy-GB" sz="1800" dirty="0"/>
              <a:t> yn y Cyfnod Sylfaen a chyfnod allweddol 2, yn enwedig mewn trin data, modelu a rhifedd?</a:t>
            </a:r>
          </a:p>
          <a:p>
            <a:r>
              <a:rPr lang="cy-GB" sz="1800" dirty="0" smtClean="0"/>
              <a:t>A </a:t>
            </a:r>
            <a:r>
              <a:rPr lang="cy-GB" sz="1800" dirty="0"/>
              <a:t>ydych </a:t>
            </a:r>
            <a:r>
              <a:rPr lang="cy-GB" sz="1800" dirty="0" err="1"/>
              <a:t>chi’n</a:t>
            </a:r>
            <a:r>
              <a:rPr lang="cy-GB" sz="1800" dirty="0"/>
              <a:t> asesu ac yn olrhain gwybodaeth bynciol a medrau </a:t>
            </a:r>
            <a:r>
              <a:rPr lang="cy-GB" sz="1800" dirty="0" err="1"/>
              <a:t>TGCh</a:t>
            </a:r>
            <a:r>
              <a:rPr lang="cy-GB" sz="1800" dirty="0"/>
              <a:t> disgyblion yn drylwyr ac yn defnyddio’r wybodaeth hon i lywio cynllunio?</a:t>
            </a:r>
          </a:p>
          <a:p>
            <a:r>
              <a:rPr lang="cy-GB" sz="1800" dirty="0" smtClean="0"/>
              <a:t>A </a:t>
            </a:r>
            <a:r>
              <a:rPr lang="cy-GB" sz="1800" dirty="0"/>
              <a:t>yw pob un o’r athrawon yn gymwys i gyflwyno ystod lawn y rhaglen astudio TG?</a:t>
            </a:r>
          </a:p>
          <a:p>
            <a:endParaRPr lang="en-GB" dirty="0"/>
          </a:p>
        </p:txBody>
      </p:sp>
    </p:spTree>
    <p:extLst>
      <p:ext uri="{BB962C8B-B14F-4D97-AF65-F5344CB8AC3E}">
        <p14:creationId xmlns:p14="http://schemas.microsoft.com/office/powerpoint/2010/main" val="3026650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332656"/>
            <a:ext cx="7560840" cy="1143000"/>
          </a:xfrm>
        </p:spPr>
        <p:txBody>
          <a:bodyPr/>
          <a:lstStyle/>
          <a:p>
            <a:r>
              <a:rPr lang="en-GB" sz="3600" dirty="0"/>
              <a:t>10 questions for providers</a:t>
            </a:r>
            <a:br>
              <a:rPr lang="en-GB" sz="3600" dirty="0"/>
            </a:br>
            <a:r>
              <a:rPr lang="en-GB" sz="3600" dirty="0">
                <a:solidFill>
                  <a:srgbClr val="015284"/>
                </a:solidFill>
              </a:rPr>
              <a:t>10</a:t>
            </a:r>
            <a:r>
              <a:rPr lang="en-GB" sz="3600" dirty="0"/>
              <a:t> </a:t>
            </a:r>
            <a:r>
              <a:rPr lang="en-GB" sz="3600" dirty="0" err="1">
                <a:solidFill>
                  <a:srgbClr val="015284"/>
                </a:solidFill>
              </a:rPr>
              <a:t>cwestiwn</a:t>
            </a:r>
            <a:r>
              <a:rPr lang="en-GB" sz="3600" dirty="0">
                <a:solidFill>
                  <a:srgbClr val="015284"/>
                </a:solidFill>
              </a:rPr>
              <a:t> </a:t>
            </a:r>
            <a:r>
              <a:rPr lang="en-GB" sz="3600" dirty="0" err="1">
                <a:solidFill>
                  <a:srgbClr val="015284"/>
                </a:solidFill>
              </a:rPr>
              <a:t>i</a:t>
            </a:r>
            <a:r>
              <a:rPr lang="en-GB" sz="3600" dirty="0">
                <a:solidFill>
                  <a:srgbClr val="015284"/>
                </a:solidFill>
              </a:rPr>
              <a:t> </a:t>
            </a:r>
            <a:r>
              <a:rPr lang="en-GB" sz="3600" dirty="0" err="1">
                <a:solidFill>
                  <a:srgbClr val="015284"/>
                </a:solidFill>
              </a:rPr>
              <a:t>ddarparwyr</a:t>
            </a:r>
            <a:endParaRPr lang="en-GB" dirty="0"/>
          </a:p>
        </p:txBody>
      </p:sp>
      <p:sp>
        <p:nvSpPr>
          <p:cNvPr id="3" name="Content Placeholder 2"/>
          <p:cNvSpPr>
            <a:spLocks noGrp="1"/>
          </p:cNvSpPr>
          <p:nvPr>
            <p:ph sz="half" idx="1"/>
          </p:nvPr>
        </p:nvSpPr>
        <p:spPr>
          <a:xfrm>
            <a:off x="251520" y="1628800"/>
            <a:ext cx="4248472" cy="4114800"/>
          </a:xfrm>
        </p:spPr>
        <p:txBody>
          <a:bodyPr/>
          <a:lstStyle/>
          <a:p>
            <a:pPr lvl="0"/>
            <a:r>
              <a:rPr lang="en-GB" sz="1800" dirty="0">
                <a:solidFill>
                  <a:srgbClr val="D60134"/>
                </a:solidFill>
              </a:rPr>
              <a:t>How do you measure the impact of ICT in literacy and numeracy?</a:t>
            </a:r>
          </a:p>
          <a:p>
            <a:pPr lvl="0"/>
            <a:r>
              <a:rPr lang="en-GB" sz="1800" dirty="0">
                <a:solidFill>
                  <a:srgbClr val="D60134"/>
                </a:solidFill>
              </a:rPr>
              <a:t>Do you use ICT well enough and to its full potential to challenge more able pupils and to support pupils with additional needs?</a:t>
            </a:r>
          </a:p>
          <a:p>
            <a:pPr lvl="0"/>
            <a:r>
              <a:rPr lang="en-GB" sz="1800" dirty="0">
                <a:solidFill>
                  <a:srgbClr val="D60134"/>
                </a:solidFill>
              </a:rPr>
              <a:t>Do you fully implement and monitor you ICT scheme of work?</a:t>
            </a:r>
          </a:p>
          <a:p>
            <a:pPr lvl="0"/>
            <a:r>
              <a:rPr lang="en-GB" sz="1800" dirty="0">
                <a:solidFill>
                  <a:srgbClr val="D60134"/>
                </a:solidFill>
              </a:rPr>
              <a:t>Have you started preparing for the use of </a:t>
            </a:r>
            <a:r>
              <a:rPr lang="en-GB" sz="1800" dirty="0" err="1">
                <a:solidFill>
                  <a:srgbClr val="D60134"/>
                </a:solidFill>
              </a:rPr>
              <a:t>Hwb</a:t>
            </a:r>
            <a:r>
              <a:rPr lang="en-GB" sz="1800" dirty="0">
                <a:solidFill>
                  <a:srgbClr val="D60134"/>
                </a:solidFill>
              </a:rPr>
              <a:t>+ in your school in order to use it to its full potential and support home / school learning?</a:t>
            </a:r>
          </a:p>
          <a:p>
            <a:pPr lvl="0"/>
            <a:r>
              <a:rPr lang="en-GB" sz="1800" dirty="0">
                <a:solidFill>
                  <a:srgbClr val="D60134"/>
                </a:solidFill>
              </a:rPr>
              <a:t>When you use ICT to support Welsh as a second language or if you are a Welsh medium school, have you changed the interface language of key computer software into Welsh?</a:t>
            </a:r>
          </a:p>
          <a:p>
            <a:endParaRPr lang="en-GB" dirty="0"/>
          </a:p>
        </p:txBody>
      </p:sp>
      <p:sp>
        <p:nvSpPr>
          <p:cNvPr id="4" name="Content Placeholder 3"/>
          <p:cNvSpPr>
            <a:spLocks noGrp="1"/>
          </p:cNvSpPr>
          <p:nvPr>
            <p:ph sz="half" idx="2"/>
          </p:nvPr>
        </p:nvSpPr>
        <p:spPr>
          <a:xfrm>
            <a:off x="4572000" y="1628800"/>
            <a:ext cx="4464496" cy="4114800"/>
          </a:xfrm>
        </p:spPr>
        <p:txBody>
          <a:bodyPr/>
          <a:lstStyle/>
          <a:p>
            <a:r>
              <a:rPr lang="cy-GB" sz="1700" dirty="0"/>
              <a:t>Sut ydych </a:t>
            </a:r>
            <a:r>
              <a:rPr lang="cy-GB" sz="1700" dirty="0" err="1"/>
              <a:t>chi’n</a:t>
            </a:r>
            <a:r>
              <a:rPr lang="cy-GB" sz="1700" dirty="0"/>
              <a:t> mesur effaith </a:t>
            </a:r>
            <a:r>
              <a:rPr lang="cy-GB" sz="1700" dirty="0" err="1"/>
              <a:t>TGCh</a:t>
            </a:r>
            <a:r>
              <a:rPr lang="cy-GB" sz="1700" dirty="0"/>
              <a:t> mewn llythrennedd a rhifedd?</a:t>
            </a:r>
          </a:p>
          <a:p>
            <a:r>
              <a:rPr lang="cy-GB" sz="1700" dirty="0" smtClean="0"/>
              <a:t>A </a:t>
            </a:r>
            <a:r>
              <a:rPr lang="cy-GB" sz="1700" dirty="0"/>
              <a:t>ydych </a:t>
            </a:r>
            <a:r>
              <a:rPr lang="cy-GB" sz="1700" dirty="0" err="1"/>
              <a:t>chi’n</a:t>
            </a:r>
            <a:r>
              <a:rPr lang="cy-GB" sz="1700" dirty="0"/>
              <a:t> defnyddio </a:t>
            </a:r>
            <a:r>
              <a:rPr lang="cy-GB" sz="1700" dirty="0" err="1"/>
              <a:t>TGCh</a:t>
            </a:r>
            <a:r>
              <a:rPr lang="cy-GB" sz="1700" dirty="0"/>
              <a:t> yn ddigon da ac i’w lawn botensial i herio disgyblion mwy abl a chefnogi disgyblion ag anghenion ychwanegol?</a:t>
            </a:r>
          </a:p>
          <a:p>
            <a:r>
              <a:rPr lang="cy-GB" sz="1700" dirty="0" smtClean="0"/>
              <a:t>A </a:t>
            </a:r>
            <a:r>
              <a:rPr lang="cy-GB" sz="1700" dirty="0"/>
              <a:t>ydych </a:t>
            </a:r>
            <a:r>
              <a:rPr lang="cy-GB" sz="1700" dirty="0" err="1"/>
              <a:t>chi’n</a:t>
            </a:r>
            <a:r>
              <a:rPr lang="cy-GB" sz="1700" dirty="0"/>
              <a:t> gweithredu ac yn monitro eich cynllun gwaith </a:t>
            </a:r>
            <a:r>
              <a:rPr lang="cy-GB" sz="1700" dirty="0" err="1"/>
              <a:t>TGCh</a:t>
            </a:r>
            <a:r>
              <a:rPr lang="cy-GB" sz="1700" dirty="0"/>
              <a:t> yn llawn?</a:t>
            </a:r>
          </a:p>
          <a:p>
            <a:r>
              <a:rPr lang="cy-GB" sz="1700" dirty="0" smtClean="0"/>
              <a:t>A </a:t>
            </a:r>
            <a:r>
              <a:rPr lang="cy-GB" sz="1700" dirty="0"/>
              <a:t>ydych chi wedi dechrau paratoi ar gyfer defnyddio Hwb+ yn eich ysgol er mwyn ei ddefnyddio i’w lawn botensial a chefnogi dysgu gartref / yn yr ysgol?</a:t>
            </a:r>
          </a:p>
          <a:p>
            <a:r>
              <a:rPr lang="cy-GB" sz="1700" dirty="0" smtClean="0"/>
              <a:t>Pan </a:t>
            </a:r>
            <a:r>
              <a:rPr lang="cy-GB" sz="1700" dirty="0"/>
              <a:t>fyddwch yn defnyddio </a:t>
            </a:r>
            <a:r>
              <a:rPr lang="cy-GB" sz="1700" dirty="0" err="1"/>
              <a:t>TGCh</a:t>
            </a:r>
            <a:r>
              <a:rPr lang="cy-GB" sz="1700" dirty="0"/>
              <a:t> i gefnogi Cymraeg fel ail iaith neu os ydych yn ysgol cyfrwng Cymraeg, a ydych chi wedi newid iaith ryngwyneb meddalwedd cyfrifiadur allweddol i’r Gymraeg?</a:t>
            </a:r>
          </a:p>
          <a:p>
            <a:endParaRPr lang="en-GB" dirty="0"/>
          </a:p>
        </p:txBody>
      </p:sp>
    </p:spTree>
    <p:extLst>
      <p:ext uri="{BB962C8B-B14F-4D97-AF65-F5344CB8AC3E}">
        <p14:creationId xmlns:p14="http://schemas.microsoft.com/office/powerpoint/2010/main" val="3008011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7020272" cy="1143000"/>
          </a:xfrm>
        </p:spPr>
        <p:txBody>
          <a:bodyPr/>
          <a:lstStyle/>
          <a:p>
            <a:r>
              <a:rPr lang="en-GB" sz="3600" dirty="0"/>
              <a:t>10 questions for providers</a:t>
            </a:r>
            <a:br>
              <a:rPr lang="en-GB" sz="3600" dirty="0"/>
            </a:br>
            <a:r>
              <a:rPr lang="en-GB" sz="3600" dirty="0">
                <a:solidFill>
                  <a:srgbClr val="015284"/>
                </a:solidFill>
              </a:rPr>
              <a:t>10</a:t>
            </a:r>
            <a:r>
              <a:rPr lang="en-GB" sz="3600" dirty="0"/>
              <a:t> </a:t>
            </a:r>
            <a:r>
              <a:rPr lang="en-GB" sz="3600" dirty="0" err="1">
                <a:solidFill>
                  <a:srgbClr val="015284"/>
                </a:solidFill>
              </a:rPr>
              <a:t>cwestiwn</a:t>
            </a:r>
            <a:r>
              <a:rPr lang="en-GB" sz="3600" dirty="0">
                <a:solidFill>
                  <a:srgbClr val="015284"/>
                </a:solidFill>
              </a:rPr>
              <a:t> </a:t>
            </a:r>
            <a:r>
              <a:rPr lang="en-GB" sz="3600" dirty="0" err="1">
                <a:solidFill>
                  <a:srgbClr val="015284"/>
                </a:solidFill>
              </a:rPr>
              <a:t>i</a:t>
            </a:r>
            <a:r>
              <a:rPr lang="en-GB" sz="3600" dirty="0">
                <a:solidFill>
                  <a:srgbClr val="015284"/>
                </a:solidFill>
              </a:rPr>
              <a:t> </a:t>
            </a:r>
            <a:r>
              <a:rPr lang="en-GB" sz="3600" dirty="0" err="1">
                <a:solidFill>
                  <a:srgbClr val="015284"/>
                </a:solidFill>
              </a:rPr>
              <a:t>ddarparwyr</a:t>
            </a:r>
            <a:endParaRPr lang="en-GB" dirty="0"/>
          </a:p>
        </p:txBody>
      </p:sp>
      <p:sp>
        <p:nvSpPr>
          <p:cNvPr id="3" name="Content Placeholder 2"/>
          <p:cNvSpPr>
            <a:spLocks noGrp="1"/>
          </p:cNvSpPr>
          <p:nvPr>
            <p:ph sz="half" idx="1"/>
          </p:nvPr>
        </p:nvSpPr>
        <p:spPr>
          <a:xfrm>
            <a:off x="251520" y="1916832"/>
            <a:ext cx="4098032" cy="3826768"/>
          </a:xfrm>
        </p:spPr>
        <p:txBody>
          <a:bodyPr/>
          <a:lstStyle/>
          <a:p>
            <a:pPr lvl="0"/>
            <a:r>
              <a:rPr lang="en-GB" sz="1900" dirty="0">
                <a:solidFill>
                  <a:srgbClr val="D60134"/>
                </a:solidFill>
              </a:rPr>
              <a:t>If you are planning to introduce the use of tablets or other mobile technology in your school have you planned sufficiently for this?</a:t>
            </a:r>
          </a:p>
          <a:p>
            <a:endParaRPr lang="en-GB" dirty="0"/>
          </a:p>
        </p:txBody>
      </p:sp>
      <p:sp>
        <p:nvSpPr>
          <p:cNvPr id="4" name="Content Placeholder 3"/>
          <p:cNvSpPr>
            <a:spLocks noGrp="1"/>
          </p:cNvSpPr>
          <p:nvPr>
            <p:ph sz="half" idx="2"/>
          </p:nvPr>
        </p:nvSpPr>
        <p:spPr>
          <a:xfrm>
            <a:off x="4499992" y="1772816"/>
            <a:ext cx="4320480" cy="3970784"/>
          </a:xfrm>
        </p:spPr>
        <p:txBody>
          <a:bodyPr/>
          <a:lstStyle/>
          <a:p>
            <a:r>
              <a:rPr lang="cy-GB" sz="1900" dirty="0" smtClean="0"/>
              <a:t>Os </a:t>
            </a:r>
            <a:r>
              <a:rPr lang="cy-GB" sz="1900" dirty="0"/>
              <a:t>ydych </a:t>
            </a:r>
            <a:r>
              <a:rPr lang="cy-GB" sz="1900" dirty="0" err="1"/>
              <a:t>chi’n</a:t>
            </a:r>
            <a:r>
              <a:rPr lang="cy-GB" sz="1900" dirty="0"/>
              <a:t> bwriadu cyflwyno’r defnydd o gyfrifiaduron llechen neu dechnoleg symudol arall yn eich ysgol, a ydych chi wedi cynllunio’n ddigonol ar gyfer hyn?</a:t>
            </a:r>
          </a:p>
          <a:p>
            <a:pPr marL="0" lvl="0" indent="0"/>
            <a:endParaRPr lang="cy-GB" sz="1600" dirty="0"/>
          </a:p>
          <a:p>
            <a:endParaRPr lang="en-GB" dirty="0"/>
          </a:p>
        </p:txBody>
      </p:sp>
    </p:spTree>
    <p:extLst>
      <p:ext uri="{BB962C8B-B14F-4D97-AF65-F5344CB8AC3E}">
        <p14:creationId xmlns:p14="http://schemas.microsoft.com/office/powerpoint/2010/main" val="3944829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23528" y="2348880"/>
            <a:ext cx="7772400" cy="1143000"/>
          </a:xfrm>
        </p:spPr>
        <p:txBody>
          <a:bodyPr/>
          <a:lstStyle/>
          <a:p>
            <a:pPr algn="l" eaLnBrk="1" hangingPunct="1"/>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smtClean="0"/>
              <a:t>Web-link to full report:</a:t>
            </a:r>
            <a:br>
              <a:rPr lang="en-GB" sz="2400" dirty="0" smtClean="0"/>
            </a:br>
            <a:r>
              <a:rPr lang="en-GB" sz="2400" dirty="0">
                <a:hlinkClick r:id="rId2"/>
              </a:rPr>
              <a:t>http://www.estyn.gov.uk/english/docViewer/285585.3/the-impact-of-ict-on-pupils-learning-in-primary-schools-july-2013/?navmap=30,163</a:t>
            </a:r>
            <a:r>
              <a:rPr lang="en-GB" sz="2400" dirty="0" smtClean="0"/>
              <a:t>, </a:t>
            </a:r>
            <a:br>
              <a:rPr lang="en-GB" sz="2400" dirty="0" smtClean="0"/>
            </a:br>
            <a:r>
              <a:rPr lang="en-GB" sz="2400" dirty="0" smtClean="0"/>
              <a:t/>
            </a:r>
            <a:br>
              <a:rPr lang="en-GB" sz="2400" dirty="0" smtClean="0"/>
            </a:br>
            <a:r>
              <a:rPr lang="en-GB" sz="2400" dirty="0" smtClean="0">
                <a:solidFill>
                  <a:srgbClr val="015284"/>
                </a:solidFill>
              </a:rPr>
              <a:t/>
            </a:r>
            <a:br>
              <a:rPr lang="en-GB" sz="2400" dirty="0" smtClean="0">
                <a:solidFill>
                  <a:srgbClr val="015284"/>
                </a:solidFill>
              </a:rPr>
            </a:br>
            <a:r>
              <a:rPr lang="cy-GB" sz="2400" dirty="0" smtClean="0">
                <a:solidFill>
                  <a:srgbClr val="015284"/>
                </a:solidFill>
              </a:rPr>
              <a:t>Dolen gyswllt i’r adroddiad llawn:</a:t>
            </a:r>
            <a:br>
              <a:rPr lang="cy-GB" sz="2400" dirty="0" smtClean="0">
                <a:solidFill>
                  <a:srgbClr val="015284"/>
                </a:solidFill>
              </a:rPr>
            </a:br>
            <a:r>
              <a:rPr lang="cy-GB" sz="2400" dirty="0">
                <a:solidFill>
                  <a:srgbClr val="015284"/>
                </a:solidFill>
                <a:hlinkClick r:id="rId3"/>
              </a:rPr>
              <a:t>http://www.estyn.gov.uk/cymraeg/docViewer-w/285612.6/Effaith%20TGCh%20ar%20ddysgu%20disgyblion%20mewn%20ysgolion%20cynradd%20-%20Gorffennaf%202013/?navmap=30,163</a:t>
            </a:r>
            <a:r>
              <a:rPr lang="cy-GB" sz="2400" dirty="0" smtClean="0">
                <a:solidFill>
                  <a:srgbClr val="015284"/>
                </a:solidFill>
              </a:rPr>
              <a:t>, </a:t>
            </a:r>
            <a:br>
              <a:rPr lang="cy-GB" sz="2400" dirty="0" smtClean="0">
                <a:solidFill>
                  <a:srgbClr val="015284"/>
                </a:solidFill>
              </a:rPr>
            </a:br>
            <a:r>
              <a:rPr lang="en-GB" sz="2400" dirty="0" smtClean="0">
                <a:solidFill>
                  <a:srgbClr val="015284"/>
                </a:solidFill>
              </a:rPr>
              <a:t/>
            </a:r>
            <a:br>
              <a:rPr lang="en-GB" sz="2400" dirty="0" smtClean="0">
                <a:solidFill>
                  <a:srgbClr val="015284"/>
                </a:solidFill>
              </a:rPr>
            </a:br>
            <a:r>
              <a:rPr lang="en-GB" sz="2400" dirty="0" smtClean="0">
                <a:solidFill>
                  <a:srgbClr val="015284"/>
                </a:solidFill>
              </a:rPr>
              <a:t/>
            </a:r>
            <a:br>
              <a:rPr lang="en-GB" sz="2400" dirty="0" smtClean="0">
                <a:solidFill>
                  <a:srgbClr val="015284"/>
                </a:solidFill>
              </a:rPr>
            </a:br>
            <a:endParaRPr lang="en-US" sz="2400" dirty="0" smtClean="0">
              <a:solidFill>
                <a:srgbClr val="01528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r>
              <a:rPr lang="en-GB" sz="3600" smtClean="0"/>
              <a:t>Background </a:t>
            </a:r>
            <a:r>
              <a:rPr lang="en-GB" sz="3600" smtClean="0">
                <a:solidFill>
                  <a:srgbClr val="015284"/>
                </a:solidFill>
              </a:rPr>
              <a:t>Cefndir</a:t>
            </a:r>
            <a:endParaRPr lang="en-GB" sz="3600" b="1" smtClean="0">
              <a:solidFill>
                <a:srgbClr val="015284"/>
              </a:solidFill>
            </a:endParaRPr>
          </a:p>
        </p:txBody>
      </p:sp>
      <p:sp>
        <p:nvSpPr>
          <p:cNvPr id="16386" name="Content Placeholder 3"/>
          <p:cNvSpPr>
            <a:spLocks noGrp="1"/>
          </p:cNvSpPr>
          <p:nvPr>
            <p:ph sz="half" idx="2"/>
          </p:nvPr>
        </p:nvSpPr>
        <p:spPr>
          <a:xfrm>
            <a:off x="250825" y="1196752"/>
            <a:ext cx="3889375" cy="4535711"/>
          </a:xfrm>
        </p:spPr>
        <p:txBody>
          <a:bodyPr/>
          <a:lstStyle/>
          <a:p>
            <a:pPr marL="179388" indent="-179388">
              <a:spcBef>
                <a:spcPct val="0"/>
              </a:spcBef>
            </a:pPr>
            <a:r>
              <a:rPr lang="en-GB" sz="1800" dirty="0">
                <a:solidFill>
                  <a:srgbClr val="D60134"/>
                </a:solidFill>
              </a:rPr>
              <a:t>This is the first of two reports on ICT. It focuses on ICT in primary schools; and the second report will be about ICT in secondary schools. </a:t>
            </a:r>
            <a:endParaRPr lang="en-GB" sz="1800" dirty="0" smtClean="0">
              <a:solidFill>
                <a:srgbClr val="D60134"/>
              </a:solidFill>
            </a:endParaRPr>
          </a:p>
          <a:p>
            <a:pPr marL="0" indent="0">
              <a:spcBef>
                <a:spcPct val="0"/>
              </a:spcBef>
              <a:buNone/>
            </a:pPr>
            <a:endParaRPr lang="en-GB" sz="1800" dirty="0">
              <a:solidFill>
                <a:srgbClr val="D60134"/>
              </a:solidFill>
            </a:endParaRPr>
          </a:p>
          <a:p>
            <a:pPr marL="179388" indent="-179388">
              <a:spcBef>
                <a:spcPct val="0"/>
              </a:spcBef>
            </a:pPr>
            <a:r>
              <a:rPr lang="en-GB" sz="1800" dirty="0">
                <a:solidFill>
                  <a:srgbClr val="D60134"/>
                </a:solidFill>
              </a:rPr>
              <a:t>The report evaluates standards in the National Curriculum subject of ‘information and communications technology’ (ICT) and considers the impact of ICT as a key skill on pupils’ learning across the curriculum in primary schools in Wales. </a:t>
            </a:r>
            <a:endParaRPr lang="en-GB" sz="1800" dirty="0" smtClean="0">
              <a:solidFill>
                <a:srgbClr val="D60134"/>
              </a:solidFill>
            </a:endParaRPr>
          </a:p>
          <a:p>
            <a:pPr marL="0" indent="0">
              <a:spcBef>
                <a:spcPct val="0"/>
              </a:spcBef>
              <a:buNone/>
            </a:pPr>
            <a:endParaRPr lang="en-GB" sz="1800" dirty="0">
              <a:solidFill>
                <a:srgbClr val="D60134"/>
              </a:solidFill>
            </a:endParaRPr>
          </a:p>
          <a:p>
            <a:pPr marL="179388" indent="-179388">
              <a:spcBef>
                <a:spcPct val="0"/>
              </a:spcBef>
            </a:pPr>
            <a:r>
              <a:rPr lang="en-GB" sz="1800" dirty="0">
                <a:solidFill>
                  <a:srgbClr val="D60134"/>
                </a:solidFill>
              </a:rPr>
              <a:t>In particular, the report considers the impact of ICT on developing literacy and numeracy skills and on closing the poverty gap</a:t>
            </a:r>
            <a:r>
              <a:rPr lang="en-GB" sz="1800" dirty="0" smtClean="0">
                <a:solidFill>
                  <a:srgbClr val="D60134"/>
                </a:solidFill>
              </a:rPr>
              <a:t>.</a:t>
            </a:r>
          </a:p>
        </p:txBody>
      </p:sp>
      <p:sp>
        <p:nvSpPr>
          <p:cNvPr id="16388" name="Rectangle 4"/>
          <p:cNvSpPr>
            <a:spLocks noChangeArrowheads="1"/>
          </p:cNvSpPr>
          <p:nvPr/>
        </p:nvSpPr>
        <p:spPr bwMode="auto">
          <a:xfrm>
            <a:off x="4427538" y="1412776"/>
            <a:ext cx="4572000" cy="5078313"/>
          </a:xfrm>
          <a:prstGeom prst="rect">
            <a:avLst/>
          </a:prstGeom>
          <a:noFill/>
          <a:ln w="9525">
            <a:noFill/>
            <a:miter lim="800000"/>
            <a:headEnd/>
            <a:tailEnd/>
          </a:ln>
          <a:effectLst/>
        </p:spPr>
        <p:txBody>
          <a:bodyPr>
            <a:spAutoFit/>
          </a:bodyPr>
          <a:lstStyle/>
          <a:p>
            <a:pPr marL="342900" indent="-342900">
              <a:buFont typeface="Arial" pitchFamily="34" charset="0"/>
              <a:buChar char="•"/>
            </a:pPr>
            <a:r>
              <a:rPr lang="cy-GB" sz="1800" dirty="0" smtClean="0">
                <a:solidFill>
                  <a:srgbClr val="015284"/>
                </a:solidFill>
              </a:rPr>
              <a:t>Hwn </a:t>
            </a:r>
            <a:r>
              <a:rPr lang="cy-GB" sz="1800" dirty="0">
                <a:solidFill>
                  <a:srgbClr val="015284"/>
                </a:solidFill>
              </a:rPr>
              <a:t>yw’r cyntaf o ddau adroddiad ar </a:t>
            </a:r>
            <a:r>
              <a:rPr lang="cy-GB" sz="1800" dirty="0" err="1">
                <a:solidFill>
                  <a:srgbClr val="015284"/>
                </a:solidFill>
              </a:rPr>
              <a:t>TGCh</a:t>
            </a:r>
            <a:r>
              <a:rPr lang="cy-GB" sz="1800" dirty="0">
                <a:solidFill>
                  <a:srgbClr val="015284"/>
                </a:solidFill>
              </a:rPr>
              <a:t>.  Mae’n canolbwyntio ar </a:t>
            </a:r>
            <a:r>
              <a:rPr lang="cy-GB" sz="1800" dirty="0" err="1">
                <a:solidFill>
                  <a:srgbClr val="015284"/>
                </a:solidFill>
              </a:rPr>
              <a:t>TGCh</a:t>
            </a:r>
            <a:r>
              <a:rPr lang="cy-GB" sz="1800" dirty="0">
                <a:solidFill>
                  <a:srgbClr val="015284"/>
                </a:solidFill>
              </a:rPr>
              <a:t> mewn ysgolion cynradd; a bydd yr ail adroddiad am </a:t>
            </a:r>
            <a:r>
              <a:rPr lang="cy-GB" sz="1800" dirty="0" err="1">
                <a:solidFill>
                  <a:srgbClr val="015284"/>
                </a:solidFill>
              </a:rPr>
              <a:t>TGCh</a:t>
            </a:r>
            <a:r>
              <a:rPr lang="cy-GB" sz="1800" dirty="0">
                <a:solidFill>
                  <a:srgbClr val="015284"/>
                </a:solidFill>
              </a:rPr>
              <a:t> mewn ysgolion uwchradd. </a:t>
            </a:r>
            <a:endParaRPr lang="cy-GB" sz="1800" dirty="0" smtClean="0">
              <a:solidFill>
                <a:srgbClr val="015284"/>
              </a:solidFill>
            </a:endParaRPr>
          </a:p>
          <a:p>
            <a:pPr marL="342900" indent="-342900">
              <a:buFont typeface="Arial" pitchFamily="34" charset="0"/>
              <a:buChar char="•"/>
            </a:pPr>
            <a:endParaRPr lang="cy-GB" sz="1800" dirty="0">
              <a:solidFill>
                <a:srgbClr val="015284"/>
              </a:solidFill>
            </a:endParaRPr>
          </a:p>
          <a:p>
            <a:pPr marL="342900" indent="-342900">
              <a:buFont typeface="Arial" pitchFamily="34" charset="0"/>
              <a:buChar char="•"/>
            </a:pPr>
            <a:r>
              <a:rPr lang="cy-GB" sz="1800" dirty="0" smtClean="0">
                <a:solidFill>
                  <a:srgbClr val="015284"/>
                </a:solidFill>
              </a:rPr>
              <a:t>Mae’r </a:t>
            </a:r>
            <a:r>
              <a:rPr lang="cy-GB" sz="1800" dirty="0">
                <a:solidFill>
                  <a:srgbClr val="015284"/>
                </a:solidFill>
              </a:rPr>
              <a:t>adroddiad yn arfarnu safonau ym mhwnc y Cwricwlwm Cenedlaethol ‘technoleg gwybodaeth a chyfathrebu’ (</a:t>
            </a:r>
            <a:r>
              <a:rPr lang="cy-GB" sz="1800" dirty="0" err="1">
                <a:solidFill>
                  <a:srgbClr val="015284"/>
                </a:solidFill>
              </a:rPr>
              <a:t>TGCh</a:t>
            </a:r>
            <a:r>
              <a:rPr lang="cy-GB" sz="1800" dirty="0">
                <a:solidFill>
                  <a:srgbClr val="015284"/>
                </a:solidFill>
              </a:rPr>
              <a:t>) ac mae’n ystyried effaith </a:t>
            </a:r>
            <a:r>
              <a:rPr lang="cy-GB" sz="1800" dirty="0" err="1">
                <a:solidFill>
                  <a:srgbClr val="015284"/>
                </a:solidFill>
              </a:rPr>
              <a:t>TGCh</a:t>
            </a:r>
            <a:r>
              <a:rPr lang="cy-GB" sz="1800" dirty="0">
                <a:solidFill>
                  <a:srgbClr val="015284"/>
                </a:solidFill>
              </a:rPr>
              <a:t> fel medr allweddol ar ddysgu disgyblion ar draws y cwricwlwm mewn ysgolion cynradd yng Nghymru. </a:t>
            </a:r>
            <a:endParaRPr lang="cy-GB" sz="1800" dirty="0" smtClean="0">
              <a:solidFill>
                <a:srgbClr val="015284"/>
              </a:solidFill>
            </a:endParaRPr>
          </a:p>
          <a:p>
            <a:pPr marL="342900" indent="-342900">
              <a:buFont typeface="Arial" pitchFamily="34" charset="0"/>
              <a:buChar char="•"/>
            </a:pPr>
            <a:endParaRPr lang="cy-GB" sz="1800" dirty="0">
              <a:solidFill>
                <a:srgbClr val="015284"/>
              </a:solidFill>
            </a:endParaRPr>
          </a:p>
          <a:p>
            <a:pPr marL="342900" indent="-342900">
              <a:buFont typeface="Arial" pitchFamily="34" charset="0"/>
              <a:buChar char="•"/>
            </a:pPr>
            <a:r>
              <a:rPr lang="cy-GB" sz="1800" dirty="0" smtClean="0">
                <a:solidFill>
                  <a:srgbClr val="015284"/>
                </a:solidFill>
              </a:rPr>
              <a:t>Yn </a:t>
            </a:r>
            <a:r>
              <a:rPr lang="cy-GB" sz="1800" dirty="0">
                <a:solidFill>
                  <a:srgbClr val="015284"/>
                </a:solidFill>
              </a:rPr>
              <a:t>benodol, mae’r adroddiad yn ystyried effaith </a:t>
            </a:r>
            <a:r>
              <a:rPr lang="cy-GB" sz="1800" dirty="0" err="1">
                <a:solidFill>
                  <a:srgbClr val="015284"/>
                </a:solidFill>
              </a:rPr>
              <a:t>TGCh</a:t>
            </a:r>
            <a:r>
              <a:rPr lang="cy-GB" sz="1800" dirty="0">
                <a:solidFill>
                  <a:srgbClr val="015284"/>
                </a:solidFill>
              </a:rPr>
              <a:t> ar ddatblygu medrau llythrennedd a rhifedd ac ar gau’r bwlch tlodi.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Placeholder 5"/>
          <p:cNvSpPr>
            <a:spLocks noGrp="1"/>
          </p:cNvSpPr>
          <p:nvPr>
            <p:ph type="body" idx="1"/>
          </p:nvPr>
        </p:nvSpPr>
        <p:spPr/>
        <p:txBody>
          <a:bodyPr/>
          <a:lstStyle/>
          <a:p>
            <a:pPr algn="ctr"/>
            <a:r>
              <a:rPr lang="en-GB" sz="6000" smtClean="0">
                <a:solidFill>
                  <a:srgbClr val="D60134"/>
                </a:solidFill>
              </a:rPr>
              <a:t>Questions…</a:t>
            </a:r>
          </a:p>
          <a:p>
            <a:pPr algn="ctr"/>
            <a:r>
              <a:rPr lang="cy-GB" sz="6000" smtClean="0"/>
              <a:t>Cwestiynau...</a:t>
            </a:r>
            <a:endParaRPr lang="en-GB" sz="6000" smtClean="0"/>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23850" y="260350"/>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4099" name="Rectangle 4"/>
          <p:cNvSpPr>
            <a:spLocks noGrp="1" noChangeArrowheads="1"/>
          </p:cNvSpPr>
          <p:nvPr>
            <p:ph type="body" sz="half" idx="2"/>
          </p:nvPr>
        </p:nvSpPr>
        <p:spPr>
          <a:xfrm>
            <a:off x="251520" y="1341438"/>
            <a:ext cx="4249738" cy="5329237"/>
          </a:xfrm>
        </p:spPr>
        <p:txBody>
          <a:bodyPr/>
          <a:lstStyle/>
          <a:p>
            <a:pPr marL="0" indent="0" eaLnBrk="1" hangingPunct="1">
              <a:spcBef>
                <a:spcPts val="0"/>
              </a:spcBef>
              <a:buFontTx/>
              <a:buNone/>
              <a:defRPr/>
            </a:pPr>
            <a:r>
              <a:rPr lang="en-GB" sz="2000" b="1" dirty="0">
                <a:solidFill>
                  <a:srgbClr val="D60134"/>
                </a:solidFill>
              </a:rPr>
              <a:t>Standards</a:t>
            </a:r>
          </a:p>
          <a:p>
            <a:pPr eaLnBrk="1" hangingPunct="1">
              <a:spcBef>
                <a:spcPts val="0"/>
              </a:spcBef>
              <a:defRPr/>
            </a:pPr>
            <a:r>
              <a:rPr lang="en-GB" sz="1800" dirty="0">
                <a:solidFill>
                  <a:srgbClr val="D60134"/>
                </a:solidFill>
              </a:rPr>
              <a:t>Standards in ICT are good or excellent in around half of the primary schools visited for this survey. Standards are better in the Foundation Phase, relative to age, than in key stage 2. </a:t>
            </a:r>
            <a:endParaRPr lang="en-GB" sz="1800" dirty="0" smtClean="0">
              <a:solidFill>
                <a:srgbClr val="D60134"/>
              </a:solidFill>
            </a:endParaRPr>
          </a:p>
          <a:p>
            <a:pPr eaLnBrk="1" hangingPunct="1">
              <a:spcBef>
                <a:spcPts val="0"/>
              </a:spcBef>
              <a:defRPr/>
            </a:pPr>
            <a:endParaRPr lang="en-GB" sz="1800" dirty="0">
              <a:solidFill>
                <a:srgbClr val="D60134"/>
              </a:solidFill>
            </a:endParaRPr>
          </a:p>
          <a:p>
            <a:pPr eaLnBrk="1" hangingPunct="1">
              <a:spcBef>
                <a:spcPts val="0"/>
              </a:spcBef>
              <a:defRPr/>
            </a:pPr>
            <a:r>
              <a:rPr lang="en-GB" sz="1800" dirty="0">
                <a:solidFill>
                  <a:srgbClr val="D60134"/>
                </a:solidFill>
              </a:rPr>
              <a:t>Where standards are not good pupils generally do not develop the full range of ICT skills that they should in key stage 2</a:t>
            </a:r>
            <a:r>
              <a:rPr lang="en-GB" sz="1800" dirty="0" smtClean="0">
                <a:solidFill>
                  <a:srgbClr val="D60134"/>
                </a:solidFill>
              </a:rPr>
              <a:t>.</a:t>
            </a:r>
          </a:p>
          <a:p>
            <a:pPr marL="0" indent="0" eaLnBrk="1" hangingPunct="1">
              <a:spcBef>
                <a:spcPts val="0"/>
              </a:spcBef>
              <a:buNone/>
              <a:defRPr/>
            </a:pPr>
            <a:endParaRPr lang="en-GB" sz="1800" dirty="0">
              <a:solidFill>
                <a:srgbClr val="D60134"/>
              </a:solidFill>
            </a:endParaRPr>
          </a:p>
          <a:p>
            <a:pPr eaLnBrk="1" hangingPunct="1">
              <a:spcBef>
                <a:spcPts val="0"/>
              </a:spcBef>
              <a:defRPr/>
            </a:pPr>
            <a:r>
              <a:rPr lang="en-GB" sz="1800" dirty="0">
                <a:solidFill>
                  <a:srgbClr val="D60134"/>
                </a:solidFill>
              </a:rPr>
              <a:t>Pupils’ skills in using ICT for presenting information are good in most primary schools and nearly all pupils use ICT well to research information in different subjects.</a:t>
            </a:r>
          </a:p>
        </p:txBody>
      </p:sp>
      <p:sp>
        <p:nvSpPr>
          <p:cNvPr id="17412" name="Rectangle 4"/>
          <p:cNvSpPr>
            <a:spLocks noChangeArrowheads="1"/>
          </p:cNvSpPr>
          <p:nvPr/>
        </p:nvSpPr>
        <p:spPr bwMode="auto">
          <a:xfrm>
            <a:off x="4572000" y="1341438"/>
            <a:ext cx="4572000" cy="5355312"/>
          </a:xfrm>
          <a:prstGeom prst="rect">
            <a:avLst/>
          </a:prstGeom>
          <a:noFill/>
          <a:ln w="9525">
            <a:noFill/>
            <a:miter lim="800000"/>
            <a:headEnd/>
            <a:tailEnd/>
          </a:ln>
          <a:effectLst/>
        </p:spPr>
        <p:txBody>
          <a:bodyPr>
            <a:spAutoFit/>
          </a:bodyPr>
          <a:lstStyle/>
          <a:p>
            <a:r>
              <a:rPr lang="cy-GB" sz="1800" dirty="0">
                <a:solidFill>
                  <a:srgbClr val="015284"/>
                </a:solidFill>
              </a:rPr>
              <a:t>Safonau</a:t>
            </a:r>
          </a:p>
          <a:p>
            <a:pPr marL="285750" indent="-285750">
              <a:buFont typeface="Arial" pitchFamily="34" charset="0"/>
              <a:buChar char="•"/>
            </a:pPr>
            <a:r>
              <a:rPr lang="cy-GB" sz="1800" dirty="0" smtClean="0">
                <a:solidFill>
                  <a:srgbClr val="015284"/>
                </a:solidFill>
              </a:rPr>
              <a:t>Mae </a:t>
            </a:r>
            <a:r>
              <a:rPr lang="cy-GB" sz="1800" dirty="0">
                <a:solidFill>
                  <a:srgbClr val="015284"/>
                </a:solidFill>
              </a:rPr>
              <a:t>safonau mewn </a:t>
            </a:r>
            <a:r>
              <a:rPr lang="cy-GB" sz="1800" dirty="0" err="1">
                <a:solidFill>
                  <a:srgbClr val="015284"/>
                </a:solidFill>
              </a:rPr>
              <a:t>TGCh</a:t>
            </a:r>
            <a:r>
              <a:rPr lang="cy-GB" sz="1800" dirty="0">
                <a:solidFill>
                  <a:srgbClr val="015284"/>
                </a:solidFill>
              </a:rPr>
              <a:t> yn dda neu’n well mewn tua hanner o’r </a:t>
            </a:r>
            <a:r>
              <a:rPr lang="cy-GB" sz="1800" dirty="0" smtClean="0">
                <a:solidFill>
                  <a:srgbClr val="015284"/>
                </a:solidFill>
              </a:rPr>
              <a:t>ysgolion </a:t>
            </a:r>
            <a:r>
              <a:rPr lang="cy-GB" sz="1800" dirty="0">
                <a:solidFill>
                  <a:srgbClr val="015284"/>
                </a:solidFill>
              </a:rPr>
              <a:t>cynradd yr ymwelwyd â nhw </a:t>
            </a:r>
            <a:r>
              <a:rPr lang="cy-GB" sz="1800" dirty="0" smtClean="0">
                <a:solidFill>
                  <a:srgbClr val="015284"/>
                </a:solidFill>
              </a:rPr>
              <a:t>ar </a:t>
            </a:r>
            <a:r>
              <a:rPr lang="cy-GB" sz="1800" dirty="0">
                <a:solidFill>
                  <a:srgbClr val="015284"/>
                </a:solidFill>
              </a:rPr>
              <a:t>gyfer yr arolwg hwn.  Mae </a:t>
            </a:r>
            <a:r>
              <a:rPr lang="cy-GB" sz="1800" dirty="0" smtClean="0">
                <a:solidFill>
                  <a:srgbClr val="015284"/>
                </a:solidFill>
              </a:rPr>
              <a:t>safonau’n </a:t>
            </a:r>
            <a:r>
              <a:rPr lang="cy-GB" sz="1800" dirty="0">
                <a:solidFill>
                  <a:srgbClr val="015284"/>
                </a:solidFill>
              </a:rPr>
              <a:t>well yn y Cyfnod Sylfaen, mewn perthynas ag oedran, nag yng nghyfnod allweddol 2. </a:t>
            </a:r>
            <a:endParaRPr lang="cy-GB" sz="1800" dirty="0" smtClean="0">
              <a:solidFill>
                <a:srgbClr val="015284"/>
              </a:solidFill>
            </a:endParaRPr>
          </a:p>
          <a:p>
            <a:pPr marL="285750" indent="-285750">
              <a:buFont typeface="Arial" pitchFamily="34" charset="0"/>
              <a:buChar char="•"/>
            </a:pPr>
            <a:endParaRPr lang="cy-GB" sz="1800" dirty="0">
              <a:solidFill>
                <a:srgbClr val="015284"/>
              </a:solidFill>
            </a:endParaRPr>
          </a:p>
          <a:p>
            <a:pPr marL="285750" indent="-285750">
              <a:buFont typeface="Arial" pitchFamily="34" charset="0"/>
              <a:buChar char="•"/>
            </a:pPr>
            <a:r>
              <a:rPr lang="cy-GB" sz="1800" dirty="0" smtClean="0">
                <a:solidFill>
                  <a:srgbClr val="015284"/>
                </a:solidFill>
              </a:rPr>
              <a:t>Pan </a:t>
            </a:r>
            <a:r>
              <a:rPr lang="cy-GB" sz="1800" dirty="0">
                <a:solidFill>
                  <a:srgbClr val="015284"/>
                </a:solidFill>
              </a:rPr>
              <a:t>nad yw safonau’n dda, nid yw disgyblion yn gyffredinol yn datblygu’r ystod lawn o fedrau </a:t>
            </a:r>
            <a:r>
              <a:rPr lang="cy-GB" sz="1800" dirty="0" err="1">
                <a:solidFill>
                  <a:srgbClr val="015284"/>
                </a:solidFill>
              </a:rPr>
              <a:t>TGCh</a:t>
            </a:r>
            <a:r>
              <a:rPr lang="cy-GB" sz="1800" dirty="0">
                <a:solidFill>
                  <a:srgbClr val="015284"/>
                </a:solidFill>
              </a:rPr>
              <a:t> y dylent eu datblygu yng nghyfnod allweddol 2</a:t>
            </a:r>
            <a:r>
              <a:rPr lang="cy-GB" sz="1800" dirty="0" smtClean="0">
                <a:solidFill>
                  <a:srgbClr val="015284"/>
                </a:solidFill>
              </a:rPr>
              <a:t>.</a:t>
            </a:r>
          </a:p>
          <a:p>
            <a:pPr marL="285750" indent="-285750">
              <a:buFont typeface="Arial" pitchFamily="34" charset="0"/>
              <a:buChar char="•"/>
            </a:pPr>
            <a:endParaRPr lang="cy-GB" sz="1800" dirty="0">
              <a:solidFill>
                <a:srgbClr val="015284"/>
              </a:solidFill>
            </a:endParaRPr>
          </a:p>
          <a:p>
            <a:pPr marL="285750" indent="-285750">
              <a:buFont typeface="Arial" pitchFamily="34" charset="0"/>
              <a:buChar char="•"/>
            </a:pPr>
            <a:r>
              <a:rPr lang="cy-GB" sz="1800" dirty="0" smtClean="0">
                <a:solidFill>
                  <a:srgbClr val="015284"/>
                </a:solidFill>
              </a:rPr>
              <a:t>Mae </a:t>
            </a:r>
            <a:r>
              <a:rPr lang="cy-GB" sz="1800" dirty="0">
                <a:solidFill>
                  <a:srgbClr val="015284"/>
                </a:solidFill>
              </a:rPr>
              <a:t>medrau disgyblion mewn defnyddio </a:t>
            </a:r>
            <a:r>
              <a:rPr lang="cy-GB" sz="1800" dirty="0" err="1">
                <a:solidFill>
                  <a:srgbClr val="015284"/>
                </a:solidFill>
              </a:rPr>
              <a:t>TGCh</a:t>
            </a:r>
            <a:r>
              <a:rPr lang="cy-GB" sz="1800" dirty="0">
                <a:solidFill>
                  <a:srgbClr val="015284"/>
                </a:solidFill>
              </a:rPr>
              <a:t> ar gyfer cyflwyno gwybodaeth yn dda yn y rhan fwyaf o ysgolion cynradd ac mae bron pob disgybl yn defnyddio </a:t>
            </a:r>
            <a:r>
              <a:rPr lang="cy-GB" sz="1800" dirty="0" err="1">
                <a:solidFill>
                  <a:srgbClr val="015284"/>
                </a:solidFill>
              </a:rPr>
              <a:t>TGCh</a:t>
            </a:r>
            <a:r>
              <a:rPr lang="cy-GB" sz="1800" dirty="0">
                <a:solidFill>
                  <a:srgbClr val="015284"/>
                </a:solidFill>
              </a:rPr>
              <a:t> yn dda i ymchwilio i wybodaeth mewn </a:t>
            </a:r>
            <a:r>
              <a:rPr lang="cy-GB" sz="1800" dirty="0" smtClean="0">
                <a:solidFill>
                  <a:srgbClr val="015284"/>
                </a:solidFill>
              </a:rPr>
              <a:t>gwahanol </a:t>
            </a:r>
            <a:r>
              <a:rPr lang="cy-GB" sz="1800" dirty="0">
                <a:solidFill>
                  <a:srgbClr val="015284"/>
                </a:solidFill>
              </a:rPr>
              <a:t>bynciau.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260350"/>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4099" name="Rectangle 4"/>
          <p:cNvSpPr>
            <a:spLocks noGrp="1" noChangeArrowheads="1"/>
          </p:cNvSpPr>
          <p:nvPr>
            <p:ph type="body" sz="half" idx="2"/>
          </p:nvPr>
        </p:nvSpPr>
        <p:spPr>
          <a:xfrm>
            <a:off x="323850" y="1412875"/>
            <a:ext cx="4248150" cy="5329238"/>
          </a:xfrm>
        </p:spPr>
        <p:txBody>
          <a:bodyPr/>
          <a:lstStyle/>
          <a:p>
            <a:pPr marL="180975" indent="-166688" eaLnBrk="1" hangingPunct="1">
              <a:spcBef>
                <a:spcPts val="0"/>
              </a:spcBef>
              <a:defRPr/>
            </a:pPr>
            <a:r>
              <a:rPr lang="en-GB" sz="1800" dirty="0">
                <a:solidFill>
                  <a:srgbClr val="D60134"/>
                </a:solidFill>
              </a:rPr>
              <a:t>However, </a:t>
            </a:r>
            <a:r>
              <a:rPr lang="en-GB" sz="1800" dirty="0" smtClean="0">
                <a:solidFill>
                  <a:srgbClr val="D60134"/>
                </a:solidFill>
              </a:rPr>
              <a:t>pupils </a:t>
            </a:r>
            <a:r>
              <a:rPr lang="en-GB" sz="1800" dirty="0">
                <a:solidFill>
                  <a:srgbClr val="D60134"/>
                </a:solidFill>
              </a:rPr>
              <a:t>in key stage 2 do not generally develop their data-handling or modelling skills well enough.  This hinders the development of their thinking and problem solving skills, and their application of higher-order number skills</a:t>
            </a:r>
            <a:r>
              <a:rPr lang="en-GB" sz="1800" dirty="0" smtClean="0">
                <a:solidFill>
                  <a:srgbClr val="D60134"/>
                </a:solidFill>
              </a:rPr>
              <a:t>.</a:t>
            </a:r>
          </a:p>
          <a:p>
            <a:pPr marL="180975" indent="-166688" eaLnBrk="1" hangingPunct="1">
              <a:spcBef>
                <a:spcPts val="0"/>
              </a:spcBef>
              <a:defRPr/>
            </a:pPr>
            <a:endParaRPr lang="en-GB" sz="1800" dirty="0">
              <a:solidFill>
                <a:srgbClr val="D60134"/>
              </a:solidFill>
            </a:endParaRPr>
          </a:p>
          <a:p>
            <a:pPr marL="180975" indent="-166688" eaLnBrk="1" hangingPunct="1">
              <a:spcBef>
                <a:spcPts val="0"/>
              </a:spcBef>
              <a:defRPr/>
            </a:pPr>
            <a:r>
              <a:rPr lang="en-GB" sz="1800" dirty="0">
                <a:solidFill>
                  <a:srgbClr val="D60134"/>
                </a:solidFill>
              </a:rPr>
              <a:t>The areas that are weak within ICT as a subject are also weak in the use of ICT skills in other subjects</a:t>
            </a:r>
            <a:r>
              <a:rPr lang="en-GB" sz="1800" dirty="0" smtClean="0">
                <a:solidFill>
                  <a:srgbClr val="D60134"/>
                </a:solidFill>
              </a:rPr>
              <a:t>.</a:t>
            </a:r>
          </a:p>
          <a:p>
            <a:pPr marL="14287" indent="0" eaLnBrk="1" hangingPunct="1">
              <a:spcBef>
                <a:spcPts val="0"/>
              </a:spcBef>
              <a:buNone/>
              <a:defRPr/>
            </a:pPr>
            <a:endParaRPr lang="en-GB" sz="1800" dirty="0">
              <a:solidFill>
                <a:srgbClr val="D60134"/>
              </a:solidFill>
            </a:endParaRPr>
          </a:p>
          <a:p>
            <a:pPr marL="180975" indent="-166688" eaLnBrk="1" hangingPunct="1">
              <a:spcBef>
                <a:spcPts val="0"/>
              </a:spcBef>
              <a:defRPr/>
            </a:pPr>
            <a:r>
              <a:rPr lang="en-GB" sz="1800" dirty="0">
                <a:solidFill>
                  <a:srgbClr val="D60134"/>
                </a:solidFill>
              </a:rPr>
              <a:t>Over </a:t>
            </a:r>
            <a:r>
              <a:rPr lang="en-GB" sz="1800" dirty="0" smtClean="0">
                <a:solidFill>
                  <a:srgbClr val="D60134"/>
                </a:solidFill>
              </a:rPr>
              <a:t>half </a:t>
            </a:r>
            <a:r>
              <a:rPr lang="en-GB" sz="1800" dirty="0">
                <a:solidFill>
                  <a:srgbClr val="D60134"/>
                </a:solidFill>
              </a:rPr>
              <a:t>of the schools do not use ICT well enough to stretch more able and talented pupils.</a:t>
            </a:r>
          </a:p>
          <a:p>
            <a:pPr marL="14287" indent="0" eaLnBrk="1" hangingPunct="1">
              <a:spcBef>
                <a:spcPts val="0"/>
              </a:spcBef>
              <a:buNone/>
              <a:defRPr/>
            </a:pPr>
            <a:endParaRPr lang="en-GB" sz="2000" dirty="0"/>
          </a:p>
          <a:p>
            <a:pPr marL="180975" indent="-166688" eaLnBrk="1" hangingPunct="1">
              <a:spcBef>
                <a:spcPts val="0"/>
              </a:spcBef>
              <a:defRPr/>
            </a:pPr>
            <a:endParaRPr lang="en-US" sz="2000" dirty="0"/>
          </a:p>
          <a:p>
            <a:pPr eaLnBrk="1" hangingPunct="1">
              <a:defRPr/>
            </a:pPr>
            <a:endParaRPr lang="en-US" sz="2400" dirty="0" smtClean="0"/>
          </a:p>
        </p:txBody>
      </p:sp>
      <p:sp>
        <p:nvSpPr>
          <p:cNvPr id="18436" name="Rectangle 4"/>
          <p:cNvSpPr>
            <a:spLocks noChangeArrowheads="1"/>
          </p:cNvSpPr>
          <p:nvPr/>
        </p:nvSpPr>
        <p:spPr bwMode="auto">
          <a:xfrm>
            <a:off x="4427538" y="1412776"/>
            <a:ext cx="4572000" cy="4247317"/>
          </a:xfrm>
          <a:prstGeom prst="rect">
            <a:avLst/>
          </a:prstGeom>
          <a:noFill/>
          <a:ln w="9525">
            <a:noFill/>
            <a:miter lim="800000"/>
            <a:headEnd/>
            <a:tailEnd/>
          </a:ln>
          <a:effectLst/>
        </p:spPr>
        <p:txBody>
          <a:bodyPr>
            <a:spAutoFit/>
          </a:bodyPr>
          <a:lstStyle/>
          <a:p>
            <a:pPr marL="180975" indent="-180975">
              <a:buFontTx/>
              <a:buChar char="•"/>
            </a:pPr>
            <a:r>
              <a:rPr lang="cy-GB" sz="1800" dirty="0" smtClean="0">
                <a:solidFill>
                  <a:srgbClr val="015284"/>
                </a:solidFill>
              </a:rPr>
              <a:t>Fodd </a:t>
            </a:r>
            <a:r>
              <a:rPr lang="cy-GB" sz="1800" dirty="0">
                <a:solidFill>
                  <a:srgbClr val="015284"/>
                </a:solidFill>
              </a:rPr>
              <a:t>bynnag, nid yw disgyblion yng nghyfnod allweddol 2 yn gyffredinol yn datblygu eu medrau trin data neu    fodelu yn ddigon da.  Mae hyn yn rhwystro datblygiad eu medrau meddwl a datrys problemau, a’r ffordd y maent yn cymhwyso medrau rhif lefel uwch</a:t>
            </a:r>
            <a:r>
              <a:rPr lang="cy-GB" sz="1800" dirty="0" smtClean="0">
                <a:solidFill>
                  <a:srgbClr val="015284"/>
                </a:solidFill>
              </a:rPr>
              <a:t>.</a:t>
            </a:r>
          </a:p>
          <a:p>
            <a:pPr marL="180975" indent="-180975">
              <a:buFontTx/>
              <a:buChar char="•"/>
            </a:pPr>
            <a:endParaRPr lang="cy-GB" sz="1800" dirty="0">
              <a:solidFill>
                <a:srgbClr val="015284"/>
              </a:solidFill>
            </a:endParaRPr>
          </a:p>
          <a:p>
            <a:pPr marL="180975" indent="-180975">
              <a:buFontTx/>
              <a:buChar char="•"/>
            </a:pPr>
            <a:r>
              <a:rPr lang="cy-GB" sz="1800" dirty="0" smtClean="0">
                <a:solidFill>
                  <a:srgbClr val="015284"/>
                </a:solidFill>
              </a:rPr>
              <a:t>Mae’r </a:t>
            </a:r>
            <a:r>
              <a:rPr lang="cy-GB" sz="1800" dirty="0">
                <a:solidFill>
                  <a:srgbClr val="015284"/>
                </a:solidFill>
              </a:rPr>
              <a:t>meysydd sy’n wan mewn </a:t>
            </a:r>
            <a:r>
              <a:rPr lang="cy-GB" sz="1800" dirty="0" err="1">
                <a:solidFill>
                  <a:srgbClr val="015284"/>
                </a:solidFill>
              </a:rPr>
              <a:t>TGCh</a:t>
            </a:r>
            <a:r>
              <a:rPr lang="cy-GB" sz="1800" dirty="0">
                <a:solidFill>
                  <a:srgbClr val="015284"/>
                </a:solidFill>
              </a:rPr>
              <a:t> fel pwnc yn wan mewn defnyddio medrau </a:t>
            </a:r>
            <a:r>
              <a:rPr lang="cy-GB" sz="1800" dirty="0" err="1">
                <a:solidFill>
                  <a:srgbClr val="015284"/>
                </a:solidFill>
              </a:rPr>
              <a:t>TGCh</a:t>
            </a:r>
            <a:r>
              <a:rPr lang="cy-GB" sz="1800" dirty="0">
                <a:solidFill>
                  <a:srgbClr val="015284"/>
                </a:solidFill>
              </a:rPr>
              <a:t> mewn pynciau eraill hefyd</a:t>
            </a:r>
            <a:r>
              <a:rPr lang="cy-GB" sz="1800" dirty="0" smtClean="0">
                <a:solidFill>
                  <a:srgbClr val="015284"/>
                </a:solidFill>
              </a:rPr>
              <a:t>.</a:t>
            </a:r>
          </a:p>
          <a:p>
            <a:pPr marL="180975" indent="-180975">
              <a:buFontTx/>
              <a:buChar char="•"/>
            </a:pPr>
            <a:endParaRPr lang="cy-GB" sz="1800" dirty="0">
              <a:solidFill>
                <a:srgbClr val="015284"/>
              </a:solidFill>
            </a:endParaRPr>
          </a:p>
          <a:p>
            <a:pPr marL="180975" indent="-180975">
              <a:buFontTx/>
              <a:buChar char="•"/>
            </a:pPr>
            <a:r>
              <a:rPr lang="cy-GB" sz="1800" dirty="0" smtClean="0">
                <a:solidFill>
                  <a:srgbClr val="015284"/>
                </a:solidFill>
              </a:rPr>
              <a:t>Nid </a:t>
            </a:r>
            <a:r>
              <a:rPr lang="cy-GB" sz="1800" dirty="0">
                <a:solidFill>
                  <a:srgbClr val="015284"/>
                </a:solidFill>
              </a:rPr>
              <a:t>yw dros hanner yr ysgolion yn defnyddio </a:t>
            </a:r>
            <a:r>
              <a:rPr lang="cy-GB" sz="1800" dirty="0" err="1">
                <a:solidFill>
                  <a:srgbClr val="015284"/>
                </a:solidFill>
              </a:rPr>
              <a:t>TGCh</a:t>
            </a:r>
            <a:r>
              <a:rPr lang="cy-GB" sz="1800" dirty="0">
                <a:solidFill>
                  <a:srgbClr val="015284"/>
                </a:solidFill>
              </a:rPr>
              <a:t> yn ddigon da i    ymestyn disgyblion mwy abl a dawnus.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588" y="188913"/>
            <a:ext cx="7772400" cy="719137"/>
          </a:xfrm>
        </p:spPr>
        <p:txBody>
          <a:bodyPr/>
          <a:lstStyle/>
          <a:p>
            <a:pPr eaLnBrk="1" hangingPunct="1"/>
            <a:r>
              <a:rPr lang="en-GB" sz="3600" dirty="0"/>
              <a:t>Main findings </a:t>
            </a:r>
            <a:br>
              <a:rPr lang="en-GB" sz="3600" dirty="0"/>
            </a:br>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endParaRPr lang="en-US" sz="3200" dirty="0" smtClean="0">
              <a:solidFill>
                <a:srgbClr val="015284"/>
              </a:solidFill>
            </a:endParaRPr>
          </a:p>
        </p:txBody>
      </p:sp>
      <p:sp>
        <p:nvSpPr>
          <p:cNvPr id="12291" name="Rectangle 3"/>
          <p:cNvSpPr>
            <a:spLocks noGrp="1" noChangeArrowheads="1"/>
          </p:cNvSpPr>
          <p:nvPr>
            <p:ph type="body" sz="half" idx="1"/>
          </p:nvPr>
        </p:nvSpPr>
        <p:spPr>
          <a:xfrm>
            <a:off x="251520" y="1412776"/>
            <a:ext cx="4249738" cy="5184651"/>
          </a:xfrm>
        </p:spPr>
        <p:txBody>
          <a:bodyPr/>
          <a:lstStyle/>
          <a:p>
            <a:pPr>
              <a:defRPr/>
            </a:pPr>
            <a:r>
              <a:rPr lang="en-GB" sz="1800" dirty="0">
                <a:solidFill>
                  <a:srgbClr val="D60134"/>
                </a:solidFill>
              </a:rPr>
              <a:t>The impact of ICT on standards in literacy is good or better in the majority of schools</a:t>
            </a:r>
            <a:r>
              <a:rPr lang="en-GB" sz="1800" dirty="0" smtClean="0">
                <a:solidFill>
                  <a:srgbClr val="D60134"/>
                </a:solidFill>
              </a:rPr>
              <a:t>.</a:t>
            </a:r>
          </a:p>
          <a:p>
            <a:pPr marL="0" indent="0">
              <a:buNone/>
              <a:defRPr/>
            </a:pPr>
            <a:endParaRPr lang="en-GB" sz="1800" dirty="0">
              <a:solidFill>
                <a:srgbClr val="D60134"/>
              </a:solidFill>
            </a:endParaRPr>
          </a:p>
          <a:p>
            <a:pPr>
              <a:defRPr/>
            </a:pPr>
            <a:r>
              <a:rPr lang="en-GB" sz="1800" dirty="0">
                <a:solidFill>
                  <a:srgbClr val="D60134"/>
                </a:solidFill>
              </a:rPr>
              <a:t>The majority of schools use ICT to support numeracy intervention and a minority do so well and can show a link between the use of ICT and an improvement in standards. </a:t>
            </a:r>
            <a:endParaRPr lang="en-GB" sz="1800" dirty="0" smtClean="0">
              <a:solidFill>
                <a:srgbClr val="D60134"/>
              </a:solidFill>
            </a:endParaRPr>
          </a:p>
          <a:p>
            <a:pPr marL="0" indent="0">
              <a:buNone/>
              <a:defRPr/>
            </a:pPr>
            <a:endParaRPr lang="en-GB" sz="1800" dirty="0">
              <a:solidFill>
                <a:srgbClr val="D60134"/>
              </a:solidFill>
            </a:endParaRPr>
          </a:p>
          <a:p>
            <a:pPr>
              <a:defRPr/>
            </a:pPr>
            <a:r>
              <a:rPr lang="en-GB" sz="1800" dirty="0">
                <a:solidFill>
                  <a:srgbClr val="D60134"/>
                </a:solidFill>
              </a:rPr>
              <a:t>The majority of schools use ICT to support numeracy intervention and a minority do so well and can show a link between the use of ICT and an improvement in standards.</a:t>
            </a:r>
          </a:p>
          <a:p>
            <a:pPr marL="179388" indent="-179388">
              <a:spcBef>
                <a:spcPts val="0"/>
              </a:spcBef>
              <a:defRPr/>
            </a:pPr>
            <a:endParaRPr lang="en-GB" sz="2000" dirty="0" smtClean="0">
              <a:solidFill>
                <a:srgbClr val="D60134"/>
              </a:solidFill>
            </a:endParaRPr>
          </a:p>
          <a:p>
            <a:pPr marL="0" indent="0">
              <a:buFontTx/>
              <a:buNone/>
              <a:defRPr/>
            </a:pPr>
            <a:endParaRPr lang="en-GB" sz="2000" dirty="0"/>
          </a:p>
        </p:txBody>
      </p:sp>
      <p:sp>
        <p:nvSpPr>
          <p:cNvPr id="19460" name="Rectangle 4"/>
          <p:cNvSpPr>
            <a:spLocks noChangeArrowheads="1"/>
          </p:cNvSpPr>
          <p:nvPr/>
        </p:nvSpPr>
        <p:spPr bwMode="auto">
          <a:xfrm>
            <a:off x="4561806" y="1484784"/>
            <a:ext cx="4392488" cy="4801314"/>
          </a:xfrm>
          <a:prstGeom prst="rect">
            <a:avLst/>
          </a:prstGeom>
          <a:noFill/>
          <a:ln w="9525">
            <a:noFill/>
            <a:miter lim="800000"/>
            <a:headEnd/>
            <a:tailEnd/>
          </a:ln>
          <a:effectLst/>
        </p:spPr>
        <p:txBody>
          <a:bodyPr wrap="square">
            <a:spAutoFit/>
          </a:bodyPr>
          <a:lstStyle/>
          <a:p>
            <a:pPr marL="285750" lvl="0" indent="-285750">
              <a:buFont typeface="Arial" pitchFamily="34" charset="0"/>
              <a:buChar char="•"/>
            </a:pPr>
            <a:r>
              <a:rPr lang="cy-GB" sz="1800" dirty="0" smtClean="0">
                <a:solidFill>
                  <a:srgbClr val="015284"/>
                </a:solidFill>
              </a:rPr>
              <a:t>Mae </a:t>
            </a:r>
            <a:r>
              <a:rPr lang="cy-GB" sz="1800" dirty="0">
                <a:solidFill>
                  <a:srgbClr val="015284"/>
                </a:solidFill>
              </a:rPr>
              <a:t>effaith </a:t>
            </a:r>
            <a:r>
              <a:rPr lang="cy-GB" sz="1800" dirty="0" err="1">
                <a:solidFill>
                  <a:srgbClr val="015284"/>
                </a:solidFill>
              </a:rPr>
              <a:t>TGCh</a:t>
            </a:r>
            <a:r>
              <a:rPr lang="cy-GB" sz="1800" dirty="0">
                <a:solidFill>
                  <a:srgbClr val="015284"/>
                </a:solidFill>
              </a:rPr>
              <a:t> ar safonau mewn llythrennedd yn dda neu’n well yn y mwyafrif o ysgolion</a:t>
            </a:r>
            <a:r>
              <a:rPr lang="cy-GB" sz="1800" dirty="0" smtClean="0">
                <a:solidFill>
                  <a:srgbClr val="015284"/>
                </a:solidFill>
              </a:rPr>
              <a:t>.</a:t>
            </a:r>
          </a:p>
          <a:p>
            <a:pPr lvl="0"/>
            <a:endParaRPr lang="cy-GB" sz="1800" dirty="0">
              <a:solidFill>
                <a:srgbClr val="015284"/>
              </a:solidFill>
            </a:endParaRPr>
          </a:p>
          <a:p>
            <a:pPr marL="285750" lvl="0" indent="-285750">
              <a:buFont typeface="Arial" pitchFamily="34" charset="0"/>
              <a:buChar char="•"/>
            </a:pPr>
            <a:r>
              <a:rPr lang="cy-GB" sz="1800" dirty="0" smtClean="0">
                <a:solidFill>
                  <a:srgbClr val="015284"/>
                </a:solidFill>
              </a:rPr>
              <a:t>Mae’r </a:t>
            </a:r>
            <a:r>
              <a:rPr lang="cy-GB" sz="1800" dirty="0">
                <a:solidFill>
                  <a:srgbClr val="015284"/>
                </a:solidFill>
              </a:rPr>
              <a:t>mwyafrif o ysgolion yn defnyddio </a:t>
            </a:r>
            <a:r>
              <a:rPr lang="cy-GB" sz="1800" dirty="0" err="1">
                <a:solidFill>
                  <a:srgbClr val="015284"/>
                </a:solidFill>
              </a:rPr>
              <a:t>TGCh</a:t>
            </a:r>
            <a:r>
              <a:rPr lang="cy-GB" sz="1800" dirty="0">
                <a:solidFill>
                  <a:srgbClr val="015284"/>
                </a:solidFill>
              </a:rPr>
              <a:t> i gefnogi ymyrraeth rhifedd ac mae lleiafrif ohonynt yn gwneud </a:t>
            </a:r>
            <a:r>
              <a:rPr lang="cy-GB" sz="1800" dirty="0" err="1">
                <a:solidFill>
                  <a:srgbClr val="015284"/>
                </a:solidFill>
              </a:rPr>
              <a:t>hynny’n</a:t>
            </a:r>
            <a:r>
              <a:rPr lang="cy-GB" sz="1800" dirty="0">
                <a:solidFill>
                  <a:srgbClr val="015284"/>
                </a:solidFill>
              </a:rPr>
              <a:t> dda ac yn gallu dangos cyswllt rhwng defnyddio </a:t>
            </a:r>
            <a:r>
              <a:rPr lang="cy-GB" sz="1800" dirty="0" err="1">
                <a:solidFill>
                  <a:srgbClr val="015284"/>
                </a:solidFill>
              </a:rPr>
              <a:t>TGCh</a:t>
            </a:r>
            <a:r>
              <a:rPr lang="cy-GB" sz="1800" dirty="0">
                <a:solidFill>
                  <a:srgbClr val="015284"/>
                </a:solidFill>
              </a:rPr>
              <a:t> a gwelliant mewn safonau. </a:t>
            </a:r>
            <a:endParaRPr lang="cy-GB" sz="1800" dirty="0" smtClean="0">
              <a:solidFill>
                <a:srgbClr val="015284"/>
              </a:solidFill>
            </a:endParaRPr>
          </a:p>
          <a:p>
            <a:pPr lvl="0"/>
            <a:endParaRPr lang="cy-GB" sz="1800" dirty="0">
              <a:solidFill>
                <a:srgbClr val="015284"/>
              </a:solidFill>
            </a:endParaRPr>
          </a:p>
          <a:p>
            <a:pPr marL="285750" lvl="0" indent="-285750">
              <a:buFont typeface="Arial" pitchFamily="34" charset="0"/>
              <a:buChar char="•"/>
            </a:pPr>
            <a:r>
              <a:rPr lang="cy-GB" sz="1800" dirty="0" smtClean="0">
                <a:solidFill>
                  <a:srgbClr val="015284"/>
                </a:solidFill>
              </a:rPr>
              <a:t>Mae’r </a:t>
            </a:r>
            <a:r>
              <a:rPr lang="cy-GB" sz="1800" dirty="0">
                <a:solidFill>
                  <a:srgbClr val="015284"/>
                </a:solidFill>
              </a:rPr>
              <a:t>mwyafrif o ysgolion yn defnyddio </a:t>
            </a:r>
            <a:r>
              <a:rPr lang="cy-GB" sz="1800" dirty="0" err="1">
                <a:solidFill>
                  <a:srgbClr val="015284"/>
                </a:solidFill>
              </a:rPr>
              <a:t>TGCh</a:t>
            </a:r>
            <a:r>
              <a:rPr lang="cy-GB" sz="1800" dirty="0">
                <a:solidFill>
                  <a:srgbClr val="015284"/>
                </a:solidFill>
              </a:rPr>
              <a:t> i gefnogi ymyrraeth rhifedd ac mae lleiafrif ohonynt yn gwneud </a:t>
            </a:r>
            <a:r>
              <a:rPr lang="cy-GB" sz="1800" dirty="0" err="1">
                <a:solidFill>
                  <a:srgbClr val="015284"/>
                </a:solidFill>
              </a:rPr>
              <a:t>hynny’n</a:t>
            </a:r>
            <a:r>
              <a:rPr lang="cy-GB" sz="1800" dirty="0">
                <a:solidFill>
                  <a:srgbClr val="015284"/>
                </a:solidFill>
              </a:rPr>
              <a:t> dda ac yn gallu dangos cyswllt rhwng defnyddio </a:t>
            </a:r>
            <a:r>
              <a:rPr lang="cy-GB" sz="1800" dirty="0" err="1">
                <a:solidFill>
                  <a:srgbClr val="015284"/>
                </a:solidFill>
              </a:rPr>
              <a:t>TGCh</a:t>
            </a:r>
            <a:r>
              <a:rPr lang="cy-GB" sz="1800" dirty="0">
                <a:solidFill>
                  <a:srgbClr val="015284"/>
                </a:solidFill>
              </a:rPr>
              <a:t> a gwelliant mewn safonau.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588" y="188913"/>
            <a:ext cx="7772400" cy="719137"/>
          </a:xfrm>
        </p:spPr>
        <p:txBody>
          <a:bodyPr/>
          <a:lstStyle/>
          <a:p>
            <a:pPr eaLnBrk="1" hangingPunct="1"/>
            <a:r>
              <a:rPr lang="en-GB" sz="3600" dirty="0"/>
              <a:t>Main findings </a:t>
            </a:r>
            <a:br>
              <a:rPr lang="en-GB" sz="3600" dirty="0"/>
            </a:br>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endParaRPr lang="en-US" sz="3200" dirty="0" smtClean="0">
              <a:solidFill>
                <a:srgbClr val="015284"/>
              </a:solidFill>
            </a:endParaRPr>
          </a:p>
        </p:txBody>
      </p:sp>
      <p:sp>
        <p:nvSpPr>
          <p:cNvPr id="12291" name="Rectangle 3"/>
          <p:cNvSpPr>
            <a:spLocks noGrp="1" noChangeArrowheads="1"/>
          </p:cNvSpPr>
          <p:nvPr>
            <p:ph type="body" sz="half" idx="1"/>
          </p:nvPr>
        </p:nvSpPr>
        <p:spPr>
          <a:xfrm>
            <a:off x="323850" y="1700213"/>
            <a:ext cx="4319588" cy="3384550"/>
          </a:xfrm>
        </p:spPr>
        <p:txBody>
          <a:bodyPr/>
          <a:lstStyle/>
          <a:p>
            <a:pPr marL="0" lvl="0" indent="0" eaLnBrk="1" hangingPunct="1">
              <a:buNone/>
              <a:defRPr/>
            </a:pPr>
            <a:r>
              <a:rPr lang="en-GB" sz="1900" b="1" dirty="0">
                <a:solidFill>
                  <a:srgbClr val="D60134"/>
                </a:solidFill>
              </a:rPr>
              <a:t>Teaching and </a:t>
            </a:r>
            <a:r>
              <a:rPr lang="en-GB" sz="1900" b="1" dirty="0" smtClean="0">
                <a:solidFill>
                  <a:srgbClr val="D60134"/>
                </a:solidFill>
              </a:rPr>
              <a:t>learning</a:t>
            </a:r>
          </a:p>
          <a:p>
            <a:pPr marL="0" lvl="0" indent="0" eaLnBrk="1" hangingPunct="1">
              <a:buNone/>
              <a:defRPr/>
            </a:pPr>
            <a:endParaRPr lang="en-US" sz="1900" b="1" dirty="0">
              <a:solidFill>
                <a:srgbClr val="D60134"/>
              </a:solidFill>
            </a:endParaRPr>
          </a:p>
          <a:p>
            <a:pPr lvl="0" eaLnBrk="1" hangingPunct="1">
              <a:defRPr/>
            </a:pPr>
            <a:r>
              <a:rPr lang="en-GB" sz="1800" dirty="0">
                <a:solidFill>
                  <a:srgbClr val="D60134"/>
                </a:solidFill>
              </a:rPr>
              <a:t>In nearly all the primary schools, ICT has a positive impact on teaching and learning, mainly by  motivating and engaging pupils. </a:t>
            </a:r>
            <a:endParaRPr lang="en-GB" sz="1800" dirty="0" smtClean="0">
              <a:solidFill>
                <a:srgbClr val="D60134"/>
              </a:solidFill>
            </a:endParaRPr>
          </a:p>
          <a:p>
            <a:pPr lvl="0" eaLnBrk="1" hangingPunct="1">
              <a:defRPr/>
            </a:pPr>
            <a:endParaRPr lang="en-GB" sz="1800" dirty="0">
              <a:solidFill>
                <a:srgbClr val="D60134"/>
              </a:solidFill>
            </a:endParaRPr>
          </a:p>
          <a:p>
            <a:pPr lvl="0" eaLnBrk="1" hangingPunct="1">
              <a:defRPr/>
            </a:pPr>
            <a:r>
              <a:rPr lang="en-GB" sz="1800" dirty="0">
                <a:solidFill>
                  <a:srgbClr val="D60134"/>
                </a:solidFill>
              </a:rPr>
              <a:t>The quality of teaching in ICT is better in the Foundation Phase than in key stage 2. Practitioners are generally less competent in delivering the full range of the ICT programme of study in KS 2.</a:t>
            </a:r>
            <a:endParaRPr lang="en-US" sz="1800" dirty="0">
              <a:solidFill>
                <a:srgbClr val="D60134"/>
              </a:solidFill>
            </a:endParaRPr>
          </a:p>
        </p:txBody>
      </p:sp>
      <p:sp>
        <p:nvSpPr>
          <p:cNvPr id="20484" name="Rectangle 4"/>
          <p:cNvSpPr>
            <a:spLocks noChangeArrowheads="1"/>
          </p:cNvSpPr>
          <p:nvPr/>
        </p:nvSpPr>
        <p:spPr bwMode="auto">
          <a:xfrm>
            <a:off x="4572000" y="1700213"/>
            <a:ext cx="4572000" cy="4031873"/>
          </a:xfrm>
          <a:prstGeom prst="rect">
            <a:avLst/>
          </a:prstGeom>
          <a:noFill/>
          <a:ln w="9525">
            <a:noFill/>
            <a:miter lim="800000"/>
            <a:headEnd/>
            <a:tailEnd/>
          </a:ln>
          <a:effectLst/>
        </p:spPr>
        <p:txBody>
          <a:bodyPr>
            <a:spAutoFit/>
          </a:bodyPr>
          <a:lstStyle/>
          <a:p>
            <a:r>
              <a:rPr lang="cy-GB" sz="2000" b="1" dirty="0">
                <a:solidFill>
                  <a:srgbClr val="015284"/>
                </a:solidFill>
              </a:rPr>
              <a:t>Addysgu a </a:t>
            </a:r>
            <a:r>
              <a:rPr lang="cy-GB" sz="2000" b="1" dirty="0" smtClean="0">
                <a:solidFill>
                  <a:srgbClr val="015284"/>
                </a:solidFill>
              </a:rPr>
              <a:t>dysgu</a:t>
            </a:r>
          </a:p>
          <a:p>
            <a:endParaRPr lang="cy-GB" sz="2000" b="1" dirty="0">
              <a:solidFill>
                <a:srgbClr val="015284"/>
              </a:solidFill>
            </a:endParaRPr>
          </a:p>
          <a:p>
            <a:pPr marL="342900" indent="-342900">
              <a:buFont typeface="Arial" pitchFamily="34" charset="0"/>
              <a:buChar char="•"/>
            </a:pPr>
            <a:r>
              <a:rPr lang="cy-GB" sz="1800" dirty="0" smtClean="0">
                <a:solidFill>
                  <a:srgbClr val="015284"/>
                </a:solidFill>
              </a:rPr>
              <a:t>Bron </a:t>
            </a:r>
            <a:r>
              <a:rPr lang="cy-GB" sz="1800" dirty="0">
                <a:solidFill>
                  <a:srgbClr val="015284"/>
                </a:solidFill>
              </a:rPr>
              <a:t>ym mhob un o’r ysgolion cynradd, caiff </a:t>
            </a:r>
            <a:r>
              <a:rPr lang="cy-GB" sz="1800" dirty="0" err="1">
                <a:solidFill>
                  <a:srgbClr val="015284"/>
                </a:solidFill>
              </a:rPr>
              <a:t>TGCh</a:t>
            </a:r>
            <a:r>
              <a:rPr lang="cy-GB" sz="1800" dirty="0">
                <a:solidFill>
                  <a:srgbClr val="015284"/>
                </a:solidFill>
              </a:rPr>
              <a:t> effaith  gadarnhaol ar addysgu a dysgu, yn bennaf trwy gymell disgyblion ac ennyn eu diddordeb. </a:t>
            </a:r>
            <a:endParaRPr lang="cy-GB" sz="1800" dirty="0" smtClean="0">
              <a:solidFill>
                <a:srgbClr val="015284"/>
              </a:solidFill>
            </a:endParaRPr>
          </a:p>
          <a:p>
            <a:pPr marL="342900" indent="-342900">
              <a:buFont typeface="Arial" pitchFamily="34" charset="0"/>
              <a:buChar char="•"/>
            </a:pPr>
            <a:endParaRPr lang="cy-GB" sz="1800" dirty="0">
              <a:solidFill>
                <a:srgbClr val="015284"/>
              </a:solidFill>
            </a:endParaRPr>
          </a:p>
          <a:p>
            <a:pPr marL="342900" indent="-342900">
              <a:buFont typeface="Arial" pitchFamily="34" charset="0"/>
              <a:buChar char="•"/>
            </a:pPr>
            <a:r>
              <a:rPr lang="cy-GB" sz="1800" dirty="0" smtClean="0">
                <a:solidFill>
                  <a:srgbClr val="015284"/>
                </a:solidFill>
              </a:rPr>
              <a:t>Mae </a:t>
            </a:r>
            <a:r>
              <a:rPr lang="cy-GB" sz="1800" dirty="0">
                <a:solidFill>
                  <a:srgbClr val="015284"/>
                </a:solidFill>
              </a:rPr>
              <a:t>ansawdd yr addysgu mewn </a:t>
            </a:r>
            <a:r>
              <a:rPr lang="cy-GB" sz="1800" dirty="0" err="1">
                <a:solidFill>
                  <a:srgbClr val="015284"/>
                </a:solidFill>
              </a:rPr>
              <a:t>TGCh</a:t>
            </a:r>
            <a:r>
              <a:rPr lang="cy-GB" sz="1800" dirty="0">
                <a:solidFill>
                  <a:srgbClr val="015284"/>
                </a:solidFill>
              </a:rPr>
              <a:t> yn well yn y Cyfnod Sylfaen  nag yng nghyfnod allweddol 2.  Mae ymarferwyr yn llai cymwys ar y cyfan mewn cyflwyno ystod lawn y rhaglen astudio </a:t>
            </a:r>
            <a:r>
              <a:rPr lang="cy-GB" sz="1800" dirty="0" err="1">
                <a:solidFill>
                  <a:srgbClr val="015284"/>
                </a:solidFill>
              </a:rPr>
              <a:t>TGCh</a:t>
            </a:r>
            <a:r>
              <a:rPr lang="cy-GB" sz="1800" dirty="0">
                <a:solidFill>
                  <a:srgbClr val="015284"/>
                </a:solidFill>
              </a:rPr>
              <a:t> yn CA2.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1588" y="188913"/>
            <a:ext cx="7772400" cy="719137"/>
          </a:xfrm>
        </p:spPr>
        <p:txBody>
          <a:bodyPr/>
          <a:lstStyle/>
          <a:p>
            <a:pPr eaLnBrk="1" hangingPunct="1"/>
            <a:r>
              <a:rPr lang="en-GB" sz="3600" dirty="0"/>
              <a:t>Main findings </a:t>
            </a:r>
            <a:br>
              <a:rPr lang="en-GB" sz="3600" dirty="0"/>
            </a:br>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endParaRPr lang="en-US" sz="3200" dirty="0" smtClean="0">
              <a:solidFill>
                <a:srgbClr val="015284"/>
              </a:solidFill>
            </a:endParaRPr>
          </a:p>
        </p:txBody>
      </p:sp>
      <p:sp>
        <p:nvSpPr>
          <p:cNvPr id="12291" name="Rectangle 3"/>
          <p:cNvSpPr>
            <a:spLocks noGrp="1" noChangeArrowheads="1"/>
          </p:cNvSpPr>
          <p:nvPr>
            <p:ph type="body" sz="half" idx="1"/>
          </p:nvPr>
        </p:nvSpPr>
        <p:spPr>
          <a:xfrm>
            <a:off x="250825" y="1341438"/>
            <a:ext cx="4249738" cy="5327650"/>
          </a:xfrm>
        </p:spPr>
        <p:txBody>
          <a:bodyPr/>
          <a:lstStyle/>
          <a:p>
            <a:pPr lvl="0" eaLnBrk="1" hangingPunct="1"/>
            <a:r>
              <a:rPr lang="en-GB" sz="1800" dirty="0">
                <a:solidFill>
                  <a:srgbClr val="D60134"/>
                </a:solidFill>
              </a:rPr>
              <a:t>Most schools have a current scheme of work for ICT that sets out progression and continuity in all aspects of the subject.  However, the implementation of these schemes of work is adequate or worse in over half the schools surveyed.  </a:t>
            </a:r>
            <a:endParaRPr lang="en-GB" sz="1800" dirty="0" smtClean="0">
              <a:solidFill>
                <a:srgbClr val="D60134"/>
              </a:solidFill>
            </a:endParaRPr>
          </a:p>
          <a:p>
            <a:pPr lvl="0" eaLnBrk="1" hangingPunct="1"/>
            <a:endParaRPr lang="en-GB" sz="1800" dirty="0">
              <a:solidFill>
                <a:srgbClr val="D60134"/>
              </a:solidFill>
            </a:endParaRPr>
          </a:p>
          <a:p>
            <a:pPr lvl="0" eaLnBrk="1" hangingPunct="1"/>
            <a:r>
              <a:rPr lang="en-GB" sz="1800" dirty="0">
                <a:solidFill>
                  <a:srgbClr val="D60134"/>
                </a:solidFill>
              </a:rPr>
              <a:t>Schools do not use the Skills Framework well for planning progression in pupils’ ICT skills</a:t>
            </a:r>
            <a:r>
              <a:rPr lang="en-GB" sz="1800" dirty="0" smtClean="0">
                <a:solidFill>
                  <a:srgbClr val="D60134"/>
                </a:solidFill>
              </a:rPr>
              <a:t>.</a:t>
            </a:r>
          </a:p>
          <a:p>
            <a:pPr marL="0" lvl="0" indent="0" eaLnBrk="1" hangingPunct="1">
              <a:buNone/>
            </a:pPr>
            <a:endParaRPr lang="en-GB" sz="1800" dirty="0">
              <a:solidFill>
                <a:srgbClr val="D60134"/>
              </a:solidFill>
            </a:endParaRPr>
          </a:p>
          <a:p>
            <a:pPr lvl="0" eaLnBrk="1" hangingPunct="1"/>
            <a:r>
              <a:rPr lang="en-GB" sz="1800" dirty="0">
                <a:solidFill>
                  <a:srgbClr val="D60134"/>
                </a:solidFill>
              </a:rPr>
              <a:t>The assessment and tracking of pupils’ skills in ICT are only adequate or unsatisfactory in the majority  of schools visited.   </a:t>
            </a:r>
            <a:endParaRPr lang="en-US" sz="1800" dirty="0">
              <a:solidFill>
                <a:srgbClr val="D60134"/>
              </a:solidFill>
            </a:endParaRPr>
          </a:p>
        </p:txBody>
      </p:sp>
      <p:sp>
        <p:nvSpPr>
          <p:cNvPr id="21508" name="Rectangle 4"/>
          <p:cNvSpPr>
            <a:spLocks noChangeArrowheads="1"/>
          </p:cNvSpPr>
          <p:nvPr/>
        </p:nvSpPr>
        <p:spPr bwMode="auto">
          <a:xfrm>
            <a:off x="4572000" y="1341438"/>
            <a:ext cx="4176464" cy="5355312"/>
          </a:xfrm>
          <a:prstGeom prst="rect">
            <a:avLst/>
          </a:prstGeom>
          <a:noFill/>
          <a:ln w="9525">
            <a:noFill/>
            <a:miter lim="800000"/>
            <a:headEnd/>
            <a:tailEnd/>
          </a:ln>
          <a:effectLst/>
        </p:spPr>
        <p:txBody>
          <a:bodyPr wrap="square">
            <a:spAutoFit/>
          </a:bodyPr>
          <a:lstStyle/>
          <a:p>
            <a:pPr marL="285750" indent="-285750">
              <a:buFont typeface="Arial" pitchFamily="34" charset="0"/>
              <a:buChar char="•"/>
            </a:pPr>
            <a:r>
              <a:rPr lang="cy-GB" sz="1800" dirty="0">
                <a:solidFill>
                  <a:srgbClr val="015284"/>
                </a:solidFill>
              </a:rPr>
              <a:t>Mae gan y rhan fwyaf o ysgolion gynllun gwaith cyfredol ar gyfer </a:t>
            </a:r>
            <a:r>
              <a:rPr lang="cy-GB" sz="1800" dirty="0" err="1">
                <a:solidFill>
                  <a:srgbClr val="015284"/>
                </a:solidFill>
              </a:rPr>
              <a:t>TGCh</a:t>
            </a:r>
            <a:r>
              <a:rPr lang="cy-GB" sz="1800" dirty="0">
                <a:solidFill>
                  <a:srgbClr val="015284"/>
                </a:solidFill>
              </a:rPr>
              <a:t> sy’n nodi dilyniant a pharhad ym mhob agwedd ar y pwnc.  Fodd bynnag, mae’r arfer  o ran rhoi’r cynlluniau gwaith hyn ar waith yn ddigonol neu’n waeth mewn dros hanner o’r ysgolion y gwnaed arolwg ohonynt.  </a:t>
            </a:r>
            <a:endParaRPr lang="cy-GB" sz="1800" dirty="0" smtClean="0">
              <a:solidFill>
                <a:srgbClr val="015284"/>
              </a:solidFill>
            </a:endParaRPr>
          </a:p>
          <a:p>
            <a:pPr marL="285750" indent="-285750">
              <a:buFont typeface="Arial" pitchFamily="34" charset="0"/>
              <a:buChar char="•"/>
            </a:pPr>
            <a:endParaRPr lang="cy-GB" sz="1800" dirty="0">
              <a:solidFill>
                <a:srgbClr val="015284"/>
              </a:solidFill>
            </a:endParaRPr>
          </a:p>
          <a:p>
            <a:pPr marL="285750" indent="-285750">
              <a:buFont typeface="Arial" pitchFamily="34" charset="0"/>
              <a:buChar char="•"/>
            </a:pPr>
            <a:r>
              <a:rPr lang="cy-GB" sz="1800" dirty="0" smtClean="0">
                <a:solidFill>
                  <a:srgbClr val="015284"/>
                </a:solidFill>
              </a:rPr>
              <a:t>Nid </a:t>
            </a:r>
            <a:r>
              <a:rPr lang="cy-GB" sz="1800" dirty="0">
                <a:solidFill>
                  <a:srgbClr val="015284"/>
                </a:solidFill>
              </a:rPr>
              <a:t>yw ysgolion yn defnyddio’r Fframwaith Sgiliau yn dda ar gyfer cynllunio dilyniant ym medrau </a:t>
            </a:r>
            <a:r>
              <a:rPr lang="cy-GB" sz="1800" dirty="0" err="1">
                <a:solidFill>
                  <a:srgbClr val="015284"/>
                </a:solidFill>
              </a:rPr>
              <a:t>TGCh</a:t>
            </a:r>
            <a:r>
              <a:rPr lang="cy-GB" sz="1800" dirty="0">
                <a:solidFill>
                  <a:srgbClr val="015284"/>
                </a:solidFill>
              </a:rPr>
              <a:t> disgyblion</a:t>
            </a:r>
            <a:r>
              <a:rPr lang="cy-GB" sz="1800" dirty="0" smtClean="0">
                <a:solidFill>
                  <a:srgbClr val="015284"/>
                </a:solidFill>
              </a:rPr>
              <a:t>.</a:t>
            </a:r>
          </a:p>
          <a:p>
            <a:endParaRPr lang="cy-GB" sz="1800" dirty="0">
              <a:solidFill>
                <a:srgbClr val="015284"/>
              </a:solidFill>
            </a:endParaRPr>
          </a:p>
          <a:p>
            <a:pPr marL="285750" indent="-285750">
              <a:buFont typeface="Arial" pitchFamily="34" charset="0"/>
              <a:buChar char="•"/>
            </a:pPr>
            <a:r>
              <a:rPr lang="cy-GB" sz="1800" dirty="0" smtClean="0">
                <a:solidFill>
                  <a:srgbClr val="015284"/>
                </a:solidFill>
              </a:rPr>
              <a:t>Digonol </a:t>
            </a:r>
            <a:r>
              <a:rPr lang="cy-GB" sz="1800" dirty="0">
                <a:solidFill>
                  <a:srgbClr val="015284"/>
                </a:solidFill>
              </a:rPr>
              <a:t>neu anfoddhaol yn unig yw asesu ac olrhain medrau disgyblion mewn </a:t>
            </a:r>
            <a:r>
              <a:rPr lang="cy-GB" sz="1800" dirty="0" err="1">
                <a:solidFill>
                  <a:srgbClr val="015284"/>
                </a:solidFill>
              </a:rPr>
              <a:t>TGCh</a:t>
            </a:r>
            <a:r>
              <a:rPr lang="cy-GB" sz="1800" dirty="0">
                <a:solidFill>
                  <a:srgbClr val="015284"/>
                </a:solidFill>
              </a:rPr>
              <a:t> yn y mwyafrif o ysgolion yr ymwelwyd â nhw.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588" y="188913"/>
            <a:ext cx="7772400" cy="719137"/>
          </a:xfrm>
        </p:spPr>
        <p:txBody>
          <a:bodyPr/>
          <a:lstStyle/>
          <a:p>
            <a:pPr eaLnBrk="1" hangingPunct="1"/>
            <a:r>
              <a:rPr lang="en-GB" sz="3600" dirty="0"/>
              <a:t>Main findings </a:t>
            </a:r>
            <a:br>
              <a:rPr lang="en-GB" sz="3600" dirty="0"/>
            </a:br>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endParaRPr lang="en-US" sz="3200" dirty="0" smtClean="0">
              <a:solidFill>
                <a:srgbClr val="015284"/>
              </a:solidFill>
            </a:endParaRPr>
          </a:p>
        </p:txBody>
      </p:sp>
      <p:sp>
        <p:nvSpPr>
          <p:cNvPr id="12291" name="Rectangle 3"/>
          <p:cNvSpPr>
            <a:spLocks noGrp="1" noChangeArrowheads="1"/>
          </p:cNvSpPr>
          <p:nvPr>
            <p:ph type="body" sz="half" idx="1"/>
          </p:nvPr>
        </p:nvSpPr>
        <p:spPr>
          <a:xfrm>
            <a:off x="323850" y="1700213"/>
            <a:ext cx="4392166" cy="4033837"/>
          </a:xfrm>
        </p:spPr>
        <p:txBody>
          <a:bodyPr/>
          <a:lstStyle/>
          <a:p>
            <a:pPr lvl="0" eaLnBrk="1" hangingPunct="1">
              <a:defRPr/>
            </a:pPr>
            <a:r>
              <a:rPr lang="en-GB" sz="1800" dirty="0">
                <a:solidFill>
                  <a:srgbClr val="D60134"/>
                </a:solidFill>
              </a:rPr>
              <a:t>Only in just over a half of the schools do teachers assess pupils’ work against the National Curriculum levels at the end of key stage 2 .</a:t>
            </a:r>
          </a:p>
          <a:p>
            <a:pPr lvl="0" eaLnBrk="1" hangingPunct="1">
              <a:defRPr/>
            </a:pPr>
            <a:r>
              <a:rPr lang="en-GB" sz="1800" dirty="0">
                <a:solidFill>
                  <a:srgbClr val="D60134"/>
                </a:solidFill>
              </a:rPr>
              <a:t>Primary and secondary schools do not always have a common understanding </a:t>
            </a:r>
            <a:r>
              <a:rPr lang="en-GB" sz="1800" dirty="0" smtClean="0">
                <a:solidFill>
                  <a:srgbClr val="D60134"/>
                </a:solidFill>
              </a:rPr>
              <a:t>of </a:t>
            </a:r>
            <a:r>
              <a:rPr lang="en-GB" sz="1800" dirty="0">
                <a:solidFill>
                  <a:srgbClr val="D60134"/>
                </a:solidFill>
              </a:rPr>
              <a:t>standards in ICT.   </a:t>
            </a:r>
          </a:p>
          <a:p>
            <a:pPr marL="0" lvl="0" indent="0" eaLnBrk="1" hangingPunct="1">
              <a:buNone/>
              <a:defRPr/>
            </a:pPr>
            <a:r>
              <a:rPr lang="en-GB" sz="1800" b="1" dirty="0">
                <a:solidFill>
                  <a:srgbClr val="D60134"/>
                </a:solidFill>
              </a:rPr>
              <a:t>Leadership</a:t>
            </a:r>
          </a:p>
          <a:p>
            <a:pPr lvl="0" eaLnBrk="1" hangingPunct="1">
              <a:defRPr/>
            </a:pPr>
            <a:r>
              <a:rPr lang="en-GB" sz="1800" dirty="0">
                <a:solidFill>
                  <a:srgbClr val="D60134"/>
                </a:solidFill>
              </a:rPr>
              <a:t>Around half of the primary schools visited are successful in raising standards  in and through the use of ICT. The leaders in these schools have a clear vision and a determination to improve staff capacity, planning and provision for ICT.</a:t>
            </a:r>
            <a:endParaRPr lang="en-US" sz="1800" dirty="0">
              <a:solidFill>
                <a:srgbClr val="D60134"/>
              </a:solidFill>
            </a:endParaRPr>
          </a:p>
          <a:p>
            <a:pPr>
              <a:defRPr/>
            </a:pPr>
            <a:endParaRPr lang="en-GB" sz="2000" dirty="0"/>
          </a:p>
        </p:txBody>
      </p:sp>
      <p:sp>
        <p:nvSpPr>
          <p:cNvPr id="22532" name="Rectangle 4"/>
          <p:cNvSpPr>
            <a:spLocks noChangeArrowheads="1"/>
          </p:cNvSpPr>
          <p:nvPr/>
        </p:nvSpPr>
        <p:spPr bwMode="auto">
          <a:xfrm>
            <a:off x="4788024" y="1652034"/>
            <a:ext cx="4032448" cy="4770537"/>
          </a:xfrm>
          <a:prstGeom prst="rect">
            <a:avLst/>
          </a:prstGeom>
          <a:noFill/>
          <a:ln w="9525">
            <a:noFill/>
            <a:miter lim="800000"/>
            <a:headEnd/>
            <a:tailEnd/>
          </a:ln>
          <a:effectLst/>
        </p:spPr>
        <p:txBody>
          <a:bodyPr wrap="square">
            <a:spAutoFit/>
          </a:bodyPr>
          <a:lstStyle/>
          <a:p>
            <a:pPr marL="285750" lvl="0" indent="-285750">
              <a:spcAft>
                <a:spcPts val="600"/>
              </a:spcAft>
              <a:buFont typeface="Arial" pitchFamily="34" charset="0"/>
              <a:buChar char="•"/>
            </a:pPr>
            <a:r>
              <a:rPr lang="en-GB" sz="1700" dirty="0" smtClean="0">
                <a:solidFill>
                  <a:srgbClr val="015284"/>
                </a:solidFill>
              </a:rPr>
              <a:t>Dim </a:t>
            </a:r>
            <a:r>
              <a:rPr lang="en-GB" sz="1700" dirty="0" err="1">
                <a:solidFill>
                  <a:srgbClr val="015284"/>
                </a:solidFill>
              </a:rPr>
              <a:t>ond</a:t>
            </a:r>
            <a:r>
              <a:rPr lang="en-GB" sz="1700" dirty="0">
                <a:solidFill>
                  <a:srgbClr val="015284"/>
                </a:solidFill>
              </a:rPr>
              <a:t> </a:t>
            </a:r>
            <a:r>
              <a:rPr lang="en-GB" sz="1700" dirty="0" err="1">
                <a:solidFill>
                  <a:srgbClr val="015284"/>
                </a:solidFill>
              </a:rPr>
              <a:t>mewn</a:t>
            </a:r>
            <a:r>
              <a:rPr lang="en-GB" sz="1700" dirty="0">
                <a:solidFill>
                  <a:srgbClr val="015284"/>
                </a:solidFill>
              </a:rPr>
              <a:t> </a:t>
            </a:r>
            <a:r>
              <a:rPr lang="en-GB" sz="1700" dirty="0" err="1">
                <a:solidFill>
                  <a:srgbClr val="015284"/>
                </a:solidFill>
              </a:rPr>
              <a:t>ychydig</a:t>
            </a:r>
            <a:r>
              <a:rPr lang="en-GB" sz="1700" dirty="0">
                <a:solidFill>
                  <a:srgbClr val="015284"/>
                </a:solidFill>
              </a:rPr>
              <a:t> </a:t>
            </a:r>
            <a:r>
              <a:rPr lang="en-GB" sz="1700" dirty="0" err="1">
                <a:solidFill>
                  <a:srgbClr val="015284"/>
                </a:solidFill>
              </a:rPr>
              <a:t>dros</a:t>
            </a:r>
            <a:r>
              <a:rPr lang="en-GB" sz="1700" dirty="0">
                <a:solidFill>
                  <a:srgbClr val="015284"/>
                </a:solidFill>
              </a:rPr>
              <a:t>    </a:t>
            </a:r>
            <a:r>
              <a:rPr lang="en-GB" sz="1700" dirty="0" err="1">
                <a:solidFill>
                  <a:srgbClr val="015284"/>
                </a:solidFill>
              </a:rPr>
              <a:t>hanner</a:t>
            </a:r>
            <a:r>
              <a:rPr lang="en-GB" sz="1700" dirty="0">
                <a:solidFill>
                  <a:srgbClr val="015284"/>
                </a:solidFill>
              </a:rPr>
              <a:t> </a:t>
            </a:r>
            <a:r>
              <a:rPr lang="en-GB" sz="1700" dirty="0" err="1">
                <a:solidFill>
                  <a:srgbClr val="015284"/>
                </a:solidFill>
              </a:rPr>
              <a:t>yr</a:t>
            </a:r>
            <a:r>
              <a:rPr lang="en-GB" sz="1700" dirty="0">
                <a:solidFill>
                  <a:srgbClr val="015284"/>
                </a:solidFill>
              </a:rPr>
              <a:t> </a:t>
            </a:r>
            <a:r>
              <a:rPr lang="en-GB" sz="1700" dirty="0" err="1">
                <a:solidFill>
                  <a:srgbClr val="015284"/>
                </a:solidFill>
              </a:rPr>
              <a:t>ysgolion</a:t>
            </a:r>
            <a:r>
              <a:rPr lang="en-GB" sz="1700" dirty="0">
                <a:solidFill>
                  <a:srgbClr val="015284"/>
                </a:solidFill>
              </a:rPr>
              <a:t> y </a:t>
            </a:r>
            <a:r>
              <a:rPr lang="en-GB" sz="1700" dirty="0" err="1">
                <a:solidFill>
                  <a:srgbClr val="015284"/>
                </a:solidFill>
              </a:rPr>
              <a:t>mae</a:t>
            </a:r>
            <a:r>
              <a:rPr lang="en-GB" sz="1700" dirty="0">
                <a:solidFill>
                  <a:srgbClr val="015284"/>
                </a:solidFill>
              </a:rPr>
              <a:t> </a:t>
            </a:r>
            <a:r>
              <a:rPr lang="en-GB" sz="1700" dirty="0" err="1">
                <a:solidFill>
                  <a:srgbClr val="015284"/>
                </a:solidFill>
              </a:rPr>
              <a:t>athrawon</a:t>
            </a:r>
            <a:r>
              <a:rPr lang="en-GB" sz="1700" dirty="0">
                <a:solidFill>
                  <a:srgbClr val="015284"/>
                </a:solidFill>
              </a:rPr>
              <a:t>   </a:t>
            </a:r>
            <a:r>
              <a:rPr lang="en-GB" sz="1700" dirty="0" err="1">
                <a:solidFill>
                  <a:srgbClr val="015284"/>
                </a:solidFill>
              </a:rPr>
              <a:t>yn</a:t>
            </a:r>
            <a:r>
              <a:rPr lang="en-GB" sz="1700" dirty="0">
                <a:solidFill>
                  <a:srgbClr val="015284"/>
                </a:solidFill>
              </a:rPr>
              <a:t> </a:t>
            </a:r>
            <a:r>
              <a:rPr lang="en-GB" sz="1700" dirty="0" err="1">
                <a:solidFill>
                  <a:srgbClr val="015284"/>
                </a:solidFill>
              </a:rPr>
              <a:t>asesu</a:t>
            </a:r>
            <a:r>
              <a:rPr lang="en-GB" sz="1700" dirty="0">
                <a:solidFill>
                  <a:srgbClr val="015284"/>
                </a:solidFill>
              </a:rPr>
              <a:t> </a:t>
            </a:r>
            <a:r>
              <a:rPr lang="en-GB" sz="1700" dirty="0" err="1">
                <a:solidFill>
                  <a:srgbClr val="015284"/>
                </a:solidFill>
              </a:rPr>
              <a:t>gwaith</a:t>
            </a:r>
            <a:r>
              <a:rPr lang="en-GB" sz="1700" dirty="0">
                <a:solidFill>
                  <a:srgbClr val="015284"/>
                </a:solidFill>
              </a:rPr>
              <a:t> </a:t>
            </a:r>
            <a:r>
              <a:rPr lang="en-GB" sz="1700" dirty="0" err="1">
                <a:solidFill>
                  <a:srgbClr val="015284"/>
                </a:solidFill>
              </a:rPr>
              <a:t>disgyblion</a:t>
            </a:r>
            <a:r>
              <a:rPr lang="en-GB" sz="1700" dirty="0">
                <a:solidFill>
                  <a:srgbClr val="015284"/>
                </a:solidFill>
              </a:rPr>
              <a:t> </a:t>
            </a:r>
            <a:r>
              <a:rPr lang="en-GB" sz="1700" dirty="0" err="1">
                <a:solidFill>
                  <a:srgbClr val="015284"/>
                </a:solidFill>
              </a:rPr>
              <a:t>yn</a:t>
            </a:r>
            <a:r>
              <a:rPr lang="en-GB" sz="1700" dirty="0">
                <a:solidFill>
                  <a:srgbClr val="015284"/>
                </a:solidFill>
              </a:rPr>
              <a:t> </a:t>
            </a:r>
            <a:r>
              <a:rPr lang="en-GB" sz="1700" dirty="0" err="1">
                <a:solidFill>
                  <a:srgbClr val="015284"/>
                </a:solidFill>
              </a:rPr>
              <a:t>erbyn</a:t>
            </a:r>
            <a:r>
              <a:rPr lang="en-GB" sz="1700" dirty="0">
                <a:solidFill>
                  <a:srgbClr val="015284"/>
                </a:solidFill>
              </a:rPr>
              <a:t> </a:t>
            </a:r>
            <a:r>
              <a:rPr lang="en-GB" sz="1700" dirty="0" err="1">
                <a:solidFill>
                  <a:srgbClr val="015284"/>
                </a:solidFill>
              </a:rPr>
              <a:t>lefelau’r</a:t>
            </a:r>
            <a:r>
              <a:rPr lang="en-GB" sz="1700" dirty="0">
                <a:solidFill>
                  <a:srgbClr val="015284"/>
                </a:solidFill>
              </a:rPr>
              <a:t> </a:t>
            </a:r>
            <a:r>
              <a:rPr lang="en-GB" sz="1700" dirty="0" err="1">
                <a:solidFill>
                  <a:srgbClr val="015284"/>
                </a:solidFill>
              </a:rPr>
              <a:t>Cwricwlwm</a:t>
            </a:r>
            <a:r>
              <a:rPr lang="en-GB" sz="1700" dirty="0">
                <a:solidFill>
                  <a:srgbClr val="015284"/>
                </a:solidFill>
              </a:rPr>
              <a:t> </a:t>
            </a:r>
            <a:r>
              <a:rPr lang="en-GB" sz="1700" dirty="0" err="1">
                <a:solidFill>
                  <a:srgbClr val="015284"/>
                </a:solidFill>
              </a:rPr>
              <a:t>Cenedlaethol</a:t>
            </a:r>
            <a:r>
              <a:rPr lang="en-GB" sz="1700" dirty="0">
                <a:solidFill>
                  <a:srgbClr val="015284"/>
                </a:solidFill>
              </a:rPr>
              <a:t> </a:t>
            </a:r>
            <a:r>
              <a:rPr lang="en-GB" sz="1700" dirty="0" err="1">
                <a:solidFill>
                  <a:srgbClr val="015284"/>
                </a:solidFill>
              </a:rPr>
              <a:t>ar</a:t>
            </a:r>
            <a:r>
              <a:rPr lang="en-GB" sz="1700" dirty="0">
                <a:solidFill>
                  <a:srgbClr val="015284"/>
                </a:solidFill>
              </a:rPr>
              <a:t> </a:t>
            </a:r>
            <a:r>
              <a:rPr lang="en-GB" sz="1700" dirty="0" err="1">
                <a:solidFill>
                  <a:srgbClr val="015284"/>
                </a:solidFill>
              </a:rPr>
              <a:t>ddiwedd</a:t>
            </a:r>
            <a:r>
              <a:rPr lang="en-GB" sz="1700" dirty="0">
                <a:solidFill>
                  <a:srgbClr val="015284"/>
                </a:solidFill>
              </a:rPr>
              <a:t> </a:t>
            </a:r>
            <a:r>
              <a:rPr lang="en-GB" sz="1700" dirty="0" err="1">
                <a:solidFill>
                  <a:srgbClr val="015284"/>
                </a:solidFill>
              </a:rPr>
              <a:t>cyfnod</a:t>
            </a:r>
            <a:r>
              <a:rPr lang="en-GB" sz="1700" dirty="0">
                <a:solidFill>
                  <a:srgbClr val="015284"/>
                </a:solidFill>
              </a:rPr>
              <a:t> </a:t>
            </a:r>
            <a:r>
              <a:rPr lang="en-GB" sz="1700" dirty="0" err="1">
                <a:solidFill>
                  <a:srgbClr val="015284"/>
                </a:solidFill>
              </a:rPr>
              <a:t>allweddol</a:t>
            </a:r>
            <a:r>
              <a:rPr lang="en-GB" sz="1700" dirty="0">
                <a:solidFill>
                  <a:srgbClr val="015284"/>
                </a:solidFill>
              </a:rPr>
              <a:t> </a:t>
            </a:r>
            <a:r>
              <a:rPr lang="cy-GB" sz="1700" dirty="0">
                <a:solidFill>
                  <a:srgbClr val="015284"/>
                </a:solidFill>
              </a:rPr>
              <a:t>2 .</a:t>
            </a:r>
          </a:p>
          <a:p>
            <a:pPr marL="285750" lvl="0" indent="-285750">
              <a:spcAft>
                <a:spcPts val="600"/>
              </a:spcAft>
              <a:buFont typeface="Arial" pitchFamily="34" charset="0"/>
              <a:buChar char="•"/>
            </a:pPr>
            <a:r>
              <a:rPr lang="cy-GB" sz="1700" dirty="0" smtClean="0">
                <a:solidFill>
                  <a:srgbClr val="015284"/>
                </a:solidFill>
              </a:rPr>
              <a:t>Nid </a:t>
            </a:r>
            <a:r>
              <a:rPr lang="cy-GB" sz="1700" dirty="0">
                <a:solidFill>
                  <a:srgbClr val="015284"/>
                </a:solidFill>
              </a:rPr>
              <a:t>oes gan ysgolion cynradd ac uwchradd ddealltwriaeth ar y cyd o safonau mewn </a:t>
            </a:r>
            <a:r>
              <a:rPr lang="cy-GB" sz="1700" dirty="0" err="1">
                <a:solidFill>
                  <a:srgbClr val="015284"/>
                </a:solidFill>
              </a:rPr>
              <a:t>TGCh</a:t>
            </a:r>
            <a:r>
              <a:rPr lang="cy-GB" sz="1700" dirty="0">
                <a:solidFill>
                  <a:srgbClr val="015284"/>
                </a:solidFill>
              </a:rPr>
              <a:t> bob amser.   </a:t>
            </a:r>
          </a:p>
          <a:p>
            <a:pPr lvl="0">
              <a:spcAft>
                <a:spcPts val="600"/>
              </a:spcAft>
            </a:pPr>
            <a:r>
              <a:rPr lang="cy-GB" sz="1700" b="1" dirty="0">
                <a:solidFill>
                  <a:srgbClr val="015284"/>
                </a:solidFill>
              </a:rPr>
              <a:t>Arweinyddiaeth</a:t>
            </a:r>
          </a:p>
          <a:p>
            <a:pPr marL="285750" lvl="0" indent="-285750">
              <a:spcAft>
                <a:spcPts val="600"/>
              </a:spcAft>
              <a:buFont typeface="Arial" pitchFamily="34" charset="0"/>
              <a:buChar char="•"/>
            </a:pPr>
            <a:r>
              <a:rPr lang="cy-GB" sz="1700" dirty="0" smtClean="0">
                <a:solidFill>
                  <a:srgbClr val="015284"/>
                </a:solidFill>
              </a:rPr>
              <a:t>Mae </a:t>
            </a:r>
            <a:r>
              <a:rPr lang="cy-GB" sz="1700" dirty="0">
                <a:solidFill>
                  <a:srgbClr val="015284"/>
                </a:solidFill>
              </a:rPr>
              <a:t>tua hanner o’r ysgolion   cynradd yr ymwelwyd â nhw yn llwyddiannus wrth godi safonau   mewn </a:t>
            </a:r>
            <a:r>
              <a:rPr lang="cy-GB" sz="1700" dirty="0" err="1">
                <a:solidFill>
                  <a:srgbClr val="015284"/>
                </a:solidFill>
              </a:rPr>
              <a:t>TGCh</a:t>
            </a:r>
            <a:r>
              <a:rPr lang="cy-GB" sz="1700" dirty="0">
                <a:solidFill>
                  <a:srgbClr val="015284"/>
                </a:solidFill>
              </a:rPr>
              <a:t> a thrwy ei defnyddio.  Mae gan yr arweinwyr yn yr ysgolion hyn weledigaeth glir a phenderfyniad   i wella gallu staff, cynllunio a darpariaeth ar gyfer </a:t>
            </a:r>
            <a:r>
              <a:rPr lang="cy-GB" sz="1700" dirty="0" err="1">
                <a:solidFill>
                  <a:srgbClr val="015284"/>
                </a:solidFill>
              </a:rPr>
              <a:t>TGCh</a:t>
            </a:r>
            <a:r>
              <a:rPr lang="cy-GB" sz="1700" dirty="0">
                <a:solidFill>
                  <a:srgbClr val="015284"/>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dirty="0"/>
              <a:t>Main findings </a:t>
            </a:r>
            <a:br>
              <a:rPr lang="en-GB" sz="3600" dirty="0"/>
            </a:br>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endParaRPr lang="en-US" sz="3600" dirty="0" smtClean="0">
              <a:solidFill>
                <a:srgbClr val="015284"/>
              </a:solidFill>
            </a:endParaRPr>
          </a:p>
        </p:txBody>
      </p:sp>
      <p:sp>
        <p:nvSpPr>
          <p:cNvPr id="4099" name="Rectangle 4"/>
          <p:cNvSpPr>
            <a:spLocks noGrp="1" noChangeArrowheads="1"/>
          </p:cNvSpPr>
          <p:nvPr>
            <p:ph type="body" sz="half" idx="2"/>
          </p:nvPr>
        </p:nvSpPr>
        <p:spPr>
          <a:xfrm>
            <a:off x="250825" y="1628775"/>
            <a:ext cx="4249738" cy="5113338"/>
          </a:xfrm>
        </p:spPr>
        <p:txBody>
          <a:bodyPr/>
          <a:lstStyle/>
          <a:p>
            <a:pPr lvl="0" eaLnBrk="1" hangingPunct="1"/>
            <a:r>
              <a:rPr lang="en-GB" sz="1900" dirty="0">
                <a:solidFill>
                  <a:srgbClr val="D60134"/>
                </a:solidFill>
              </a:rPr>
              <a:t>In around a half of schools, however, leaders have not ensured that professional development in ICT enables practitioners to meet the ICT learning needs of pupils.</a:t>
            </a:r>
          </a:p>
          <a:p>
            <a:pPr lvl="0" eaLnBrk="1" hangingPunct="1"/>
            <a:r>
              <a:rPr lang="en-GB" sz="1900" dirty="0">
                <a:solidFill>
                  <a:srgbClr val="D60134"/>
                </a:solidFill>
              </a:rPr>
              <a:t>A third of the schools visited do not have an ICT plan that prioritises key developments. Often schools do not consider planning for new technologies a priority.</a:t>
            </a:r>
          </a:p>
          <a:p>
            <a:pPr lvl="0" eaLnBrk="1" hangingPunct="1"/>
            <a:r>
              <a:rPr lang="en-GB" sz="1900" dirty="0">
                <a:solidFill>
                  <a:srgbClr val="D60134"/>
                </a:solidFill>
              </a:rPr>
              <a:t>Many leaders do not evaluate the effectiveness of their ICT plans with enough rigour. </a:t>
            </a:r>
            <a:endParaRPr lang="en-US" sz="1900" dirty="0">
              <a:solidFill>
                <a:srgbClr val="D60134"/>
              </a:solidFill>
            </a:endParaRPr>
          </a:p>
        </p:txBody>
      </p:sp>
      <p:sp>
        <p:nvSpPr>
          <p:cNvPr id="23556" name="Rectangle 4"/>
          <p:cNvSpPr>
            <a:spLocks noChangeArrowheads="1"/>
          </p:cNvSpPr>
          <p:nvPr/>
        </p:nvSpPr>
        <p:spPr bwMode="auto">
          <a:xfrm>
            <a:off x="4644008" y="1628800"/>
            <a:ext cx="4248472" cy="4678204"/>
          </a:xfrm>
          <a:prstGeom prst="rect">
            <a:avLst/>
          </a:prstGeom>
          <a:noFill/>
          <a:ln w="9525">
            <a:noFill/>
            <a:miter lim="800000"/>
            <a:headEnd/>
            <a:tailEnd/>
          </a:ln>
          <a:effectLst/>
        </p:spPr>
        <p:txBody>
          <a:bodyPr wrap="square">
            <a:spAutoFit/>
          </a:bodyPr>
          <a:lstStyle/>
          <a:p>
            <a:pPr marL="342900" lvl="0" indent="-342900">
              <a:spcAft>
                <a:spcPts val="600"/>
              </a:spcAft>
              <a:buFont typeface="Arial" pitchFamily="34" charset="0"/>
              <a:buChar char="•"/>
            </a:pPr>
            <a:r>
              <a:rPr lang="cy-GB" sz="1800" dirty="0">
                <a:solidFill>
                  <a:srgbClr val="015284"/>
                </a:solidFill>
              </a:rPr>
              <a:t>Mewn tua hanner o ysgolion, fodd bynnag, nid yw arweinwyr wedi sicrhau bod datblygiad proffesiynol mewn </a:t>
            </a:r>
            <a:r>
              <a:rPr lang="cy-GB" sz="1800" dirty="0" err="1">
                <a:solidFill>
                  <a:srgbClr val="015284"/>
                </a:solidFill>
              </a:rPr>
              <a:t>TGCh</a:t>
            </a:r>
            <a:r>
              <a:rPr lang="cy-GB" sz="1800" dirty="0">
                <a:solidFill>
                  <a:srgbClr val="015284"/>
                </a:solidFill>
              </a:rPr>
              <a:t> yn galluogi ymarferwyr i fodloni anghenion dysgu </a:t>
            </a:r>
            <a:r>
              <a:rPr lang="cy-GB" sz="1800" dirty="0" err="1">
                <a:solidFill>
                  <a:srgbClr val="015284"/>
                </a:solidFill>
              </a:rPr>
              <a:t>TGCh</a:t>
            </a:r>
            <a:r>
              <a:rPr lang="cy-GB" sz="1800" dirty="0">
                <a:solidFill>
                  <a:srgbClr val="015284"/>
                </a:solidFill>
              </a:rPr>
              <a:t> disgyblion.</a:t>
            </a:r>
          </a:p>
          <a:p>
            <a:pPr marL="342900" lvl="0" indent="-342900">
              <a:spcAft>
                <a:spcPts val="600"/>
              </a:spcAft>
              <a:buFont typeface="Arial" pitchFamily="34" charset="0"/>
              <a:buChar char="•"/>
            </a:pPr>
            <a:r>
              <a:rPr lang="cy-GB" sz="1800" dirty="0" smtClean="0">
                <a:solidFill>
                  <a:srgbClr val="015284"/>
                </a:solidFill>
              </a:rPr>
              <a:t>Nid </a:t>
            </a:r>
            <a:r>
              <a:rPr lang="cy-GB" sz="1800" dirty="0">
                <a:solidFill>
                  <a:srgbClr val="015284"/>
                </a:solidFill>
              </a:rPr>
              <a:t>oes cynllun </a:t>
            </a:r>
            <a:r>
              <a:rPr lang="cy-GB" sz="1800" dirty="0" err="1">
                <a:solidFill>
                  <a:srgbClr val="015284"/>
                </a:solidFill>
              </a:rPr>
              <a:t>TGCh</a:t>
            </a:r>
            <a:r>
              <a:rPr lang="cy-GB" sz="1800" dirty="0">
                <a:solidFill>
                  <a:srgbClr val="015284"/>
                </a:solidFill>
              </a:rPr>
              <a:t> sy’n blaenoriaethu datblygiadau allweddol gan draean o’r ysgolion yr ymwelwyd â nhw.  Yn aml, nid yw ysgolion yn ystyried bod cynllunio ar gyfer technolegau newydd yn flaenoriaeth.</a:t>
            </a:r>
          </a:p>
          <a:p>
            <a:pPr marL="342900" lvl="0" indent="-342900">
              <a:spcAft>
                <a:spcPts val="600"/>
              </a:spcAft>
              <a:buFont typeface="Arial" pitchFamily="34" charset="0"/>
              <a:buChar char="•"/>
            </a:pPr>
            <a:r>
              <a:rPr lang="cy-GB" sz="1800" dirty="0" smtClean="0">
                <a:solidFill>
                  <a:srgbClr val="015284"/>
                </a:solidFill>
              </a:rPr>
              <a:t>Nid </a:t>
            </a:r>
            <a:r>
              <a:rPr lang="cy-GB" sz="1800" dirty="0">
                <a:solidFill>
                  <a:srgbClr val="015284"/>
                </a:solidFill>
              </a:rPr>
              <a:t>yw llawer o arweinwyr yn arfarnu effeithiolrwydd eu cynlluniau </a:t>
            </a:r>
            <a:r>
              <a:rPr lang="cy-GB" sz="1800" dirty="0" err="1">
                <a:solidFill>
                  <a:srgbClr val="015284"/>
                </a:solidFill>
              </a:rPr>
              <a:t>TGCh</a:t>
            </a:r>
            <a:r>
              <a:rPr lang="cy-GB" sz="1800" dirty="0">
                <a:solidFill>
                  <a:srgbClr val="015284"/>
                </a:solidFill>
              </a:rPr>
              <a:t> yn ddigon trylwyr.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FD47012-CB57-4189-B0D0-1A4A38CC88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0742786-CC98-44C4-B66E-01FE5917F043}">
  <ds:schemaRefs>
    <ds:schemaRef ds:uri="http://schemas.microsoft.com/sharepoint/v3/contenttype/forms"/>
  </ds:schemaRefs>
</ds:datastoreItem>
</file>

<file path=customXml/itemProps3.xml><?xml version="1.0" encoding="utf-8"?>
<ds:datastoreItem xmlns:ds="http://schemas.openxmlformats.org/officeDocument/2006/customXml" ds:itemID="{7A5B489B-2DEC-439A-A50F-D62356316C58}">
  <ds:schemaRefs>
    <ds:schemaRef ds:uri="http://purl.org/dc/dcmitype/"/>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1678</TotalTime>
  <Words>2799</Words>
  <Application>Microsoft Office PowerPoint</Application>
  <PresentationFormat>On-screen Show (4:3)</PresentationFormat>
  <Paragraphs>169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 The impact of ICT on pupils’ learning  in primary schools   Effaith TGCh ar ddysgu disgyblion mewn ysgolion cynradd</vt:lpstr>
      <vt:lpstr>Background Cefndir</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Recommendations Argymhellion</vt:lpstr>
      <vt:lpstr>Recommendations Argymhellion </vt:lpstr>
      <vt:lpstr>PowerPoint Presentation</vt:lpstr>
      <vt:lpstr>Best practice Arfer orau</vt:lpstr>
      <vt:lpstr>10 questions for providers 10 cwestiwn i ddarparwyr</vt:lpstr>
      <vt:lpstr>10 questions for providers 10 cwestiwn i ddarparwyr</vt:lpstr>
      <vt:lpstr>10 questions for providers 10 cwestiwn i ddarparwyr</vt:lpstr>
      <vt:lpstr>     Web-link to full report: http://www.estyn.gov.uk/english/docViewer/285585.3/the-impact-of-ict-on-pupils-learning-in-primary-schools-july-2013/?navmap=30,163,    Dolen gyswllt i’r adroddiad llawn: http://www.estyn.gov.uk/cymraeg/docViewer-w/285612.6/Effaith%20TGCh%20ar%20ddysgu%20disgyblion%20mewn%20ysgolion%20cynradd%20-%20Gorffennaf%202013/?navmap=30,163,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138</cp:revision>
  <dcterms:created xsi:type="dcterms:W3CDTF">2003-06-30T08:50:02Z</dcterms:created>
  <dcterms:modified xsi:type="dcterms:W3CDTF">2015-08-07T08:57:01Z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