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286" r:id="rId3"/>
    <p:sldId id="307" r:id="rId4"/>
    <p:sldId id="278" r:id="rId5"/>
    <p:sldId id="305" r:id="rId6"/>
    <p:sldId id="273" r:id="rId7"/>
    <p:sldId id="306" r:id="rId8"/>
    <p:sldId id="274" r:id="rId9"/>
    <p:sldId id="285" r:id="rId10"/>
    <p:sldId id="308" r:id="rId11"/>
    <p:sldId id="309" r:id="rId12"/>
    <p:sldId id="310" r:id="rId13"/>
    <p:sldId id="284" r:id="rId14"/>
    <p:sldId id="301" r:id="rId15"/>
    <p:sldId id="282" r:id="rId16"/>
    <p:sldId id="283" r:id="rId17"/>
    <p:sldId id="303" r:id="rId18"/>
  </p:sldIdLst>
  <p:sldSz cx="9144000" cy="6858000" type="screen4x3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284"/>
    <a:srgbClr val="D60134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866" autoAdjust="0"/>
  </p:normalViewPr>
  <p:slideViewPr>
    <p:cSldViewPr>
      <p:cViewPr>
        <p:scale>
          <a:sx n="123" d="100"/>
          <a:sy n="123" d="100"/>
        </p:scale>
        <p:origin x="-120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27CA7D-92E1-4D2A-978D-E71516A82FF4}" type="datetimeFigureOut">
              <a:rPr lang="en-GB"/>
              <a:pPr>
                <a:defRPr/>
              </a:pPr>
              <a:t>07/08/2015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F12233-DEF5-4AED-A214-248B49DCD4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235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1484313"/>
            <a:ext cx="1960562" cy="5373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84313"/>
            <a:ext cx="5730875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843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2743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2743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estyn_powerpoint_0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43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743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1528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528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528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528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6"/>
          <p:cNvSpPr>
            <a:spLocks noGrp="1"/>
          </p:cNvSpPr>
          <p:nvPr>
            <p:ph type="title"/>
          </p:nvPr>
        </p:nvSpPr>
        <p:spPr>
          <a:xfrm>
            <a:off x="684213" y="2420938"/>
            <a:ext cx="7772400" cy="1143000"/>
          </a:xfrm>
        </p:spPr>
        <p:txBody>
          <a:bodyPr/>
          <a:lstStyle/>
          <a:p>
            <a:r>
              <a:rPr lang="en-GB" sz="3600" b="1" smtClean="0">
                <a:solidFill>
                  <a:srgbClr val="015284"/>
                </a:solidFill>
              </a:rPr>
              <a:t/>
            </a:r>
            <a:br>
              <a:rPr lang="en-GB" sz="3600" b="1" smtClean="0">
                <a:solidFill>
                  <a:srgbClr val="015284"/>
                </a:solidFill>
              </a:rPr>
            </a:br>
            <a:r>
              <a:rPr lang="en-GB" sz="3600" b="1" smtClean="0">
                <a:solidFill>
                  <a:srgbClr val="015284"/>
                </a:solidFill>
              </a:rPr>
              <a:t>The effectiveness of learner-involvement strategies in adult community learning and work-based learning</a:t>
            </a:r>
            <a:br>
              <a:rPr lang="en-GB" sz="3600" b="1" smtClean="0">
                <a:solidFill>
                  <a:srgbClr val="015284"/>
                </a:solidFill>
              </a:rPr>
            </a:br>
            <a:r>
              <a:rPr lang="cy-GB" sz="3600" b="1" smtClean="0"/>
              <a:t>Effeithiolrwydd strategaethau cynnwys dysgwyr mewn dysgu oedolion yn y gymuned a dysgu yn y gwaith</a:t>
            </a:r>
            <a:endParaRPr lang="cy-GB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sz="half" idx="1"/>
          </p:nvPr>
        </p:nvSpPr>
        <p:spPr>
          <a:xfrm>
            <a:off x="755650" y="1412875"/>
            <a:ext cx="3810000" cy="5445125"/>
          </a:xfrm>
        </p:spPr>
        <p:txBody>
          <a:bodyPr/>
          <a:lstStyle/>
          <a:p>
            <a:r>
              <a:rPr lang="cy-GB" smtClean="0">
                <a:solidFill>
                  <a:srgbClr val="D60134"/>
                </a:solidFill>
              </a:rPr>
              <a:t>nid yw pob darparwr dysgu oedolion yn y gymuned yn defnyddio deilliannau cynnwys dysgwyr i wella ansawdd addysgu ac asesu. </a:t>
            </a:r>
          </a:p>
          <a:p>
            <a:endParaRPr lang="cy-GB" smtClean="0">
              <a:solidFill>
                <a:srgbClr val="D60134"/>
              </a:solidFill>
            </a:endParaRPr>
          </a:p>
          <a:p>
            <a:endParaRPr lang="cy-GB" smtClean="0">
              <a:solidFill>
                <a:srgbClr val="D60134"/>
              </a:solidFill>
            </a:endParaRPr>
          </a:p>
        </p:txBody>
      </p:sp>
      <p:sp>
        <p:nvSpPr>
          <p:cNvPr id="24578" name="Content Placeholder 5"/>
          <p:cNvSpPr>
            <a:spLocks noGrp="1"/>
          </p:cNvSpPr>
          <p:nvPr>
            <p:ph sz="half" idx="1"/>
          </p:nvPr>
        </p:nvSpPr>
        <p:spPr>
          <a:xfrm>
            <a:off x="4716463" y="1341438"/>
            <a:ext cx="4025900" cy="4114800"/>
          </a:xfrm>
        </p:spPr>
        <p:txBody>
          <a:bodyPr/>
          <a:lstStyle/>
          <a:p>
            <a:r>
              <a:rPr lang="en-GB" smtClean="0"/>
              <a:t>not all adult community learning providers use the outcomes of learner -- involvement to improve the quality of teaching and assessment. 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4248150" cy="5445125"/>
          </a:xfrm>
        </p:spPr>
        <p:txBody>
          <a:bodyPr/>
          <a:lstStyle/>
          <a:p>
            <a:r>
              <a:rPr lang="cy-GB" smtClean="0">
                <a:solidFill>
                  <a:srgbClr val="D60134"/>
                </a:solidFill>
              </a:rPr>
              <a:t>nid yw’n glir faint o ddarparwyr dysgu oedolion yn y gymuned sy’n dweud wrth ddysgwyr am yr hyn sydd wedi digwydd, neu beth y gwnaethant ei newid, o ganlyniad i ddysgwyr yn cymryd rhan mewn arolygon neu holiaduron.</a:t>
            </a:r>
          </a:p>
        </p:txBody>
      </p:sp>
      <p:sp>
        <p:nvSpPr>
          <p:cNvPr id="25602" name="Content Placeholder 5"/>
          <p:cNvSpPr>
            <a:spLocks noGrp="1"/>
          </p:cNvSpPr>
          <p:nvPr>
            <p:ph sz="half" idx="1"/>
          </p:nvPr>
        </p:nvSpPr>
        <p:spPr>
          <a:xfrm>
            <a:off x="4572000" y="1412875"/>
            <a:ext cx="4321175" cy="4895850"/>
          </a:xfrm>
        </p:spPr>
        <p:txBody>
          <a:bodyPr/>
          <a:lstStyle/>
          <a:p>
            <a:r>
              <a:rPr lang="en-GB" smtClean="0"/>
              <a:t>it is unclear how many adult community learning providers tell learners about what has happened, or what they have changed as a result of learners taking part in surveys or questionnaires.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97337" cy="5516562"/>
          </a:xfrm>
        </p:spPr>
        <p:txBody>
          <a:bodyPr/>
          <a:lstStyle/>
          <a:p>
            <a:r>
              <a:rPr lang="cy-GB" smtClean="0">
                <a:solidFill>
                  <a:srgbClr val="D60134"/>
                </a:solidFill>
              </a:rPr>
              <a:t>prin yw’r darparwyr sydd â systemau ffurfiol i gofnodi a chydnabod y medrau a’r wybodaeth y mae dysgwyr wedi’u hennill.</a:t>
            </a:r>
          </a:p>
          <a:p>
            <a:endParaRPr lang="cy-GB" smtClean="0">
              <a:solidFill>
                <a:srgbClr val="D60134"/>
              </a:solidFill>
            </a:endParaRPr>
          </a:p>
          <a:p>
            <a:endParaRPr lang="cy-GB" smtClean="0">
              <a:solidFill>
                <a:srgbClr val="D60134"/>
              </a:solidFill>
            </a:endParaRPr>
          </a:p>
        </p:txBody>
      </p:sp>
      <p:sp>
        <p:nvSpPr>
          <p:cNvPr id="26626" name="Content Placeholder 5"/>
          <p:cNvSpPr>
            <a:spLocks noGrp="1"/>
          </p:cNvSpPr>
          <p:nvPr>
            <p:ph sz="half" idx="1"/>
          </p:nvPr>
        </p:nvSpPr>
        <p:spPr>
          <a:xfrm>
            <a:off x="4859338" y="1412875"/>
            <a:ext cx="3810000" cy="3311525"/>
          </a:xfrm>
        </p:spPr>
        <p:txBody>
          <a:bodyPr/>
          <a:lstStyle/>
          <a:p>
            <a:r>
              <a:rPr lang="en-GB" smtClean="0"/>
              <a:t>few providers have formal systems to record and recognise the skills and knowledge gained by learners.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sz="half" idx="1"/>
          </p:nvPr>
        </p:nvSpPr>
        <p:spPr>
          <a:xfrm>
            <a:off x="4284663" y="1341438"/>
            <a:ext cx="4313237" cy="4114800"/>
          </a:xfrm>
        </p:spPr>
        <p:txBody>
          <a:bodyPr/>
          <a:lstStyle/>
          <a:p>
            <a:r>
              <a:rPr lang="en-GB" smtClean="0"/>
              <a:t>Most local authority and further education adult community learning providers do not have an infrastructure in place to help learners organise their own learning. </a:t>
            </a:r>
          </a:p>
        </p:txBody>
      </p:sp>
      <p:sp>
        <p:nvSpPr>
          <p:cNvPr id="27650" name="Content Placeholder 1"/>
          <p:cNvSpPr>
            <a:spLocks/>
          </p:cNvSpPr>
          <p:nvPr/>
        </p:nvSpPr>
        <p:spPr bwMode="auto">
          <a:xfrm>
            <a:off x="323850" y="1341438"/>
            <a:ext cx="4384675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y-GB" sz="2800">
                <a:solidFill>
                  <a:srgbClr val="D60134"/>
                </a:solidFill>
              </a:rPr>
              <a:t>Nid oes gan y rhan fwyaf o ddarparwyr dysgu oedolion yn y gymuned sy’n awdurdodau lleol neu’n  ddarparwyr addysg bellach strwythur ar waith i helpu dysgwyr drefnu eu dysgu eu hunain.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sz="half" idx="1"/>
          </p:nvPr>
        </p:nvSpPr>
        <p:spPr>
          <a:xfrm>
            <a:off x="4643438" y="1268413"/>
            <a:ext cx="4314825" cy="4114800"/>
          </a:xfrm>
        </p:spPr>
        <p:txBody>
          <a:bodyPr/>
          <a:lstStyle/>
          <a:p>
            <a:r>
              <a:rPr lang="en-GB" sz="2400" smtClean="0"/>
              <a:t>Over the three years of this survey work inspectors found that providers in post-16 settings (Further Education, Welsh for Adults, Adult Community Learning, and Work-based Learning) make good use of the Welsh Government’s learner - involvement strategy </a:t>
            </a:r>
          </a:p>
        </p:txBody>
      </p:sp>
      <p:sp>
        <p:nvSpPr>
          <p:cNvPr id="28674" name="Content Placeholder 2"/>
          <p:cNvSpPr>
            <a:spLocks/>
          </p:cNvSpPr>
          <p:nvPr/>
        </p:nvSpPr>
        <p:spPr bwMode="auto">
          <a:xfrm>
            <a:off x="323850" y="1268413"/>
            <a:ext cx="43148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y-GB" sz="2400">
                <a:solidFill>
                  <a:srgbClr val="D60134"/>
                </a:solidFill>
              </a:rPr>
              <a:t>Dros dair blynedd gwaith yr arolwg hwn, darganfu arolygwyr fod darparwyr mewn lleoliadau ôl-16 (Addysg Bellach, Cymraeg i Oedolion, Dysgu Oedolion yn y Gymuned a Dysgu Oedolion yn y Gwaith) yn gwneud defnydd da o strategaeth cynnwys dysgwyr Llywodraeth Cymru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sz="half" idx="1"/>
          </p:nvPr>
        </p:nvSpPr>
        <p:spPr>
          <a:xfrm>
            <a:off x="4787900" y="1268413"/>
            <a:ext cx="4098925" cy="4114800"/>
          </a:xfrm>
        </p:spPr>
        <p:txBody>
          <a:bodyPr/>
          <a:lstStyle/>
          <a:p>
            <a:r>
              <a:rPr lang="en-GB" sz="2400" smtClean="0"/>
              <a:t>learners views and opinions have a positive impact on:</a:t>
            </a:r>
          </a:p>
          <a:p>
            <a:pPr>
              <a:buFont typeface="Wingdings" pitchFamily="2" charset="2"/>
              <a:buChar char="Ø"/>
            </a:pPr>
            <a:r>
              <a:rPr lang="en-GB" sz="2000" smtClean="0"/>
              <a:t>learner outcomes- particularly personal and social skills;</a:t>
            </a:r>
          </a:p>
          <a:p>
            <a:pPr>
              <a:buFont typeface="Wingdings" pitchFamily="2" charset="2"/>
              <a:buChar char="Ø"/>
            </a:pPr>
            <a:r>
              <a:rPr lang="en-GB" sz="2000" smtClean="0"/>
              <a:t>the curriculum;</a:t>
            </a:r>
          </a:p>
          <a:p>
            <a:pPr>
              <a:buFont typeface="Wingdings" pitchFamily="2" charset="2"/>
              <a:buChar char="Ø"/>
            </a:pPr>
            <a:r>
              <a:rPr lang="en-GB" sz="2000" smtClean="0"/>
              <a:t>resources, facilities and venues;</a:t>
            </a:r>
          </a:p>
          <a:p>
            <a:pPr>
              <a:buFont typeface="Wingdings" pitchFamily="2" charset="2"/>
              <a:buChar char="Ø"/>
            </a:pPr>
            <a:r>
              <a:rPr lang="en-GB" sz="2000" smtClean="0"/>
              <a:t>support for learners; </a:t>
            </a:r>
          </a:p>
          <a:p>
            <a:pPr>
              <a:buFont typeface="Wingdings" pitchFamily="2" charset="2"/>
              <a:buChar char="Ø"/>
            </a:pPr>
            <a:r>
              <a:rPr lang="en-GB" sz="2000" smtClean="0"/>
              <a:t>quality improvement; and</a:t>
            </a:r>
          </a:p>
          <a:p>
            <a:pPr>
              <a:buFont typeface="Wingdings" pitchFamily="2" charset="2"/>
              <a:buChar char="Ø"/>
            </a:pPr>
            <a:r>
              <a:rPr lang="en-GB" sz="2000" smtClean="0"/>
              <a:t>overall leadership and management of provision.</a:t>
            </a:r>
          </a:p>
          <a:p>
            <a:endParaRPr lang="en-GB" sz="2400" smtClean="0"/>
          </a:p>
        </p:txBody>
      </p:sp>
      <p:sp>
        <p:nvSpPr>
          <p:cNvPr id="29698" name="Content Placeholder 2"/>
          <p:cNvSpPr>
            <a:spLocks/>
          </p:cNvSpPr>
          <p:nvPr/>
        </p:nvSpPr>
        <p:spPr bwMode="auto">
          <a:xfrm>
            <a:off x="468313" y="1196975"/>
            <a:ext cx="4098925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y-GB" sz="2400">
                <a:solidFill>
                  <a:srgbClr val="D60134"/>
                </a:solidFill>
              </a:rPr>
              <a:t>mae barn a safbwyntiau dysgwyr yn cael effaith gadarnhaol ar: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cy-GB" sz="2000">
                <a:solidFill>
                  <a:srgbClr val="D60134"/>
                </a:solidFill>
              </a:rPr>
              <a:t>ddeilliannau dysgwyr – yn enwedig medrau personol a chymdeithasol;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cy-GB" sz="2000">
                <a:solidFill>
                  <a:srgbClr val="D60134"/>
                </a:solidFill>
              </a:rPr>
              <a:t>y cwricwlwm;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cy-GB" sz="2000">
                <a:solidFill>
                  <a:srgbClr val="D60134"/>
                </a:solidFill>
              </a:rPr>
              <a:t>adnoddau, cyfleusterau a lleoliadau;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cy-GB" sz="2000">
                <a:solidFill>
                  <a:srgbClr val="D60134"/>
                </a:solidFill>
              </a:rPr>
              <a:t>cymorth i ddysgwyr;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cy-GB" sz="2000">
                <a:solidFill>
                  <a:srgbClr val="D60134"/>
                </a:solidFill>
              </a:rPr>
              <a:t>gwella ansawdd; ac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cy-GB" sz="2000">
                <a:solidFill>
                  <a:srgbClr val="D60134"/>
                </a:solidFill>
              </a:rPr>
              <a:t>arweinyddiaeth a rheolaeth gyffredinol ar y ddarpariaeth.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cy-GB" sz="2400">
              <a:solidFill>
                <a:srgbClr val="D601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484313"/>
            <a:ext cx="4176713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15284"/>
                </a:solidFill>
              </a:rPr>
              <a:t>however, whilst most sectors use learner views and opinions to improve the quality of teaching and assessment this was less prevalent in adult community learning.</a:t>
            </a:r>
          </a:p>
          <a:p>
            <a:pPr>
              <a:defRPr/>
            </a:pPr>
            <a:endParaRPr lang="en-GB" sz="2400" dirty="0">
              <a:solidFill>
                <a:srgbClr val="015284"/>
              </a:solidFill>
            </a:endParaRPr>
          </a:p>
        </p:txBody>
      </p: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395288" y="1484313"/>
            <a:ext cx="417671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y-GB" sz="2400">
                <a:solidFill>
                  <a:srgbClr val="D60134"/>
                </a:solidFill>
              </a:rPr>
              <a:t>fodd bynnag, er bod y rhan fwyaf o sectorau’n defnyddio barn a safbwyntiau dysgwyr i wella ansawdd addysgu ac asesu, roedd hyn yn llai amlwg mewn dysgu oedolion yn y gymuned.</a:t>
            </a:r>
          </a:p>
          <a:p>
            <a:pPr marL="342900" indent="-342900"/>
            <a:endParaRPr lang="cy-GB" sz="2400">
              <a:solidFill>
                <a:srgbClr val="D601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sz="half" idx="1"/>
          </p:nvPr>
        </p:nvSpPr>
        <p:spPr>
          <a:xfrm>
            <a:off x="4140200" y="1844675"/>
            <a:ext cx="4386263" cy="2736850"/>
          </a:xfrm>
        </p:spPr>
        <p:txBody>
          <a:bodyPr/>
          <a:lstStyle/>
          <a:p>
            <a:r>
              <a:rPr lang="en-GB" smtClean="0"/>
              <a:t>Few providers have been able to measure the impact of learner -- involvement on success rates accurately. </a:t>
            </a:r>
          </a:p>
        </p:txBody>
      </p:sp>
      <p:sp>
        <p:nvSpPr>
          <p:cNvPr id="31746" name="Content Placeholder 1"/>
          <p:cNvSpPr>
            <a:spLocks/>
          </p:cNvSpPr>
          <p:nvPr/>
        </p:nvSpPr>
        <p:spPr bwMode="auto">
          <a:xfrm>
            <a:off x="250825" y="1844675"/>
            <a:ext cx="438626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y-GB" sz="2800">
                <a:solidFill>
                  <a:srgbClr val="D60134"/>
                </a:solidFill>
              </a:rPr>
              <a:t>Prin yw’r darparwyr sydd wedi gallu mesur effaith cynnwys dysgwyr ar gyfraddau llwyddiant yn gywir.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787900" y="2133600"/>
            <a:ext cx="4170363" cy="40322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GB" b="1" dirty="0"/>
          </a:p>
          <a:p>
            <a:pPr>
              <a:defRPr/>
            </a:pPr>
            <a:r>
              <a:rPr lang="en-GB" dirty="0"/>
              <a:t>p</a:t>
            </a:r>
            <a:r>
              <a:rPr lang="en-GB" dirty="0" smtClean="0"/>
              <a:t>roviders </a:t>
            </a:r>
            <a:r>
              <a:rPr lang="en-GB" dirty="0"/>
              <a:t>in both sectors make good use of learner -- involvement strategies and activities to influence the curriculum, resources and </a:t>
            </a:r>
            <a:r>
              <a:rPr lang="en-GB" dirty="0" smtClean="0"/>
              <a:t>facilities.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16386" name="Title 6"/>
          <p:cNvSpPr>
            <a:spLocks noGrp="1"/>
          </p:cNvSpPr>
          <p:nvPr>
            <p:ph type="title"/>
          </p:nvPr>
        </p:nvSpPr>
        <p:spPr>
          <a:xfrm>
            <a:off x="179388" y="1052513"/>
            <a:ext cx="7772400" cy="1008062"/>
          </a:xfrm>
        </p:spPr>
        <p:txBody>
          <a:bodyPr/>
          <a:lstStyle/>
          <a:p>
            <a:r>
              <a:rPr lang="en-GB" sz="4000" b="1" smtClean="0">
                <a:solidFill>
                  <a:srgbClr val="015284"/>
                </a:solidFill>
              </a:rPr>
              <a:t>Main Findings</a:t>
            </a:r>
            <a:br>
              <a:rPr lang="en-GB" sz="4000" b="1" smtClean="0">
                <a:solidFill>
                  <a:srgbClr val="015284"/>
                </a:solidFill>
              </a:rPr>
            </a:br>
            <a:r>
              <a:rPr lang="cy-GB" sz="4000" b="1" smtClean="0"/>
              <a:t>Prif Ganfyddiadau</a:t>
            </a:r>
            <a:endParaRPr lang="cy-GB" sz="4000" smtClean="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23850" y="2133600"/>
            <a:ext cx="446405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cy-GB" sz="2800" b="1">
              <a:solidFill>
                <a:srgbClr val="D60134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cy-GB" sz="2800">
                <a:solidFill>
                  <a:srgbClr val="D60134"/>
                </a:solidFill>
              </a:rPr>
              <a:t>mae darparwyr yn y ddau sector yn gwneud defnydd da o strategaethau cynnwys dysgwyr a gweithgareddau i ddylanwadu ar y cwricwlwm, adnoddau a chyfleusterau.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cy-GB" sz="2800">
              <a:solidFill>
                <a:srgbClr val="D601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412875"/>
            <a:ext cx="4171950" cy="4392613"/>
          </a:xfrm>
        </p:spPr>
        <p:txBody>
          <a:bodyPr/>
          <a:lstStyle/>
          <a:p>
            <a:r>
              <a:rPr lang="en-GB" smtClean="0"/>
              <a:t>providers in both sectors use learner forums, class or course representatives, and enrichment activities to extend learners’ skills and evaluate provision and the curriculum.</a:t>
            </a:r>
          </a:p>
          <a:p>
            <a:endParaRPr lang="en-GB" smtClean="0"/>
          </a:p>
        </p:txBody>
      </p:sp>
      <p:sp>
        <p:nvSpPr>
          <p:cNvPr id="17410" name="Content Placeholder 3"/>
          <p:cNvSpPr>
            <a:spLocks/>
          </p:cNvSpPr>
          <p:nvPr/>
        </p:nvSpPr>
        <p:spPr bwMode="auto">
          <a:xfrm>
            <a:off x="323850" y="1341438"/>
            <a:ext cx="417195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y-GB" sz="2800">
                <a:solidFill>
                  <a:srgbClr val="D60134"/>
                </a:solidFill>
              </a:rPr>
              <a:t>mae darparwyr yn y ddau sector yn defnyddio fforymau dysgwyr, cynrychiolwyr dosbarth neu gwrs, a gweithgareddau cyfoethogi i ymestyn medrau dysgwyr ac arfarnu’r ddarpariaeth a’r cwricwlwm.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cy-GB" sz="2800">
              <a:solidFill>
                <a:srgbClr val="D601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4"/>
          <p:cNvSpPr>
            <a:spLocks noGrp="1"/>
          </p:cNvSpPr>
          <p:nvPr>
            <p:ph sz="half" idx="1"/>
          </p:nvPr>
        </p:nvSpPr>
        <p:spPr>
          <a:xfrm>
            <a:off x="4211638" y="1557338"/>
            <a:ext cx="4392612" cy="4114800"/>
          </a:xfrm>
        </p:spPr>
        <p:txBody>
          <a:bodyPr/>
          <a:lstStyle/>
          <a:p>
            <a:r>
              <a:rPr lang="en-GB" smtClean="0"/>
              <a:t>providers in both sectors enable learners to take leadership roles which help them to develop skills for citizenship and contribute to the wider community.</a:t>
            </a:r>
          </a:p>
          <a:p>
            <a:endParaRPr lang="en-GB" smtClean="0"/>
          </a:p>
        </p:txBody>
      </p:sp>
      <p:sp>
        <p:nvSpPr>
          <p:cNvPr id="18434" name="Content Placeholder 4"/>
          <p:cNvSpPr>
            <a:spLocks/>
          </p:cNvSpPr>
          <p:nvPr/>
        </p:nvSpPr>
        <p:spPr bwMode="auto">
          <a:xfrm>
            <a:off x="250825" y="1412875"/>
            <a:ext cx="43926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y-GB" sz="2800">
                <a:solidFill>
                  <a:srgbClr val="D60134"/>
                </a:solidFill>
              </a:rPr>
              <a:t>mae darparwyr yn y ddau sector yn galluogi dysgwyr i ymgymryd â rolau arwain sy’n eu helpu i ddatblygu medrau ar gyfer dinasyddiaeth a chyfrannu at y gymuned ehangach.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cy-GB" sz="2800">
              <a:solidFill>
                <a:srgbClr val="D601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sz="half" idx="1"/>
          </p:nvPr>
        </p:nvSpPr>
        <p:spPr>
          <a:xfrm>
            <a:off x="4500563" y="1557338"/>
            <a:ext cx="4168775" cy="4114800"/>
          </a:xfrm>
        </p:spPr>
        <p:txBody>
          <a:bodyPr/>
          <a:lstStyle/>
          <a:p>
            <a:r>
              <a:rPr lang="en-GB" smtClean="0"/>
              <a:t>providers make use of the outcomes of learner -- involvement activities to inform self-assessment and quality development planning</a:t>
            </a:r>
          </a:p>
        </p:txBody>
      </p:sp>
      <p:sp>
        <p:nvSpPr>
          <p:cNvPr id="19458" name="Content Placeholder 1"/>
          <p:cNvSpPr>
            <a:spLocks/>
          </p:cNvSpPr>
          <p:nvPr/>
        </p:nvSpPr>
        <p:spPr bwMode="auto">
          <a:xfrm>
            <a:off x="250825" y="1484313"/>
            <a:ext cx="4168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y-GB" sz="2800">
                <a:solidFill>
                  <a:srgbClr val="D60134"/>
                </a:solidFill>
              </a:rPr>
              <a:t>mae darparwyr yn defnyddio deilliannau gweithgareddau cynnwys dysgwyr i lywio hunanasesu a chynllunio datblygu ansawdd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4"/>
          <p:cNvSpPr>
            <a:spLocks noGrp="1"/>
          </p:cNvSpPr>
          <p:nvPr>
            <p:ph sz="half" idx="2"/>
          </p:nvPr>
        </p:nvSpPr>
        <p:spPr>
          <a:xfrm>
            <a:off x="5076825" y="1412875"/>
            <a:ext cx="3810000" cy="4114800"/>
          </a:xfrm>
        </p:spPr>
        <p:txBody>
          <a:bodyPr/>
          <a:lstStyle/>
          <a:p>
            <a:r>
              <a:rPr lang="en-GB" smtClean="0"/>
              <a:t>In general, providers have formal ways of reporting to learners the results providing their views and opinions. </a:t>
            </a:r>
          </a:p>
        </p:txBody>
      </p:sp>
      <p:sp>
        <p:nvSpPr>
          <p:cNvPr id="20482" name="Content Placeholder 4"/>
          <p:cNvSpPr>
            <a:spLocks/>
          </p:cNvSpPr>
          <p:nvPr/>
        </p:nvSpPr>
        <p:spPr bwMode="auto">
          <a:xfrm>
            <a:off x="468313" y="1341438"/>
            <a:ext cx="3810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y-GB" sz="2800">
                <a:solidFill>
                  <a:srgbClr val="D60134"/>
                </a:solidFill>
              </a:rPr>
              <a:t>Yn gyffredinol, mae gan ddarparwyr ddulliau ffurfiol o adrodd canlyniadau i ddysgwyr yn sgil rhoi eu barn a’u safbwyntiau.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sz="half" idx="1"/>
          </p:nvPr>
        </p:nvSpPr>
        <p:spPr>
          <a:xfrm>
            <a:off x="4716463" y="1341438"/>
            <a:ext cx="3810000" cy="4114800"/>
          </a:xfrm>
        </p:spPr>
        <p:txBody>
          <a:bodyPr/>
          <a:lstStyle/>
          <a:p>
            <a:r>
              <a:rPr lang="en-GB" smtClean="0"/>
              <a:t>learners achieve a range of outcomes which are mainly concerned with the development of personal and social skills.</a:t>
            </a:r>
          </a:p>
        </p:txBody>
      </p:sp>
      <p:sp>
        <p:nvSpPr>
          <p:cNvPr id="21506" name="Content Placeholder 1"/>
          <p:cNvSpPr>
            <a:spLocks/>
          </p:cNvSpPr>
          <p:nvPr/>
        </p:nvSpPr>
        <p:spPr bwMode="auto">
          <a:xfrm>
            <a:off x="539750" y="1412875"/>
            <a:ext cx="38100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y-GB" sz="2800">
                <a:solidFill>
                  <a:srgbClr val="D60134"/>
                </a:solidFill>
              </a:rPr>
              <a:t>mae dysgwyr yn cyflawni amrywiaeth o ddeilliannau sy’n ymwneud yn bennaf â datblygiad medrau personol a chymdeithasol.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241800" cy="5516562"/>
          </a:xfrm>
        </p:spPr>
        <p:txBody>
          <a:bodyPr/>
          <a:lstStyle/>
          <a:p>
            <a:r>
              <a:rPr lang="cy-GB" smtClean="0">
                <a:solidFill>
                  <a:srgbClr val="D60134"/>
                </a:solidFill>
              </a:rPr>
              <a:t>yn gyffredinol, mae darparwyr yn dechrau defnyddio canlyniadau arolwg Llais y Dysgwr Cymru yn eu prosesau hunanarfarnu a chynllunio gwella ansawdd.</a:t>
            </a:r>
          </a:p>
          <a:p>
            <a:endParaRPr lang="cy-GB" smtClean="0">
              <a:solidFill>
                <a:srgbClr val="D60134"/>
              </a:solidFill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half" idx="1"/>
          </p:nvPr>
        </p:nvSpPr>
        <p:spPr>
          <a:xfrm>
            <a:off x="4500563" y="1341438"/>
            <a:ext cx="4241800" cy="4895850"/>
          </a:xfrm>
        </p:spPr>
        <p:txBody>
          <a:bodyPr/>
          <a:lstStyle/>
          <a:p>
            <a:r>
              <a:rPr lang="en-GB" smtClean="0"/>
              <a:t>generally, providers are beginning to make use of the results of the Learner Voice Wales survey in their self- assessment processes and quality improvement planning.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755650" y="1700213"/>
            <a:ext cx="36734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cy-GB" sz="2000">
                <a:solidFill>
                  <a:srgbClr val="D60134"/>
                </a:solidFill>
              </a:rPr>
              <a:t>serch hynny, nid yw pob Partneriaeth Dysgu Oedolion yn y Gymuned yn defnyddio deilliannau arolwg Llais y Dysgwr Cymru yn ddigon da i wella ansawdd eu darpariaeth.</a:t>
            </a:r>
          </a:p>
          <a:p>
            <a:pPr marL="342900" indent="-342900"/>
            <a:endParaRPr lang="cy-GB" sz="2000">
              <a:solidFill>
                <a:srgbClr val="D60134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cy-GB" sz="2000">
                <a:solidFill>
                  <a:srgbClr val="D60134"/>
                </a:solidFill>
              </a:rPr>
              <a:t>nid yw pob dysgwr yn y gwaith yn gwybod am ganlyniadau arolwg Llais y Dysgwr Cymru ar lefel darparwr.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5254625" y="1700213"/>
            <a:ext cx="3673475" cy="409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15284"/>
                </a:solidFill>
              </a:rPr>
              <a:t>nevertheless, not all Adult Community Learning Partnerships use the outcomes of their Learner Voice Wales survey well enough to improve the quality of their provision.</a:t>
            </a:r>
          </a:p>
          <a:p>
            <a:pPr>
              <a:defRPr/>
            </a:pPr>
            <a:endParaRPr lang="en-GB" sz="2000" dirty="0">
              <a:solidFill>
                <a:srgbClr val="01528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15284"/>
                </a:solidFill>
              </a:rPr>
              <a:t>not all work-based learners know about the results of the Learner Voice Wales survey at provider level.</a:t>
            </a:r>
          </a:p>
          <a:p>
            <a:pPr>
              <a:defRPr/>
            </a:pPr>
            <a:endParaRPr lang="en-GB" sz="2000" dirty="0">
              <a:solidFill>
                <a:srgbClr val="01528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899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 The effectiveness of learner-involvement strategies in adult community learning and work-based learning Effeithiolrwydd strategaethau cynnwys dysgwyr mewn dysgu oedolion yn y gymuned a dysgu yn y gwaith</vt:lpstr>
      <vt:lpstr>Main Findings Prif Ganfyddiadau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ESTYN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gina.carrington</dc:creator>
  <cp:lastModifiedBy>Robert Gairey</cp:lastModifiedBy>
  <cp:revision>54</cp:revision>
  <dcterms:created xsi:type="dcterms:W3CDTF">2003-06-30T08:50:02Z</dcterms:created>
  <dcterms:modified xsi:type="dcterms:W3CDTF">2015-08-07T08:46:56Z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0x0101004FF563581D1EBA4688BFE70077AFADA6030E00E3A30D3821A554409B376A8ECA62A0C2</vt:lpwstr>
  </property>
  <property fmtid="{D5CDD505-2E9C-101B-9397-08002B2CF9AE}" pid="3" name="Estyn Language">
    <vt:lpwstr>1;#English|777de1d1-cd30-4966-a2e3-f61db4c431e8</vt:lpwstr>
  </property>
  <property fmtid="{D5CDD505-2E9C-101B-9397-08002B2CF9AE}" pid="4" name="Title (Welsh)">
    <vt:lpwstr/>
  </property>
  <property fmtid="{D5CDD505-2E9C-101B-9397-08002B2CF9AE}" pid="5" name="COBAS Thematic Event ID">
    <vt:lpwstr/>
  </property>
  <property fmtid="{D5CDD505-2E9C-101B-9397-08002B2CF9AE}" pid="6" name="COBAS Event Short Title">
    <vt:lpwstr/>
  </property>
  <property fmtid="{D5CDD505-2E9C-101B-9397-08002B2CF9AE}" pid="7" name="b6bad8d7342d4cc5ae5d0cd685ebd519">
    <vt:lpwstr>English777de1d1-cd30-4966-a2e3-f61db4c431e8</vt:lpwstr>
  </property>
  <property fmtid="{D5CDD505-2E9C-101B-9397-08002B2CF9AE}" pid="8" name="Lead Inspector">
    <vt:lpwstr/>
  </property>
  <property fmtid="{D5CDD505-2E9C-101B-9397-08002B2CF9AE}" pid="9" name="Calendar Year">
    <vt:lpwstr/>
  </property>
  <property fmtid="{D5CDD505-2E9C-101B-9397-08002B2CF9AE}" pid="10" name="Retention Year">
    <vt:lpwstr/>
  </property>
  <property fmtid="{D5CDD505-2E9C-101B-9397-08002B2CF9AE}" pid="11" name="Year of Survey">
    <vt:lpwstr/>
  </property>
  <property fmtid="{D5CDD505-2E9C-101B-9397-08002B2CF9AE}" pid="12" name="TaxCatchAll">
    <vt:lpwstr>1;#</vt:lpwstr>
  </property>
  <property fmtid="{D5CDD505-2E9C-101B-9397-08002B2CF9AE}" pid="13" name="COBAS Event ID">
    <vt:lpwstr/>
  </property>
  <property fmtid="{D5CDD505-2E9C-101B-9397-08002B2CF9AE}" pid="14" name="COBAS Event Title">
    <vt:lpwstr/>
  </property>
</Properties>
</file>