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9"/>
  </p:notesMasterIdLst>
  <p:sldIdLst>
    <p:sldId id="305" r:id="rId6"/>
    <p:sldId id="292" r:id="rId7"/>
    <p:sldId id="270" r:id="rId8"/>
    <p:sldId id="311" r:id="rId9"/>
    <p:sldId id="312" r:id="rId10"/>
    <p:sldId id="313" r:id="rId11"/>
    <p:sldId id="314" r:id="rId12"/>
    <p:sldId id="315" r:id="rId13"/>
    <p:sldId id="316" r:id="rId14"/>
    <p:sldId id="317" r:id="rId15"/>
    <p:sldId id="318" r:id="rId16"/>
    <p:sldId id="319" r:id="rId17"/>
    <p:sldId id="325" r:id="rId18"/>
    <p:sldId id="296" r:id="rId19"/>
    <p:sldId id="320" r:id="rId20"/>
    <p:sldId id="321" r:id="rId21"/>
    <p:sldId id="322" r:id="rId22"/>
    <p:sldId id="306" r:id="rId23"/>
    <p:sldId id="326" r:id="rId24"/>
    <p:sldId id="307" r:id="rId25"/>
    <p:sldId id="323" r:id="rId26"/>
    <p:sldId id="291" r:id="rId27"/>
    <p:sldId id="308" r:id="rId28"/>
  </p:sldIdLst>
  <p:sldSz cx="9144000" cy="6858000" type="screen4x3"/>
  <p:notesSz cx="6797675" cy="9928225"/>
  <p:defaultTextStyle>
    <a:defPPr>
      <a:defRPr lang="en-GB"/>
    </a:defPPr>
    <a:lvl1pPr algn="l" rtl="0" fontAlgn="base">
      <a:spcBef>
        <a:spcPct val="0"/>
      </a:spcBef>
      <a:spcAft>
        <a:spcPct val="0"/>
      </a:spcAft>
      <a:defRPr sz="4400" kern="1200">
        <a:solidFill>
          <a:schemeClr val="accent2"/>
        </a:solidFill>
        <a:latin typeface="Arial" charset="0"/>
        <a:ea typeface="+mn-ea"/>
        <a:cs typeface="Arial" charset="0"/>
      </a:defRPr>
    </a:lvl1pPr>
    <a:lvl2pPr marL="457200" algn="l" rtl="0" fontAlgn="base">
      <a:spcBef>
        <a:spcPct val="0"/>
      </a:spcBef>
      <a:spcAft>
        <a:spcPct val="0"/>
      </a:spcAft>
      <a:defRPr sz="4400" kern="1200">
        <a:solidFill>
          <a:schemeClr val="accent2"/>
        </a:solidFill>
        <a:latin typeface="Arial" charset="0"/>
        <a:ea typeface="+mn-ea"/>
        <a:cs typeface="Arial" charset="0"/>
      </a:defRPr>
    </a:lvl2pPr>
    <a:lvl3pPr marL="914400" algn="l" rtl="0" fontAlgn="base">
      <a:spcBef>
        <a:spcPct val="0"/>
      </a:spcBef>
      <a:spcAft>
        <a:spcPct val="0"/>
      </a:spcAft>
      <a:defRPr sz="4400" kern="1200">
        <a:solidFill>
          <a:schemeClr val="accent2"/>
        </a:solidFill>
        <a:latin typeface="Arial" charset="0"/>
        <a:ea typeface="+mn-ea"/>
        <a:cs typeface="Arial" charset="0"/>
      </a:defRPr>
    </a:lvl3pPr>
    <a:lvl4pPr marL="1371600" algn="l" rtl="0" fontAlgn="base">
      <a:spcBef>
        <a:spcPct val="0"/>
      </a:spcBef>
      <a:spcAft>
        <a:spcPct val="0"/>
      </a:spcAft>
      <a:defRPr sz="4400" kern="1200">
        <a:solidFill>
          <a:schemeClr val="accent2"/>
        </a:solidFill>
        <a:latin typeface="Arial" charset="0"/>
        <a:ea typeface="+mn-ea"/>
        <a:cs typeface="Arial" charset="0"/>
      </a:defRPr>
    </a:lvl4pPr>
    <a:lvl5pPr marL="1828800" algn="l" rtl="0" fontAlgn="base">
      <a:spcBef>
        <a:spcPct val="0"/>
      </a:spcBef>
      <a:spcAft>
        <a:spcPct val="0"/>
      </a:spcAft>
      <a:defRPr sz="4400" kern="1200">
        <a:solidFill>
          <a:schemeClr val="accent2"/>
        </a:solidFill>
        <a:latin typeface="Arial" charset="0"/>
        <a:ea typeface="+mn-ea"/>
        <a:cs typeface="Arial" charset="0"/>
      </a:defRPr>
    </a:lvl5pPr>
    <a:lvl6pPr marL="2286000" algn="l" defTabSz="914400" rtl="0" eaLnBrk="1" latinLnBrk="0" hangingPunct="1">
      <a:defRPr sz="4400" kern="1200">
        <a:solidFill>
          <a:schemeClr val="accent2"/>
        </a:solidFill>
        <a:latin typeface="Arial" charset="0"/>
        <a:ea typeface="+mn-ea"/>
        <a:cs typeface="Arial" charset="0"/>
      </a:defRPr>
    </a:lvl6pPr>
    <a:lvl7pPr marL="2743200" algn="l" defTabSz="914400" rtl="0" eaLnBrk="1" latinLnBrk="0" hangingPunct="1">
      <a:defRPr sz="4400" kern="1200">
        <a:solidFill>
          <a:schemeClr val="accent2"/>
        </a:solidFill>
        <a:latin typeface="Arial" charset="0"/>
        <a:ea typeface="+mn-ea"/>
        <a:cs typeface="Arial" charset="0"/>
      </a:defRPr>
    </a:lvl7pPr>
    <a:lvl8pPr marL="3200400" algn="l" defTabSz="914400" rtl="0" eaLnBrk="1" latinLnBrk="0" hangingPunct="1">
      <a:defRPr sz="4400" kern="1200">
        <a:solidFill>
          <a:schemeClr val="accent2"/>
        </a:solidFill>
        <a:latin typeface="Arial" charset="0"/>
        <a:ea typeface="+mn-ea"/>
        <a:cs typeface="Arial" charset="0"/>
      </a:defRPr>
    </a:lvl8pPr>
    <a:lvl9pPr marL="3657600" algn="l" defTabSz="914400" rtl="0" eaLnBrk="1" latinLnBrk="0" hangingPunct="1">
      <a:defRPr sz="4400" kern="1200">
        <a:solidFill>
          <a:schemeClr val="accent2"/>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60134"/>
    <a:srgbClr val="015284"/>
    <a:srgbClr val="CCE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5" autoAdjust="0"/>
    <p:restoredTop sz="91636" autoAdjust="0"/>
  </p:normalViewPr>
  <p:slideViewPr>
    <p:cSldViewPr>
      <p:cViewPr>
        <p:scale>
          <a:sx n="100" d="100"/>
          <a:sy n="100" d="100"/>
        </p:scale>
        <p:origin x="-1860" y="-4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cs typeface="+mn-cs"/>
              </a:defRPr>
            </a:lvl1pPr>
          </a:lstStyle>
          <a:p>
            <a:pPr>
              <a:defRPr/>
            </a:pPr>
            <a:fld id="{829705FB-742E-4DE5-9C44-352A71531A89}" type="datetimeFigureOut">
              <a:rPr lang="en-US"/>
              <a:pPr>
                <a:defRPr/>
              </a:pPr>
              <a:t>8/7/2015</a:t>
            </a:fld>
            <a:endParaRPr lang="en-US"/>
          </a:p>
        </p:txBody>
      </p:sp>
      <p:sp>
        <p:nvSpPr>
          <p:cNvPr id="4" name="Slide Image Placeholder 3"/>
          <p:cNvSpPr>
            <a:spLocks noGrp="1" noRot="1" noChangeAspect="1"/>
          </p:cNvSpPr>
          <p:nvPr>
            <p:ph type="sldImg" idx="2"/>
          </p:nvPr>
        </p:nvSpPr>
        <p:spPr>
          <a:xfrm>
            <a:off x="915988" y="744538"/>
            <a:ext cx="4965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cs typeface="+mn-cs"/>
              </a:defRPr>
            </a:lvl1pPr>
          </a:lstStyle>
          <a:p>
            <a:pPr>
              <a:defRPr/>
            </a:pPr>
            <a:fld id="{041485D0-6576-4A2A-8AEB-62E72137F5D0}" type="slidenum">
              <a:rPr lang="en-US"/>
              <a:pPr>
                <a:defRPr/>
              </a:pPr>
              <a:t>‹#›</a:t>
            </a:fld>
            <a:endParaRPr lang="en-US"/>
          </a:p>
        </p:txBody>
      </p:sp>
    </p:spTree>
    <p:extLst>
      <p:ext uri="{BB962C8B-B14F-4D97-AF65-F5344CB8AC3E}">
        <p14:creationId xmlns:p14="http://schemas.microsoft.com/office/powerpoint/2010/main" val="6003095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2986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5558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7488" y="1484313"/>
            <a:ext cx="1960562" cy="5373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1484313"/>
            <a:ext cx="5730875" cy="5373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5961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14843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556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1588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148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0401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8050" y="2743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5214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5955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61502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75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7285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4265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pic>
        <p:nvPicPr>
          <p:cNvPr id="1026" name="Picture 20" descr="estyn_powerpoint_0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4213" y="14843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text styles</a:t>
            </a:r>
          </a:p>
        </p:txBody>
      </p:sp>
      <p:sp>
        <p:nvSpPr>
          <p:cNvPr id="1028" name="Rectangle 3"/>
          <p:cNvSpPr>
            <a:spLocks noGrp="1" noChangeArrowheads="1"/>
          </p:cNvSpPr>
          <p:nvPr>
            <p:ph type="body" idx="1"/>
          </p:nvPr>
        </p:nvSpPr>
        <p:spPr bwMode="auto">
          <a:xfrm>
            <a:off x="755650" y="2743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rgbClr val="D60134"/>
          </a:solidFill>
          <a:latin typeface="+mj-lt"/>
          <a:ea typeface="+mj-ea"/>
          <a:cs typeface="+mj-cs"/>
        </a:defRPr>
      </a:lvl1pPr>
      <a:lvl2pPr algn="ctr" rtl="0" eaLnBrk="0" fontAlgn="base" hangingPunct="0">
        <a:spcBef>
          <a:spcPct val="0"/>
        </a:spcBef>
        <a:spcAft>
          <a:spcPct val="0"/>
        </a:spcAft>
        <a:defRPr sz="4400">
          <a:solidFill>
            <a:srgbClr val="D60134"/>
          </a:solidFill>
          <a:latin typeface="Arial" charset="0"/>
        </a:defRPr>
      </a:lvl2pPr>
      <a:lvl3pPr algn="ctr" rtl="0" eaLnBrk="0" fontAlgn="base" hangingPunct="0">
        <a:spcBef>
          <a:spcPct val="0"/>
        </a:spcBef>
        <a:spcAft>
          <a:spcPct val="0"/>
        </a:spcAft>
        <a:defRPr sz="4400">
          <a:solidFill>
            <a:srgbClr val="D60134"/>
          </a:solidFill>
          <a:latin typeface="Arial" charset="0"/>
        </a:defRPr>
      </a:lvl3pPr>
      <a:lvl4pPr algn="ctr" rtl="0" eaLnBrk="0" fontAlgn="base" hangingPunct="0">
        <a:spcBef>
          <a:spcPct val="0"/>
        </a:spcBef>
        <a:spcAft>
          <a:spcPct val="0"/>
        </a:spcAft>
        <a:defRPr sz="4400">
          <a:solidFill>
            <a:srgbClr val="D60134"/>
          </a:solidFill>
          <a:latin typeface="Arial" charset="0"/>
        </a:defRPr>
      </a:lvl4pPr>
      <a:lvl5pPr algn="ctr" rtl="0" eaLnBrk="0" fontAlgn="base" hangingPunct="0">
        <a:spcBef>
          <a:spcPct val="0"/>
        </a:spcBef>
        <a:spcAft>
          <a:spcPct val="0"/>
        </a:spcAft>
        <a:defRPr sz="4400">
          <a:solidFill>
            <a:srgbClr val="D60134"/>
          </a:solidFill>
          <a:latin typeface="Arial" charset="0"/>
        </a:defRPr>
      </a:lvl5pPr>
      <a:lvl6pPr marL="457200" algn="ctr" rtl="0" fontAlgn="base">
        <a:spcBef>
          <a:spcPct val="0"/>
        </a:spcBef>
        <a:spcAft>
          <a:spcPct val="0"/>
        </a:spcAft>
        <a:defRPr sz="4400">
          <a:solidFill>
            <a:srgbClr val="D60134"/>
          </a:solidFill>
          <a:latin typeface="Arial" charset="0"/>
        </a:defRPr>
      </a:lvl6pPr>
      <a:lvl7pPr marL="914400" algn="ctr" rtl="0" fontAlgn="base">
        <a:spcBef>
          <a:spcPct val="0"/>
        </a:spcBef>
        <a:spcAft>
          <a:spcPct val="0"/>
        </a:spcAft>
        <a:defRPr sz="4400">
          <a:solidFill>
            <a:srgbClr val="D60134"/>
          </a:solidFill>
          <a:latin typeface="Arial" charset="0"/>
        </a:defRPr>
      </a:lvl7pPr>
      <a:lvl8pPr marL="1371600" algn="ctr" rtl="0" fontAlgn="base">
        <a:spcBef>
          <a:spcPct val="0"/>
        </a:spcBef>
        <a:spcAft>
          <a:spcPct val="0"/>
        </a:spcAft>
        <a:defRPr sz="4400">
          <a:solidFill>
            <a:srgbClr val="D60134"/>
          </a:solidFill>
          <a:latin typeface="Arial" charset="0"/>
        </a:defRPr>
      </a:lvl8pPr>
      <a:lvl9pPr marL="1828800" algn="ctr" rtl="0" fontAlgn="base">
        <a:spcBef>
          <a:spcPct val="0"/>
        </a:spcBef>
        <a:spcAft>
          <a:spcPct val="0"/>
        </a:spcAft>
        <a:defRPr sz="4400">
          <a:solidFill>
            <a:srgbClr val="D60134"/>
          </a:solidFill>
          <a:latin typeface="Arial" charset="0"/>
        </a:defRPr>
      </a:lvl9pPr>
    </p:titleStyle>
    <p:bodyStyle>
      <a:lvl1pPr marL="342900" indent="-342900" algn="l" rtl="0" eaLnBrk="0" fontAlgn="base" hangingPunct="0">
        <a:spcBef>
          <a:spcPct val="20000"/>
        </a:spcBef>
        <a:spcAft>
          <a:spcPct val="0"/>
        </a:spcAft>
        <a:buChar char="•"/>
        <a:defRPr sz="3200">
          <a:solidFill>
            <a:srgbClr val="015284"/>
          </a:solidFill>
          <a:latin typeface="+mn-lt"/>
          <a:ea typeface="+mn-ea"/>
          <a:cs typeface="+mn-cs"/>
        </a:defRPr>
      </a:lvl1pPr>
      <a:lvl2pPr marL="742950" indent="-285750" algn="l" rtl="0" eaLnBrk="0" fontAlgn="base" hangingPunct="0">
        <a:spcBef>
          <a:spcPct val="20000"/>
        </a:spcBef>
        <a:spcAft>
          <a:spcPct val="0"/>
        </a:spcAft>
        <a:buChar char="–"/>
        <a:defRPr sz="2800">
          <a:solidFill>
            <a:srgbClr val="015284"/>
          </a:solidFill>
          <a:latin typeface="+mn-lt"/>
        </a:defRPr>
      </a:lvl2pPr>
      <a:lvl3pPr marL="1143000" indent="-228600" algn="l" rtl="0" eaLnBrk="0" fontAlgn="base" hangingPunct="0">
        <a:spcBef>
          <a:spcPct val="20000"/>
        </a:spcBef>
        <a:spcAft>
          <a:spcPct val="0"/>
        </a:spcAft>
        <a:buChar char="•"/>
        <a:defRPr sz="2400">
          <a:solidFill>
            <a:srgbClr val="015284"/>
          </a:solidFill>
          <a:latin typeface="+mn-lt"/>
        </a:defRPr>
      </a:lvl3pPr>
      <a:lvl4pPr marL="1600200" indent="-228600" algn="l" rtl="0" eaLnBrk="0" fontAlgn="base" hangingPunct="0">
        <a:spcBef>
          <a:spcPct val="20000"/>
        </a:spcBef>
        <a:spcAft>
          <a:spcPct val="0"/>
        </a:spcAft>
        <a:buChar char="–"/>
        <a:defRPr sz="2000">
          <a:solidFill>
            <a:srgbClr val="015284"/>
          </a:solidFill>
          <a:latin typeface="+mn-lt"/>
        </a:defRPr>
      </a:lvl4pPr>
      <a:lvl5pPr marL="2057400" indent="-228600" algn="l" rtl="0" eaLnBrk="0" fontAlgn="base" hangingPunct="0">
        <a:spcBef>
          <a:spcPct val="20000"/>
        </a:spcBef>
        <a:spcAft>
          <a:spcPct val="0"/>
        </a:spcAft>
        <a:buChar char="»"/>
        <a:defRPr sz="2000">
          <a:solidFill>
            <a:srgbClr val="015284"/>
          </a:solidFill>
          <a:latin typeface="+mn-lt"/>
        </a:defRPr>
      </a:lvl5pPr>
      <a:lvl6pPr marL="2514600" indent="-228600" algn="l" rtl="0" fontAlgn="base">
        <a:spcBef>
          <a:spcPct val="20000"/>
        </a:spcBef>
        <a:spcAft>
          <a:spcPct val="0"/>
        </a:spcAft>
        <a:buChar char="»"/>
        <a:defRPr sz="2000">
          <a:solidFill>
            <a:srgbClr val="015284"/>
          </a:solidFill>
          <a:latin typeface="+mn-lt"/>
        </a:defRPr>
      </a:lvl6pPr>
      <a:lvl7pPr marL="2971800" indent="-228600" algn="l" rtl="0" fontAlgn="base">
        <a:spcBef>
          <a:spcPct val="20000"/>
        </a:spcBef>
        <a:spcAft>
          <a:spcPct val="0"/>
        </a:spcAft>
        <a:buChar char="»"/>
        <a:defRPr sz="2000">
          <a:solidFill>
            <a:srgbClr val="015284"/>
          </a:solidFill>
          <a:latin typeface="+mn-lt"/>
        </a:defRPr>
      </a:lvl7pPr>
      <a:lvl8pPr marL="3429000" indent="-228600" algn="l" rtl="0" fontAlgn="base">
        <a:spcBef>
          <a:spcPct val="20000"/>
        </a:spcBef>
        <a:spcAft>
          <a:spcPct val="0"/>
        </a:spcAft>
        <a:buChar char="»"/>
        <a:defRPr sz="2000">
          <a:solidFill>
            <a:srgbClr val="015284"/>
          </a:solidFill>
          <a:latin typeface="+mn-lt"/>
        </a:defRPr>
      </a:lvl8pPr>
      <a:lvl9pPr marL="3886200" indent="-228600" algn="l" rtl="0" fontAlgn="base">
        <a:spcBef>
          <a:spcPct val="20000"/>
        </a:spcBef>
        <a:spcAft>
          <a:spcPct val="0"/>
        </a:spcAft>
        <a:buChar char="»"/>
        <a:defRPr sz="2000">
          <a:solidFill>
            <a:srgbClr val="01528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www.estyn.gov.uk/english/docViewer/281872.5/Science%20in%20key%20stages%202%20and%203%20-%20June%202013/?navmap=30,163," TargetMode="External"/><Relationship Id="rId2" Type="http://schemas.openxmlformats.org/officeDocument/2006/relationships/hyperlink" Target="http://www.estyn.gov.uk/cymraeg/docViewer-w/281899.8/Gwyddoniaeth%20yng%20nghyfnodau%20allweddol%202%20a%203%20-%20Mehefin%202013/?navmap=30,163," TargetMode="Externa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762500"/>
            <a:ext cx="2276475"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2416638" y="5589588"/>
            <a:ext cx="2273962"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6"/>
          <p:cNvSpPr>
            <a:spLocks noGrp="1"/>
          </p:cNvSpPr>
          <p:nvPr>
            <p:ph type="title"/>
          </p:nvPr>
        </p:nvSpPr>
        <p:spPr>
          <a:xfrm>
            <a:off x="684213" y="2204864"/>
            <a:ext cx="7772400" cy="2376263"/>
          </a:xfrm>
        </p:spPr>
        <p:txBody>
          <a:bodyPr anchor="t"/>
          <a:lstStyle/>
          <a:p>
            <a:r>
              <a:rPr lang="en-GB" sz="3600" dirty="0" smtClean="0">
                <a:solidFill>
                  <a:srgbClr val="015284"/>
                </a:solidFill>
              </a:rPr>
              <a:t>Science </a:t>
            </a:r>
            <a:r>
              <a:rPr lang="en-GB" sz="3600" dirty="0">
                <a:solidFill>
                  <a:srgbClr val="015284"/>
                </a:solidFill>
              </a:rPr>
              <a:t>in key stages 2 and </a:t>
            </a:r>
            <a:r>
              <a:rPr lang="en-GB" sz="3600" dirty="0" smtClean="0">
                <a:solidFill>
                  <a:srgbClr val="015284"/>
                </a:solidFill>
              </a:rPr>
              <a:t>3</a:t>
            </a:r>
            <a:br>
              <a:rPr lang="en-GB" sz="3600" dirty="0" smtClean="0">
                <a:solidFill>
                  <a:srgbClr val="015284"/>
                </a:solidFill>
              </a:rPr>
            </a:br>
            <a:r>
              <a:rPr lang="en-GB" sz="3600" dirty="0" smtClean="0">
                <a:solidFill>
                  <a:srgbClr val="015284"/>
                </a:solidFill>
              </a:rPr>
              <a:t> </a:t>
            </a:r>
            <a:r>
              <a:rPr lang="en-GB" sz="3600" dirty="0" smtClean="0"/>
              <a:t/>
            </a:r>
            <a:br>
              <a:rPr lang="en-GB" sz="3600" dirty="0" smtClean="0"/>
            </a:br>
            <a:r>
              <a:rPr lang="en-GB" sz="3600" dirty="0" err="1"/>
              <a:t>Gwyddoniaeth</a:t>
            </a:r>
            <a:r>
              <a:rPr lang="en-GB" sz="3600" dirty="0"/>
              <a:t> </a:t>
            </a:r>
            <a:r>
              <a:rPr lang="en-GB" sz="3600" dirty="0" err="1"/>
              <a:t>yng</a:t>
            </a:r>
            <a:r>
              <a:rPr lang="en-GB" sz="3600" dirty="0"/>
              <a:t> </a:t>
            </a:r>
            <a:r>
              <a:rPr lang="en-GB" sz="3600" dirty="0" err="1"/>
              <a:t>nghyfnodau</a:t>
            </a:r>
            <a:r>
              <a:rPr lang="en-GB" sz="3600" dirty="0"/>
              <a:t> </a:t>
            </a:r>
            <a:r>
              <a:rPr lang="en-GB" sz="3600" dirty="0" err="1"/>
              <a:t>allweddol</a:t>
            </a:r>
            <a:r>
              <a:rPr lang="en-GB" sz="3600" dirty="0"/>
              <a:t> 2 a 3</a:t>
            </a:r>
            <a:endParaRPr lang="en-GB" sz="3400" dirty="0" smtClean="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63827" y="5589588"/>
            <a:ext cx="2645718" cy="51598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528" y="1269702"/>
            <a:ext cx="8568952" cy="719138"/>
          </a:xfrm>
        </p:spPr>
        <p:txBody>
          <a:bodyPr/>
          <a:lstStyle/>
          <a:p>
            <a:pPr algn="l" eaLnBrk="1" hangingPunct="1"/>
            <a:r>
              <a:rPr lang="en-GB" sz="3600" dirty="0" smtClean="0">
                <a:solidFill>
                  <a:srgbClr val="015284"/>
                </a:solidFill>
              </a:rPr>
              <a:t>Main findings             </a:t>
            </a:r>
            <a:r>
              <a:rPr lang="en-GB" sz="3600" dirty="0" err="1" smtClean="0"/>
              <a:t>Prif</a:t>
            </a:r>
            <a:r>
              <a:rPr lang="en-GB" sz="3600" dirty="0" smtClean="0"/>
              <a:t> </a:t>
            </a:r>
            <a:r>
              <a:rPr lang="en-GB" sz="3600" dirty="0" err="1" smtClean="0"/>
              <a:t>ganfyddiadau</a:t>
            </a:r>
            <a:endParaRPr lang="en-US" sz="3600" dirty="0" smtClean="0"/>
          </a:p>
        </p:txBody>
      </p:sp>
      <p:sp>
        <p:nvSpPr>
          <p:cNvPr id="4099" name="Rectangle 4"/>
          <p:cNvSpPr>
            <a:spLocks noGrp="1" noChangeArrowheads="1"/>
          </p:cNvSpPr>
          <p:nvPr>
            <p:ph type="body" sz="half" idx="2"/>
          </p:nvPr>
        </p:nvSpPr>
        <p:spPr>
          <a:xfrm>
            <a:off x="323528" y="1988840"/>
            <a:ext cx="4248473" cy="4680520"/>
          </a:xfrm>
        </p:spPr>
        <p:txBody>
          <a:bodyPr/>
          <a:lstStyle/>
          <a:p>
            <a:pPr marL="0" indent="0">
              <a:buNone/>
            </a:pPr>
            <a:r>
              <a:rPr lang="en-GB" sz="2000" dirty="0" smtClean="0"/>
              <a:t>In </a:t>
            </a:r>
            <a:r>
              <a:rPr lang="en-GB" sz="2000" dirty="0"/>
              <a:t>key stage 3, the range of numeracy techniques developed through science investigations is too narrow and many departments limit the development of pupils’ understanding of mathematical techniques by offering shortcuts to solving problems. Only a few schools provide suitable opportunities for pupils to answer PISA-type questions that develop pupils’ thinking skills and ability to apply subject knowledge. </a:t>
            </a:r>
          </a:p>
          <a:p>
            <a:pPr eaLnBrk="1" hangingPunct="1"/>
            <a:endParaRPr lang="en-US" dirty="0" smtClean="0"/>
          </a:p>
        </p:txBody>
      </p:sp>
      <p:sp>
        <p:nvSpPr>
          <p:cNvPr id="2" name="TextBox 1"/>
          <p:cNvSpPr txBox="1"/>
          <p:nvPr/>
        </p:nvSpPr>
        <p:spPr>
          <a:xfrm>
            <a:off x="4716016" y="1988840"/>
            <a:ext cx="4176464" cy="4985980"/>
          </a:xfrm>
          <a:prstGeom prst="rect">
            <a:avLst/>
          </a:prstGeom>
          <a:noFill/>
        </p:spPr>
        <p:txBody>
          <a:bodyPr wrap="square" rtlCol="0">
            <a:spAutoFit/>
          </a:bodyPr>
          <a:lstStyle/>
          <a:p>
            <a:r>
              <a:rPr lang="cy-GB" sz="2000" dirty="0">
                <a:solidFill>
                  <a:srgbClr val="D60134"/>
                </a:solidFill>
              </a:rPr>
              <a:t>Yng nghyfnod allweddol 3, mae’r ystod o dechnegau rhifedd a ddatblygir drwy ymchwiliadau gwyddonol yn rhy gul ac mae llawer o adrannau yn cyfyngu ar ddatblygu dealltwriaeth disgyblion o dechnegau mathemategol trwy gynnig llwybr brys i ddatrys problemau. Dim ond ychydig o ysgolion sy’n cynnig cyfleoedd addas i ddisgyblion ateb cwestiynau math PISA sy’n datblygu medrau meddwl disgyblion a’u gallu i gymhwyso gwybodaeth bynciol.</a:t>
            </a:r>
          </a:p>
          <a:p>
            <a:endParaRPr lang="en-GB" sz="1800" dirty="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528" y="1412776"/>
            <a:ext cx="8568952" cy="719138"/>
          </a:xfrm>
        </p:spPr>
        <p:txBody>
          <a:bodyPr/>
          <a:lstStyle/>
          <a:p>
            <a:pPr algn="l" eaLnBrk="1" hangingPunct="1"/>
            <a:r>
              <a:rPr lang="en-GB" sz="3600" dirty="0" smtClean="0">
                <a:solidFill>
                  <a:srgbClr val="015284"/>
                </a:solidFill>
              </a:rPr>
              <a:t>Main findings            </a:t>
            </a:r>
            <a:r>
              <a:rPr lang="en-GB" sz="3600" dirty="0" err="1" smtClean="0"/>
              <a:t>Prif</a:t>
            </a:r>
            <a:r>
              <a:rPr lang="en-GB" sz="3600" dirty="0" smtClean="0"/>
              <a:t> </a:t>
            </a:r>
            <a:r>
              <a:rPr lang="en-GB" sz="3600" dirty="0" err="1" smtClean="0"/>
              <a:t>ganfyddiadau</a:t>
            </a:r>
            <a:endParaRPr lang="en-US" sz="3600" dirty="0" smtClean="0"/>
          </a:p>
        </p:txBody>
      </p:sp>
      <p:sp>
        <p:nvSpPr>
          <p:cNvPr id="4099" name="Rectangle 4"/>
          <p:cNvSpPr>
            <a:spLocks noGrp="1" noChangeArrowheads="1"/>
          </p:cNvSpPr>
          <p:nvPr>
            <p:ph type="body" sz="half" idx="2"/>
          </p:nvPr>
        </p:nvSpPr>
        <p:spPr>
          <a:xfrm>
            <a:off x="323528" y="2348880"/>
            <a:ext cx="4104456" cy="4128063"/>
          </a:xfrm>
        </p:spPr>
        <p:txBody>
          <a:bodyPr/>
          <a:lstStyle/>
          <a:p>
            <a:pPr marL="0" indent="0" eaLnBrk="1" hangingPunct="1">
              <a:buNone/>
            </a:pPr>
            <a:r>
              <a:rPr lang="en-GB" sz="2000" dirty="0"/>
              <a:t>The majority of secondary science departments visited are led effectively by teachers who are enthusiastic about science. However, only about half the primary leaders have a clear vision for developing science in their schools. Only a minority of secondary schools support their partner primary schools to develop science. </a:t>
            </a:r>
          </a:p>
          <a:p>
            <a:pPr eaLnBrk="1" hangingPunct="1"/>
            <a:endParaRPr lang="en-US" dirty="0" smtClean="0"/>
          </a:p>
        </p:txBody>
      </p:sp>
      <p:sp>
        <p:nvSpPr>
          <p:cNvPr id="2" name="TextBox 1"/>
          <p:cNvSpPr txBox="1"/>
          <p:nvPr/>
        </p:nvSpPr>
        <p:spPr>
          <a:xfrm>
            <a:off x="4572000" y="2348880"/>
            <a:ext cx="4032448" cy="4370427"/>
          </a:xfrm>
          <a:prstGeom prst="rect">
            <a:avLst/>
          </a:prstGeom>
          <a:noFill/>
        </p:spPr>
        <p:txBody>
          <a:bodyPr wrap="square" rtlCol="0">
            <a:spAutoFit/>
          </a:bodyPr>
          <a:lstStyle/>
          <a:p>
            <a:r>
              <a:rPr lang="cy-GB" sz="2000" dirty="0">
                <a:solidFill>
                  <a:srgbClr val="D60134"/>
                </a:solidFill>
              </a:rPr>
              <a:t>Mae mwyafrif yr adrannau gwyddoniaeth ysgolion uwchradd yr ymwelwyd â nhw yn cael eu harwain yn effeithiol gan athrawon sy’n frwdfrydig ynghylch gwyddoniaeth. Fodd bynnag, dim ond rhyw hanner yr arweinwyr cynradd sydd â gweledigaeth glir ar gyfer datblygu gwyddoniaeth yn eu hysgolion. Dim ond lleiafrif o ysgolion uwchradd sy’n cefnogi’u hysgolion cynradd partner i ddatblygu gwyddoniaeth.</a:t>
            </a:r>
          </a:p>
          <a:p>
            <a:endParaRPr lang="en-GB" sz="1800" dirty="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49102" y="1484784"/>
            <a:ext cx="8568630" cy="719138"/>
          </a:xfrm>
        </p:spPr>
        <p:txBody>
          <a:bodyPr/>
          <a:lstStyle/>
          <a:p>
            <a:pPr algn="l" eaLnBrk="1" hangingPunct="1"/>
            <a:r>
              <a:rPr lang="en-GB" sz="3600" dirty="0" smtClean="0">
                <a:solidFill>
                  <a:srgbClr val="015284"/>
                </a:solidFill>
              </a:rPr>
              <a:t>Main findings </a:t>
            </a:r>
            <a:r>
              <a:rPr lang="en-GB" sz="3600" dirty="0" err="1" smtClean="0"/>
              <a:t>Prif</a:t>
            </a:r>
            <a:r>
              <a:rPr lang="en-GB" sz="3600" dirty="0" smtClean="0"/>
              <a:t> </a:t>
            </a:r>
            <a:r>
              <a:rPr lang="en-GB" sz="3600" dirty="0" err="1" smtClean="0"/>
              <a:t>ganfyddiadau</a:t>
            </a:r>
            <a:endParaRPr lang="en-US" sz="3600" dirty="0" smtClean="0"/>
          </a:p>
        </p:txBody>
      </p:sp>
      <p:sp>
        <p:nvSpPr>
          <p:cNvPr id="4099" name="Rectangle 4"/>
          <p:cNvSpPr>
            <a:spLocks noGrp="1" noChangeArrowheads="1"/>
          </p:cNvSpPr>
          <p:nvPr>
            <p:ph type="body" sz="half" idx="2"/>
          </p:nvPr>
        </p:nvSpPr>
        <p:spPr>
          <a:xfrm>
            <a:off x="468313" y="1268413"/>
            <a:ext cx="4248150" cy="4968875"/>
          </a:xfrm>
        </p:spPr>
        <p:txBody>
          <a:bodyPr/>
          <a:lstStyle/>
          <a:p>
            <a:pPr eaLnBrk="1" hangingPunct="1">
              <a:buNone/>
            </a:pPr>
            <a:r>
              <a:rPr lang="cy-GB" sz="2000" dirty="0" smtClean="0"/>
              <a:t>     </a:t>
            </a:r>
            <a:endParaRPr lang="en-GB" sz="2000" dirty="0" smtClean="0">
              <a:solidFill>
                <a:srgbClr val="D60134"/>
              </a:solidFill>
            </a:endParaRPr>
          </a:p>
          <a:p>
            <a:pPr eaLnBrk="1" hangingPunct="1"/>
            <a:endParaRPr lang="en-US" dirty="0" smtClean="0"/>
          </a:p>
        </p:txBody>
      </p:sp>
      <p:sp>
        <p:nvSpPr>
          <p:cNvPr id="2" name="TextBox 1"/>
          <p:cNvSpPr txBox="1"/>
          <p:nvPr/>
        </p:nvSpPr>
        <p:spPr>
          <a:xfrm>
            <a:off x="323528" y="2564904"/>
            <a:ext cx="4176464" cy="3139321"/>
          </a:xfrm>
          <a:prstGeom prst="rect">
            <a:avLst/>
          </a:prstGeom>
          <a:noFill/>
        </p:spPr>
        <p:txBody>
          <a:bodyPr wrap="square" rtlCol="0">
            <a:spAutoFit/>
          </a:bodyPr>
          <a:lstStyle/>
          <a:p>
            <a:r>
              <a:rPr lang="en-GB" sz="2000" dirty="0">
                <a:solidFill>
                  <a:srgbClr val="015284"/>
                </a:solidFill>
              </a:rPr>
              <a:t>A majority of schools have suitable arrangements for gathering </a:t>
            </a:r>
            <a:endParaRPr lang="en-GB" sz="2000" dirty="0" smtClean="0">
              <a:solidFill>
                <a:srgbClr val="015284"/>
              </a:solidFill>
            </a:endParaRPr>
          </a:p>
          <a:p>
            <a:r>
              <a:rPr lang="en-GB" sz="2000" dirty="0" smtClean="0">
                <a:solidFill>
                  <a:srgbClr val="015284"/>
                </a:solidFill>
              </a:rPr>
              <a:t>first-hand </a:t>
            </a:r>
            <a:r>
              <a:rPr lang="en-GB" sz="2000" dirty="0">
                <a:solidFill>
                  <a:srgbClr val="015284"/>
                </a:solidFill>
              </a:rPr>
              <a:t>evidence for the </a:t>
            </a:r>
            <a:endParaRPr lang="en-GB" sz="2000" dirty="0" smtClean="0">
              <a:solidFill>
                <a:srgbClr val="015284"/>
              </a:solidFill>
            </a:endParaRPr>
          </a:p>
          <a:p>
            <a:r>
              <a:rPr lang="en-GB" sz="2000" dirty="0" smtClean="0">
                <a:solidFill>
                  <a:srgbClr val="015284"/>
                </a:solidFill>
              </a:rPr>
              <a:t>self-evaluation </a:t>
            </a:r>
            <a:r>
              <a:rPr lang="en-GB" sz="2000" dirty="0">
                <a:solidFill>
                  <a:srgbClr val="015284"/>
                </a:solidFill>
              </a:rPr>
              <a:t>of science and produce suitably self-critical reviews of performance. A minority of schools do not assess the impact of teaching on standards in science thoroughly enough. </a:t>
            </a:r>
          </a:p>
          <a:p>
            <a:endParaRPr lang="en-GB" sz="1800" dirty="0"/>
          </a:p>
        </p:txBody>
      </p:sp>
      <p:sp>
        <p:nvSpPr>
          <p:cNvPr id="3" name="TextBox 2"/>
          <p:cNvSpPr txBox="1"/>
          <p:nvPr/>
        </p:nvSpPr>
        <p:spPr>
          <a:xfrm>
            <a:off x="4788024" y="2564904"/>
            <a:ext cx="3960440" cy="3447098"/>
          </a:xfrm>
          <a:prstGeom prst="rect">
            <a:avLst/>
          </a:prstGeom>
          <a:noFill/>
        </p:spPr>
        <p:txBody>
          <a:bodyPr wrap="square" rtlCol="0">
            <a:spAutoFit/>
          </a:bodyPr>
          <a:lstStyle/>
          <a:p>
            <a:r>
              <a:rPr lang="cy-GB" sz="2000" dirty="0">
                <a:solidFill>
                  <a:srgbClr val="D60134"/>
                </a:solidFill>
              </a:rPr>
              <a:t>Mae trefniadau addas gan fwyafrif o ysgolion ar gyfer casglu tystiolaeth uniongyrchol ar gyfer </a:t>
            </a:r>
            <a:r>
              <a:rPr lang="cy-GB" sz="2000" dirty="0" err="1">
                <a:solidFill>
                  <a:srgbClr val="D60134"/>
                </a:solidFill>
              </a:rPr>
              <a:t>hunanarfarnu</a:t>
            </a:r>
            <a:r>
              <a:rPr lang="cy-GB" sz="2000" dirty="0">
                <a:solidFill>
                  <a:srgbClr val="D60134"/>
                </a:solidFill>
              </a:rPr>
              <a:t> gwyddoniaeth a chynhyrchu adolygiadau addas o </a:t>
            </a:r>
            <a:r>
              <a:rPr lang="cy-GB" sz="2000" dirty="0" err="1">
                <a:solidFill>
                  <a:srgbClr val="D60134"/>
                </a:solidFill>
              </a:rPr>
              <a:t>hunanfeirniadol</a:t>
            </a:r>
            <a:r>
              <a:rPr lang="cy-GB" sz="2000" dirty="0">
                <a:solidFill>
                  <a:srgbClr val="D60134"/>
                </a:solidFill>
              </a:rPr>
              <a:t> o berfformiad. Nid yw lleiafrif o ysgolion yn asesu effaith addysgu ar safonau mewn gwyddoniaeth yn ddigon trylwyr.</a:t>
            </a:r>
          </a:p>
          <a:p>
            <a:endParaRPr lang="en-GB" sz="1800" dirty="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1570" y="1196752"/>
            <a:ext cx="8424886" cy="719138"/>
          </a:xfrm>
        </p:spPr>
        <p:txBody>
          <a:bodyPr/>
          <a:lstStyle/>
          <a:p>
            <a:pPr algn="l" eaLnBrk="1" hangingPunct="1"/>
            <a:r>
              <a:rPr lang="en-GB" sz="3600" dirty="0" smtClean="0">
                <a:solidFill>
                  <a:srgbClr val="015284"/>
                </a:solidFill>
              </a:rPr>
              <a:t>Main findings             </a:t>
            </a:r>
            <a:r>
              <a:rPr lang="en-GB" sz="3600" dirty="0" err="1" smtClean="0"/>
              <a:t>Prif</a:t>
            </a:r>
            <a:r>
              <a:rPr lang="en-GB" sz="3600" dirty="0" smtClean="0"/>
              <a:t> </a:t>
            </a:r>
            <a:r>
              <a:rPr lang="en-GB" sz="3600" dirty="0" err="1" smtClean="0"/>
              <a:t>ganfyddiadau</a:t>
            </a:r>
            <a:endParaRPr lang="en-US" sz="3600" dirty="0" smtClean="0"/>
          </a:p>
        </p:txBody>
      </p:sp>
      <p:sp>
        <p:nvSpPr>
          <p:cNvPr id="4099" name="Rectangle 4"/>
          <p:cNvSpPr>
            <a:spLocks noGrp="1" noChangeArrowheads="1"/>
          </p:cNvSpPr>
          <p:nvPr>
            <p:ph type="body" sz="half" idx="2"/>
          </p:nvPr>
        </p:nvSpPr>
        <p:spPr>
          <a:xfrm>
            <a:off x="251571" y="1916832"/>
            <a:ext cx="4248472" cy="4320456"/>
          </a:xfrm>
        </p:spPr>
        <p:txBody>
          <a:bodyPr/>
          <a:lstStyle/>
          <a:p>
            <a:pPr eaLnBrk="1" hangingPunct="1">
              <a:buNone/>
            </a:pPr>
            <a:r>
              <a:rPr lang="cy-GB" sz="2000" dirty="0" smtClean="0"/>
              <a:t>     </a:t>
            </a:r>
            <a:endParaRPr lang="en-GB" sz="2000" dirty="0" smtClean="0">
              <a:solidFill>
                <a:srgbClr val="D60134"/>
              </a:solidFill>
            </a:endParaRPr>
          </a:p>
          <a:p>
            <a:pPr eaLnBrk="1" hangingPunct="1"/>
            <a:endParaRPr lang="en-US" dirty="0" smtClean="0"/>
          </a:p>
        </p:txBody>
      </p:sp>
      <p:sp>
        <p:nvSpPr>
          <p:cNvPr id="2" name="TextBox 1"/>
          <p:cNvSpPr txBox="1"/>
          <p:nvPr/>
        </p:nvSpPr>
        <p:spPr>
          <a:xfrm>
            <a:off x="251570" y="2046436"/>
            <a:ext cx="4248472" cy="4178067"/>
          </a:xfrm>
          <a:prstGeom prst="rect">
            <a:avLst/>
          </a:prstGeom>
          <a:noFill/>
        </p:spPr>
        <p:txBody>
          <a:bodyPr wrap="square" rtlCol="0">
            <a:spAutoFit/>
          </a:bodyPr>
          <a:lstStyle/>
          <a:p>
            <a:r>
              <a:rPr lang="en-GB" sz="1650" dirty="0" smtClean="0">
                <a:solidFill>
                  <a:srgbClr val="015284"/>
                </a:solidFill>
              </a:rPr>
              <a:t>Most </a:t>
            </a:r>
            <a:r>
              <a:rPr lang="en-GB" sz="1650" dirty="0">
                <a:solidFill>
                  <a:srgbClr val="015284"/>
                </a:solidFill>
              </a:rPr>
              <a:t>schools have suitable opportunities to share good science teaching and learning within the school. In a few schools, teachers observe other teachers and science department meetings focus on the impact of teaching methods on standards. However, very few secondary schools and no primary schools in this survey have made links with other schools to share ideas for teaching science. Only a very few teachers attend courses to widen or develop their understanding of how to teach science. There is too little support for science teaching from local authorities or regional consortia. </a:t>
            </a:r>
          </a:p>
          <a:p>
            <a:endParaRPr lang="en-GB" sz="1800" dirty="0"/>
          </a:p>
        </p:txBody>
      </p:sp>
      <p:sp>
        <p:nvSpPr>
          <p:cNvPr id="3" name="TextBox 2"/>
          <p:cNvSpPr txBox="1"/>
          <p:nvPr/>
        </p:nvSpPr>
        <p:spPr>
          <a:xfrm>
            <a:off x="4644008" y="2046039"/>
            <a:ext cx="4392488" cy="4662815"/>
          </a:xfrm>
          <a:prstGeom prst="rect">
            <a:avLst/>
          </a:prstGeom>
          <a:noFill/>
        </p:spPr>
        <p:txBody>
          <a:bodyPr wrap="square" rtlCol="0">
            <a:spAutoFit/>
          </a:bodyPr>
          <a:lstStyle/>
          <a:p>
            <a:r>
              <a:rPr lang="cy-GB" sz="1650" dirty="0">
                <a:solidFill>
                  <a:srgbClr val="D60134"/>
                </a:solidFill>
              </a:rPr>
              <a:t>Mae’r rhan fwyaf o ysgolion yn cael cyfleoedd addas i rannu addysgu a dysgu gwyddoniaeth da o fewn yr ysgol. Mewn ychydig o ysgolion, mae athrawon yn arsylwi athrawon eraill ac mae cyfarfodydd yr adran wyddoniaeth yn canolbwyntio ar effaith dulliau addysgu ar safonau. Fodd bynnag, ychydig iawn o ysgolion uwchradd yn yr arolwg hwn, sydd wedi gwneud cysylltiadau ag ysgolion eraill i rannu syniadau ar gyfer addysgu gwyddoniaeth, ac nid yw unrhyw ysgolion cynradd wedi gwneud hyn. Dim ond ychydig iawn o athrawon sydd yn mynychu cyrsiau i ehangu neu ddatblygu eu dealltwriaeth o sut i addysgu gwyddoniaeth. Nid oes digon o gefnogaeth ar gyfer addysgu gwyddoniaeth gan awdurdodau lleol neu gonsortia rhanbarthol</a:t>
            </a:r>
            <a:endParaRPr lang="en-GB" sz="1650" dirty="0">
              <a:solidFill>
                <a:srgbClr val="D60134"/>
              </a:solidFill>
            </a:endParaRPr>
          </a:p>
        </p:txBody>
      </p:sp>
    </p:spTree>
    <p:extLst>
      <p:ext uri="{BB962C8B-B14F-4D97-AF65-F5344CB8AC3E}">
        <p14:creationId xmlns:p14="http://schemas.microsoft.com/office/powerpoint/2010/main" val="2915608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51520" y="1124744"/>
            <a:ext cx="8719045" cy="719137"/>
          </a:xfrm>
        </p:spPr>
        <p:txBody>
          <a:bodyPr/>
          <a:lstStyle/>
          <a:p>
            <a:pPr algn="l" eaLnBrk="1" hangingPunct="1"/>
            <a:r>
              <a:rPr lang="en-GB" sz="3200" dirty="0" smtClean="0">
                <a:solidFill>
                  <a:srgbClr val="015284"/>
                </a:solidFill>
              </a:rPr>
              <a:t>Recommendations         </a:t>
            </a:r>
            <a:r>
              <a:rPr lang="en-GB" sz="3200" dirty="0" err="1" smtClean="0"/>
              <a:t>Argymhellion</a:t>
            </a:r>
            <a:endParaRPr lang="en-US" sz="3200" dirty="0" smtClean="0"/>
          </a:p>
        </p:txBody>
      </p:sp>
      <p:sp>
        <p:nvSpPr>
          <p:cNvPr id="12291" name="Rectangle 3"/>
          <p:cNvSpPr>
            <a:spLocks noGrp="1" noChangeArrowheads="1"/>
          </p:cNvSpPr>
          <p:nvPr>
            <p:ph type="body" sz="half" idx="1"/>
          </p:nvPr>
        </p:nvSpPr>
        <p:spPr>
          <a:xfrm>
            <a:off x="250825" y="1844824"/>
            <a:ext cx="4393183" cy="4896543"/>
          </a:xfrm>
        </p:spPr>
        <p:txBody>
          <a:bodyPr/>
          <a:lstStyle/>
          <a:p>
            <a:pPr marL="0" indent="0">
              <a:spcBef>
                <a:spcPts val="0"/>
              </a:spcBef>
              <a:buNone/>
            </a:pPr>
            <a:r>
              <a:rPr lang="en-GB" sz="1800" b="1" dirty="0" smtClean="0"/>
              <a:t>Primary </a:t>
            </a:r>
            <a:r>
              <a:rPr lang="en-GB" sz="1800" b="1" dirty="0"/>
              <a:t>and secondary schools should: </a:t>
            </a:r>
            <a:endParaRPr lang="en-GB" sz="1800" dirty="0"/>
          </a:p>
          <a:p>
            <a:pPr>
              <a:spcBef>
                <a:spcPts val="0"/>
              </a:spcBef>
            </a:pPr>
            <a:r>
              <a:rPr lang="en-GB" sz="1800" dirty="0" smtClean="0"/>
              <a:t>provide </a:t>
            </a:r>
            <a:r>
              <a:rPr lang="en-GB" sz="1800" dirty="0"/>
              <a:t>challenging science opportunities to stretch all pupils, particularly the more able, and eliminate tasks that are too easy; </a:t>
            </a:r>
          </a:p>
          <a:p>
            <a:pPr>
              <a:spcBef>
                <a:spcPts val="0"/>
              </a:spcBef>
            </a:pPr>
            <a:r>
              <a:rPr lang="en-GB" sz="1800" dirty="0" smtClean="0"/>
              <a:t>provide </a:t>
            </a:r>
            <a:r>
              <a:rPr lang="en-GB" sz="1800" dirty="0"/>
              <a:t>more opportunities for pupils to pursue their own scientific interests; </a:t>
            </a:r>
          </a:p>
          <a:p>
            <a:pPr>
              <a:spcBef>
                <a:spcPts val="0"/>
              </a:spcBef>
            </a:pPr>
            <a:r>
              <a:rPr lang="en-GB" sz="1800" dirty="0" smtClean="0"/>
              <a:t>ensure </a:t>
            </a:r>
            <a:r>
              <a:rPr lang="en-GB" sz="1800" dirty="0"/>
              <a:t>that assessment and marking practices provide pupils with meaningful advice on how to improve their scientific understanding and skills; and </a:t>
            </a:r>
          </a:p>
          <a:p>
            <a:pPr>
              <a:spcBef>
                <a:spcPts val="0"/>
              </a:spcBef>
            </a:pPr>
            <a:r>
              <a:rPr lang="en-GB" sz="1800" dirty="0"/>
              <a:t>R4 work with other schools to share effective approaches to teaching and assessing science. </a:t>
            </a:r>
          </a:p>
          <a:p>
            <a:endParaRPr lang="en-GB" sz="2000" dirty="0"/>
          </a:p>
        </p:txBody>
      </p:sp>
      <p:sp>
        <p:nvSpPr>
          <p:cNvPr id="2" name="TextBox 1"/>
          <p:cNvSpPr txBox="1"/>
          <p:nvPr/>
        </p:nvSpPr>
        <p:spPr>
          <a:xfrm>
            <a:off x="4655393" y="1844824"/>
            <a:ext cx="4320480" cy="4801314"/>
          </a:xfrm>
          <a:prstGeom prst="rect">
            <a:avLst/>
          </a:prstGeom>
          <a:noFill/>
        </p:spPr>
        <p:txBody>
          <a:bodyPr wrap="square" rtlCol="0">
            <a:spAutoFit/>
          </a:bodyPr>
          <a:lstStyle/>
          <a:p>
            <a:r>
              <a:rPr lang="en-GB" sz="1800" b="1" dirty="0" err="1">
                <a:solidFill>
                  <a:srgbClr val="D60134"/>
                </a:solidFill>
              </a:rPr>
              <a:t>Dylai</a:t>
            </a:r>
            <a:r>
              <a:rPr lang="en-GB" sz="1800" b="1" dirty="0">
                <a:solidFill>
                  <a:srgbClr val="D60134"/>
                </a:solidFill>
              </a:rPr>
              <a:t> </a:t>
            </a:r>
            <a:r>
              <a:rPr lang="en-GB" sz="1800" b="1" dirty="0" err="1">
                <a:solidFill>
                  <a:srgbClr val="D60134"/>
                </a:solidFill>
              </a:rPr>
              <a:t>ysgolion</a:t>
            </a:r>
            <a:r>
              <a:rPr lang="en-GB" sz="1800" b="1" dirty="0">
                <a:solidFill>
                  <a:srgbClr val="D60134"/>
                </a:solidFill>
              </a:rPr>
              <a:t> </a:t>
            </a:r>
            <a:r>
              <a:rPr lang="en-GB" sz="1800" b="1" dirty="0" err="1">
                <a:solidFill>
                  <a:srgbClr val="D60134"/>
                </a:solidFill>
              </a:rPr>
              <a:t>cynradd</a:t>
            </a:r>
            <a:r>
              <a:rPr lang="en-GB" sz="1800" b="1" dirty="0">
                <a:solidFill>
                  <a:srgbClr val="D60134"/>
                </a:solidFill>
              </a:rPr>
              <a:t> ac </a:t>
            </a:r>
            <a:r>
              <a:rPr lang="en-GB" sz="1800" b="1" dirty="0" err="1">
                <a:solidFill>
                  <a:srgbClr val="D60134"/>
                </a:solidFill>
              </a:rPr>
              <a:t>ysgolion</a:t>
            </a:r>
            <a:r>
              <a:rPr lang="en-GB" sz="1800" b="1" dirty="0">
                <a:solidFill>
                  <a:srgbClr val="D60134"/>
                </a:solidFill>
              </a:rPr>
              <a:t> </a:t>
            </a:r>
            <a:r>
              <a:rPr lang="en-GB" sz="1800" b="1" dirty="0" err="1">
                <a:solidFill>
                  <a:srgbClr val="D60134"/>
                </a:solidFill>
              </a:rPr>
              <a:t>uwchradd</a:t>
            </a:r>
            <a:r>
              <a:rPr lang="en-GB" sz="1800" b="1" dirty="0">
                <a:solidFill>
                  <a:srgbClr val="D60134"/>
                </a:solidFill>
              </a:rPr>
              <a:t>: </a:t>
            </a:r>
            <a:endParaRPr lang="en-GB" sz="1800" dirty="0">
              <a:solidFill>
                <a:srgbClr val="D60134"/>
              </a:solidFill>
            </a:endParaRPr>
          </a:p>
          <a:p>
            <a:pPr marL="285750" indent="-285750">
              <a:buFont typeface="Arial" pitchFamily="34" charset="0"/>
              <a:buChar char="•"/>
            </a:pPr>
            <a:r>
              <a:rPr lang="en-GB" sz="1800" dirty="0" err="1" smtClean="0">
                <a:solidFill>
                  <a:srgbClr val="D60134"/>
                </a:solidFill>
              </a:rPr>
              <a:t>ddarparu</a:t>
            </a:r>
            <a:r>
              <a:rPr lang="en-GB" sz="1800" dirty="0" smtClean="0">
                <a:solidFill>
                  <a:srgbClr val="D60134"/>
                </a:solidFill>
              </a:rPr>
              <a:t> </a:t>
            </a:r>
            <a:r>
              <a:rPr lang="en-GB" sz="1800" dirty="0" err="1">
                <a:solidFill>
                  <a:srgbClr val="D60134"/>
                </a:solidFill>
              </a:rPr>
              <a:t>cyfleoedd</a:t>
            </a:r>
            <a:r>
              <a:rPr lang="en-GB" sz="1800" dirty="0">
                <a:solidFill>
                  <a:srgbClr val="D60134"/>
                </a:solidFill>
              </a:rPr>
              <a:t> </a:t>
            </a:r>
            <a:r>
              <a:rPr lang="en-GB" sz="1800" dirty="0" err="1">
                <a:solidFill>
                  <a:srgbClr val="D60134"/>
                </a:solidFill>
              </a:rPr>
              <a:t>gwyddoniaeth</a:t>
            </a:r>
            <a:r>
              <a:rPr lang="en-GB" sz="1800" dirty="0">
                <a:solidFill>
                  <a:srgbClr val="D60134"/>
                </a:solidFill>
              </a:rPr>
              <a:t> </a:t>
            </a:r>
            <a:r>
              <a:rPr lang="en-GB" sz="1800" dirty="0" err="1">
                <a:solidFill>
                  <a:srgbClr val="D60134"/>
                </a:solidFill>
              </a:rPr>
              <a:t>heriol</a:t>
            </a:r>
            <a:r>
              <a:rPr lang="en-GB" sz="1800" dirty="0">
                <a:solidFill>
                  <a:srgbClr val="D60134"/>
                </a:solidFill>
              </a:rPr>
              <a:t> </a:t>
            </a:r>
            <a:r>
              <a:rPr lang="en-GB" sz="1800" dirty="0" err="1">
                <a:solidFill>
                  <a:srgbClr val="D60134"/>
                </a:solidFill>
              </a:rPr>
              <a:t>i</a:t>
            </a:r>
            <a:r>
              <a:rPr lang="en-GB" sz="1800" dirty="0">
                <a:solidFill>
                  <a:srgbClr val="D60134"/>
                </a:solidFill>
              </a:rPr>
              <a:t> </a:t>
            </a:r>
            <a:r>
              <a:rPr lang="en-GB" sz="1800" dirty="0" err="1">
                <a:solidFill>
                  <a:srgbClr val="D60134"/>
                </a:solidFill>
              </a:rPr>
              <a:t>ymestyn</a:t>
            </a:r>
            <a:r>
              <a:rPr lang="en-GB" sz="1800" dirty="0">
                <a:solidFill>
                  <a:srgbClr val="D60134"/>
                </a:solidFill>
              </a:rPr>
              <a:t> </a:t>
            </a:r>
            <a:r>
              <a:rPr lang="en-GB" sz="1800" dirty="0" err="1">
                <a:solidFill>
                  <a:srgbClr val="D60134"/>
                </a:solidFill>
              </a:rPr>
              <a:t>pob</a:t>
            </a:r>
            <a:r>
              <a:rPr lang="en-GB" sz="1800" dirty="0">
                <a:solidFill>
                  <a:srgbClr val="D60134"/>
                </a:solidFill>
              </a:rPr>
              <a:t> </a:t>
            </a:r>
            <a:r>
              <a:rPr lang="en-GB" sz="1800" dirty="0" err="1">
                <a:solidFill>
                  <a:srgbClr val="D60134"/>
                </a:solidFill>
              </a:rPr>
              <a:t>disgybl</a:t>
            </a:r>
            <a:r>
              <a:rPr lang="en-GB" sz="1800" dirty="0">
                <a:solidFill>
                  <a:srgbClr val="D60134"/>
                </a:solidFill>
              </a:rPr>
              <a:t>, </a:t>
            </a:r>
            <a:r>
              <a:rPr lang="en-GB" sz="1800" dirty="0" err="1">
                <a:solidFill>
                  <a:srgbClr val="D60134"/>
                </a:solidFill>
              </a:rPr>
              <a:t>yn</a:t>
            </a:r>
            <a:r>
              <a:rPr lang="en-GB" sz="1800" dirty="0">
                <a:solidFill>
                  <a:srgbClr val="D60134"/>
                </a:solidFill>
              </a:rPr>
              <a:t> </a:t>
            </a:r>
            <a:r>
              <a:rPr lang="en-GB" sz="1800" dirty="0" err="1">
                <a:solidFill>
                  <a:srgbClr val="D60134"/>
                </a:solidFill>
              </a:rPr>
              <a:t>enwedig</a:t>
            </a:r>
            <a:r>
              <a:rPr lang="en-GB" sz="1800" dirty="0">
                <a:solidFill>
                  <a:srgbClr val="D60134"/>
                </a:solidFill>
              </a:rPr>
              <a:t> </a:t>
            </a:r>
            <a:r>
              <a:rPr lang="en-GB" sz="1800" dirty="0" err="1">
                <a:solidFill>
                  <a:srgbClr val="D60134"/>
                </a:solidFill>
              </a:rPr>
              <a:t>disgyblion</a:t>
            </a:r>
            <a:r>
              <a:rPr lang="en-GB" sz="1800" dirty="0">
                <a:solidFill>
                  <a:srgbClr val="D60134"/>
                </a:solidFill>
              </a:rPr>
              <a:t> </a:t>
            </a:r>
            <a:r>
              <a:rPr lang="en-GB" sz="1800" dirty="0" err="1">
                <a:solidFill>
                  <a:srgbClr val="D60134"/>
                </a:solidFill>
              </a:rPr>
              <a:t>mwy</a:t>
            </a:r>
            <a:r>
              <a:rPr lang="en-GB" sz="1800" dirty="0">
                <a:solidFill>
                  <a:srgbClr val="D60134"/>
                </a:solidFill>
              </a:rPr>
              <a:t> </a:t>
            </a:r>
            <a:r>
              <a:rPr lang="en-GB" sz="1800" dirty="0" err="1">
                <a:solidFill>
                  <a:srgbClr val="D60134"/>
                </a:solidFill>
              </a:rPr>
              <a:t>galluog</a:t>
            </a:r>
            <a:r>
              <a:rPr lang="en-GB" sz="1800" dirty="0">
                <a:solidFill>
                  <a:srgbClr val="D60134"/>
                </a:solidFill>
              </a:rPr>
              <a:t>, a </a:t>
            </a:r>
            <a:r>
              <a:rPr lang="en-GB" sz="1800" dirty="0" err="1">
                <a:solidFill>
                  <a:srgbClr val="D60134"/>
                </a:solidFill>
              </a:rPr>
              <a:t>chael</a:t>
            </a:r>
            <a:r>
              <a:rPr lang="en-GB" sz="1800" dirty="0">
                <a:solidFill>
                  <a:srgbClr val="D60134"/>
                </a:solidFill>
              </a:rPr>
              <a:t> </a:t>
            </a:r>
            <a:r>
              <a:rPr lang="en-GB" sz="1800" dirty="0" err="1">
                <a:solidFill>
                  <a:srgbClr val="D60134"/>
                </a:solidFill>
              </a:rPr>
              <a:t>gwared</a:t>
            </a:r>
            <a:r>
              <a:rPr lang="en-GB" sz="1800" dirty="0">
                <a:solidFill>
                  <a:srgbClr val="D60134"/>
                </a:solidFill>
              </a:rPr>
              <a:t> </a:t>
            </a:r>
            <a:r>
              <a:rPr lang="en-GB" sz="1800" dirty="0" err="1">
                <a:solidFill>
                  <a:srgbClr val="D60134"/>
                </a:solidFill>
              </a:rPr>
              <a:t>ar</a:t>
            </a:r>
            <a:r>
              <a:rPr lang="en-GB" sz="1800" dirty="0">
                <a:solidFill>
                  <a:srgbClr val="D60134"/>
                </a:solidFill>
              </a:rPr>
              <a:t> </a:t>
            </a:r>
            <a:r>
              <a:rPr lang="en-GB" sz="1800" dirty="0" err="1">
                <a:solidFill>
                  <a:srgbClr val="D60134"/>
                </a:solidFill>
              </a:rPr>
              <a:t>dasgau</a:t>
            </a:r>
            <a:r>
              <a:rPr lang="en-GB" sz="1800" dirty="0">
                <a:solidFill>
                  <a:srgbClr val="D60134"/>
                </a:solidFill>
              </a:rPr>
              <a:t> </a:t>
            </a:r>
            <a:r>
              <a:rPr lang="en-GB" sz="1800" dirty="0" err="1">
                <a:solidFill>
                  <a:srgbClr val="D60134"/>
                </a:solidFill>
              </a:rPr>
              <a:t>sy’n</a:t>
            </a:r>
            <a:r>
              <a:rPr lang="en-GB" sz="1800" dirty="0">
                <a:solidFill>
                  <a:srgbClr val="D60134"/>
                </a:solidFill>
              </a:rPr>
              <a:t> </a:t>
            </a:r>
            <a:r>
              <a:rPr lang="en-GB" sz="1800" dirty="0" err="1">
                <a:solidFill>
                  <a:srgbClr val="D60134"/>
                </a:solidFill>
              </a:rPr>
              <a:t>rhy</a:t>
            </a:r>
            <a:r>
              <a:rPr lang="en-GB" sz="1800" dirty="0">
                <a:solidFill>
                  <a:srgbClr val="D60134"/>
                </a:solidFill>
              </a:rPr>
              <a:t> </a:t>
            </a:r>
            <a:r>
              <a:rPr lang="en-GB" sz="1800" dirty="0" err="1">
                <a:solidFill>
                  <a:srgbClr val="D60134"/>
                </a:solidFill>
              </a:rPr>
              <a:t>hawdd</a:t>
            </a:r>
            <a:r>
              <a:rPr lang="en-GB" sz="1800" dirty="0">
                <a:solidFill>
                  <a:srgbClr val="D60134"/>
                </a:solidFill>
              </a:rPr>
              <a:t>; </a:t>
            </a:r>
          </a:p>
          <a:p>
            <a:pPr marL="285750" indent="-285750">
              <a:buFont typeface="Arial" pitchFamily="34" charset="0"/>
              <a:buChar char="•"/>
            </a:pPr>
            <a:r>
              <a:rPr lang="en-GB" sz="1800" dirty="0" err="1" smtClean="0">
                <a:solidFill>
                  <a:srgbClr val="D60134"/>
                </a:solidFill>
              </a:rPr>
              <a:t>darparu</a:t>
            </a:r>
            <a:r>
              <a:rPr lang="en-GB" sz="1800" dirty="0" smtClean="0">
                <a:solidFill>
                  <a:srgbClr val="D60134"/>
                </a:solidFill>
              </a:rPr>
              <a:t> </a:t>
            </a:r>
            <a:r>
              <a:rPr lang="en-GB" sz="1800" dirty="0" err="1">
                <a:solidFill>
                  <a:srgbClr val="D60134"/>
                </a:solidFill>
              </a:rPr>
              <a:t>mwy</a:t>
            </a:r>
            <a:r>
              <a:rPr lang="en-GB" sz="1800" dirty="0">
                <a:solidFill>
                  <a:srgbClr val="D60134"/>
                </a:solidFill>
              </a:rPr>
              <a:t> o </a:t>
            </a:r>
            <a:r>
              <a:rPr lang="en-GB" sz="1800" dirty="0" err="1">
                <a:solidFill>
                  <a:srgbClr val="D60134"/>
                </a:solidFill>
              </a:rPr>
              <a:t>gyfleoedd</a:t>
            </a:r>
            <a:r>
              <a:rPr lang="en-GB" sz="1800" dirty="0">
                <a:solidFill>
                  <a:srgbClr val="D60134"/>
                </a:solidFill>
              </a:rPr>
              <a:t> </a:t>
            </a:r>
            <a:r>
              <a:rPr lang="en-GB" sz="1800" dirty="0" err="1">
                <a:solidFill>
                  <a:srgbClr val="D60134"/>
                </a:solidFill>
              </a:rPr>
              <a:t>i</a:t>
            </a:r>
            <a:r>
              <a:rPr lang="en-GB" sz="1800" dirty="0">
                <a:solidFill>
                  <a:srgbClr val="D60134"/>
                </a:solidFill>
              </a:rPr>
              <a:t> </a:t>
            </a:r>
            <a:r>
              <a:rPr lang="en-GB" sz="1800" dirty="0" err="1">
                <a:solidFill>
                  <a:srgbClr val="D60134"/>
                </a:solidFill>
              </a:rPr>
              <a:t>ddisgyblion</a:t>
            </a:r>
            <a:r>
              <a:rPr lang="en-GB" sz="1800" dirty="0">
                <a:solidFill>
                  <a:srgbClr val="D60134"/>
                </a:solidFill>
              </a:rPr>
              <a:t> </a:t>
            </a:r>
            <a:r>
              <a:rPr lang="en-GB" sz="1800" dirty="0" err="1">
                <a:solidFill>
                  <a:srgbClr val="D60134"/>
                </a:solidFill>
              </a:rPr>
              <a:t>fynd</a:t>
            </a:r>
            <a:r>
              <a:rPr lang="en-GB" sz="1800" dirty="0">
                <a:solidFill>
                  <a:srgbClr val="D60134"/>
                </a:solidFill>
              </a:rPr>
              <a:t> </a:t>
            </a:r>
            <a:r>
              <a:rPr lang="en-GB" sz="1800" dirty="0" err="1">
                <a:solidFill>
                  <a:srgbClr val="D60134"/>
                </a:solidFill>
              </a:rPr>
              <a:t>ar</a:t>
            </a:r>
            <a:r>
              <a:rPr lang="en-GB" sz="1800" dirty="0">
                <a:solidFill>
                  <a:srgbClr val="D60134"/>
                </a:solidFill>
              </a:rPr>
              <a:t> </a:t>
            </a:r>
            <a:r>
              <a:rPr lang="en-GB" sz="1800" dirty="0" err="1">
                <a:solidFill>
                  <a:srgbClr val="D60134"/>
                </a:solidFill>
              </a:rPr>
              <a:t>drywydd</a:t>
            </a:r>
            <a:r>
              <a:rPr lang="en-GB" sz="1800" dirty="0">
                <a:solidFill>
                  <a:srgbClr val="D60134"/>
                </a:solidFill>
              </a:rPr>
              <a:t> </a:t>
            </a:r>
            <a:r>
              <a:rPr lang="en-GB" sz="1800" dirty="0" err="1">
                <a:solidFill>
                  <a:srgbClr val="D60134"/>
                </a:solidFill>
              </a:rPr>
              <a:t>eu</a:t>
            </a:r>
            <a:r>
              <a:rPr lang="en-GB" sz="1800" dirty="0">
                <a:solidFill>
                  <a:srgbClr val="D60134"/>
                </a:solidFill>
              </a:rPr>
              <a:t> </a:t>
            </a:r>
            <a:r>
              <a:rPr lang="en-GB" sz="1800" dirty="0" err="1">
                <a:solidFill>
                  <a:srgbClr val="D60134"/>
                </a:solidFill>
              </a:rPr>
              <a:t>diddordebau</a:t>
            </a:r>
            <a:r>
              <a:rPr lang="en-GB" sz="1800" dirty="0">
                <a:solidFill>
                  <a:srgbClr val="D60134"/>
                </a:solidFill>
              </a:rPr>
              <a:t> </a:t>
            </a:r>
            <a:r>
              <a:rPr lang="en-GB" sz="1800" dirty="0" err="1">
                <a:solidFill>
                  <a:srgbClr val="D60134"/>
                </a:solidFill>
              </a:rPr>
              <a:t>gwyddonol</a:t>
            </a:r>
            <a:r>
              <a:rPr lang="en-GB" sz="1800" dirty="0">
                <a:solidFill>
                  <a:srgbClr val="D60134"/>
                </a:solidFill>
              </a:rPr>
              <a:t> </a:t>
            </a:r>
            <a:r>
              <a:rPr lang="en-GB" sz="1800" dirty="0" err="1">
                <a:solidFill>
                  <a:srgbClr val="D60134"/>
                </a:solidFill>
              </a:rPr>
              <a:t>eu</a:t>
            </a:r>
            <a:r>
              <a:rPr lang="en-GB" sz="1800" dirty="0">
                <a:solidFill>
                  <a:srgbClr val="D60134"/>
                </a:solidFill>
              </a:rPr>
              <a:t> </a:t>
            </a:r>
            <a:r>
              <a:rPr lang="en-GB" sz="1800" dirty="0" err="1">
                <a:solidFill>
                  <a:srgbClr val="D60134"/>
                </a:solidFill>
              </a:rPr>
              <a:t>hunain</a:t>
            </a:r>
            <a:r>
              <a:rPr lang="en-GB" sz="1800" dirty="0">
                <a:solidFill>
                  <a:srgbClr val="D60134"/>
                </a:solidFill>
              </a:rPr>
              <a:t>; </a:t>
            </a:r>
          </a:p>
          <a:p>
            <a:pPr marL="285750" indent="-285750">
              <a:buFont typeface="Arial" pitchFamily="34" charset="0"/>
              <a:buChar char="•"/>
            </a:pPr>
            <a:r>
              <a:rPr lang="en-GB" sz="1800" dirty="0" err="1" smtClean="0">
                <a:solidFill>
                  <a:srgbClr val="D60134"/>
                </a:solidFill>
              </a:rPr>
              <a:t>sicrhau</a:t>
            </a:r>
            <a:r>
              <a:rPr lang="en-GB" sz="1800" dirty="0" smtClean="0">
                <a:solidFill>
                  <a:srgbClr val="D60134"/>
                </a:solidFill>
              </a:rPr>
              <a:t> </a:t>
            </a:r>
            <a:r>
              <a:rPr lang="en-GB" sz="1800" dirty="0">
                <a:solidFill>
                  <a:srgbClr val="D60134"/>
                </a:solidFill>
              </a:rPr>
              <a:t>bod </a:t>
            </a:r>
            <a:r>
              <a:rPr lang="en-GB" sz="1800" dirty="0" err="1">
                <a:solidFill>
                  <a:srgbClr val="D60134"/>
                </a:solidFill>
              </a:rPr>
              <a:t>arferion</a:t>
            </a:r>
            <a:r>
              <a:rPr lang="en-GB" sz="1800" dirty="0">
                <a:solidFill>
                  <a:srgbClr val="D60134"/>
                </a:solidFill>
              </a:rPr>
              <a:t> </a:t>
            </a:r>
            <a:r>
              <a:rPr lang="en-GB" sz="1800" dirty="0" err="1">
                <a:solidFill>
                  <a:srgbClr val="D60134"/>
                </a:solidFill>
              </a:rPr>
              <a:t>asesu</a:t>
            </a:r>
            <a:r>
              <a:rPr lang="en-GB" sz="1800" dirty="0">
                <a:solidFill>
                  <a:srgbClr val="D60134"/>
                </a:solidFill>
              </a:rPr>
              <a:t> a </a:t>
            </a:r>
            <a:r>
              <a:rPr lang="en-GB" sz="1800" dirty="0" err="1">
                <a:solidFill>
                  <a:srgbClr val="D60134"/>
                </a:solidFill>
              </a:rPr>
              <a:t>marcio</a:t>
            </a:r>
            <a:r>
              <a:rPr lang="en-GB" sz="1800" dirty="0">
                <a:solidFill>
                  <a:srgbClr val="D60134"/>
                </a:solidFill>
              </a:rPr>
              <a:t> </a:t>
            </a:r>
            <a:r>
              <a:rPr lang="en-GB" sz="1800" dirty="0" err="1">
                <a:solidFill>
                  <a:srgbClr val="D60134"/>
                </a:solidFill>
              </a:rPr>
              <a:t>yn</a:t>
            </a:r>
            <a:r>
              <a:rPr lang="en-GB" sz="1800" dirty="0">
                <a:solidFill>
                  <a:srgbClr val="D60134"/>
                </a:solidFill>
              </a:rPr>
              <a:t> </a:t>
            </a:r>
            <a:r>
              <a:rPr lang="en-GB" sz="1800" dirty="0" err="1">
                <a:solidFill>
                  <a:srgbClr val="D60134"/>
                </a:solidFill>
              </a:rPr>
              <a:t>rhoi</a:t>
            </a:r>
            <a:r>
              <a:rPr lang="en-GB" sz="1800" dirty="0">
                <a:solidFill>
                  <a:srgbClr val="D60134"/>
                </a:solidFill>
              </a:rPr>
              <a:t> </a:t>
            </a:r>
            <a:r>
              <a:rPr lang="en-GB" sz="1800" dirty="0" err="1">
                <a:solidFill>
                  <a:srgbClr val="D60134"/>
                </a:solidFill>
              </a:rPr>
              <a:t>cyngor</a:t>
            </a:r>
            <a:r>
              <a:rPr lang="en-GB" sz="1800" dirty="0">
                <a:solidFill>
                  <a:srgbClr val="D60134"/>
                </a:solidFill>
              </a:rPr>
              <a:t> </a:t>
            </a:r>
            <a:r>
              <a:rPr lang="en-GB" sz="1800" dirty="0" err="1">
                <a:solidFill>
                  <a:srgbClr val="D60134"/>
                </a:solidFill>
              </a:rPr>
              <a:t>ystyrlon</a:t>
            </a:r>
            <a:r>
              <a:rPr lang="en-GB" sz="1800" dirty="0">
                <a:solidFill>
                  <a:srgbClr val="D60134"/>
                </a:solidFill>
              </a:rPr>
              <a:t> </a:t>
            </a:r>
            <a:r>
              <a:rPr lang="en-GB" sz="1800" dirty="0" err="1">
                <a:solidFill>
                  <a:srgbClr val="D60134"/>
                </a:solidFill>
              </a:rPr>
              <a:t>i</a:t>
            </a:r>
            <a:r>
              <a:rPr lang="en-GB" sz="1800" dirty="0">
                <a:solidFill>
                  <a:srgbClr val="D60134"/>
                </a:solidFill>
              </a:rPr>
              <a:t> </a:t>
            </a:r>
            <a:r>
              <a:rPr lang="en-GB" sz="1800" dirty="0" err="1">
                <a:solidFill>
                  <a:srgbClr val="D60134"/>
                </a:solidFill>
              </a:rPr>
              <a:t>ddisgyblion</a:t>
            </a:r>
            <a:r>
              <a:rPr lang="en-GB" sz="1800" dirty="0">
                <a:solidFill>
                  <a:srgbClr val="D60134"/>
                </a:solidFill>
              </a:rPr>
              <a:t> </a:t>
            </a:r>
            <a:r>
              <a:rPr lang="en-GB" sz="1800" dirty="0" err="1">
                <a:solidFill>
                  <a:srgbClr val="D60134"/>
                </a:solidFill>
              </a:rPr>
              <a:t>ar</a:t>
            </a:r>
            <a:r>
              <a:rPr lang="en-GB" sz="1800" dirty="0">
                <a:solidFill>
                  <a:srgbClr val="D60134"/>
                </a:solidFill>
              </a:rPr>
              <a:t> </a:t>
            </a:r>
            <a:r>
              <a:rPr lang="en-GB" sz="1800" dirty="0" err="1">
                <a:solidFill>
                  <a:srgbClr val="D60134"/>
                </a:solidFill>
              </a:rPr>
              <a:t>sut</a:t>
            </a:r>
            <a:r>
              <a:rPr lang="en-GB" sz="1800" dirty="0">
                <a:solidFill>
                  <a:srgbClr val="D60134"/>
                </a:solidFill>
              </a:rPr>
              <a:t> </a:t>
            </a:r>
            <a:r>
              <a:rPr lang="en-GB" sz="1800" dirty="0" err="1">
                <a:solidFill>
                  <a:srgbClr val="D60134"/>
                </a:solidFill>
              </a:rPr>
              <a:t>i</a:t>
            </a:r>
            <a:r>
              <a:rPr lang="en-GB" sz="1800" dirty="0">
                <a:solidFill>
                  <a:srgbClr val="D60134"/>
                </a:solidFill>
              </a:rPr>
              <a:t> </a:t>
            </a:r>
            <a:r>
              <a:rPr lang="en-GB" sz="1800" dirty="0" err="1">
                <a:solidFill>
                  <a:srgbClr val="D60134"/>
                </a:solidFill>
              </a:rPr>
              <a:t>wella</a:t>
            </a:r>
            <a:r>
              <a:rPr lang="en-GB" sz="1800" dirty="0">
                <a:solidFill>
                  <a:srgbClr val="D60134"/>
                </a:solidFill>
              </a:rPr>
              <a:t> </a:t>
            </a:r>
            <a:r>
              <a:rPr lang="en-GB" sz="1800" dirty="0" err="1">
                <a:solidFill>
                  <a:srgbClr val="D60134"/>
                </a:solidFill>
              </a:rPr>
              <a:t>eu</a:t>
            </a:r>
            <a:r>
              <a:rPr lang="en-GB" sz="1800" dirty="0">
                <a:solidFill>
                  <a:srgbClr val="D60134"/>
                </a:solidFill>
              </a:rPr>
              <a:t> </a:t>
            </a:r>
            <a:r>
              <a:rPr lang="en-GB" sz="1800" dirty="0" err="1">
                <a:solidFill>
                  <a:srgbClr val="D60134"/>
                </a:solidFill>
              </a:rPr>
              <a:t>dealltwriaeth</a:t>
            </a:r>
            <a:r>
              <a:rPr lang="en-GB" sz="1800" dirty="0">
                <a:solidFill>
                  <a:srgbClr val="D60134"/>
                </a:solidFill>
              </a:rPr>
              <a:t> </a:t>
            </a:r>
            <a:r>
              <a:rPr lang="en-GB" sz="1800" dirty="0" err="1">
                <a:solidFill>
                  <a:srgbClr val="D60134"/>
                </a:solidFill>
              </a:rPr>
              <a:t>a’u</a:t>
            </a:r>
            <a:r>
              <a:rPr lang="en-GB" sz="1800" dirty="0">
                <a:solidFill>
                  <a:srgbClr val="D60134"/>
                </a:solidFill>
              </a:rPr>
              <a:t> </a:t>
            </a:r>
            <a:r>
              <a:rPr lang="en-GB" sz="1800" dirty="0" err="1">
                <a:solidFill>
                  <a:srgbClr val="D60134"/>
                </a:solidFill>
              </a:rPr>
              <a:t>medrau</a:t>
            </a:r>
            <a:r>
              <a:rPr lang="en-GB" sz="1800" dirty="0">
                <a:solidFill>
                  <a:srgbClr val="D60134"/>
                </a:solidFill>
              </a:rPr>
              <a:t> </a:t>
            </a:r>
            <a:r>
              <a:rPr lang="en-GB" sz="1800" dirty="0" err="1">
                <a:solidFill>
                  <a:srgbClr val="D60134"/>
                </a:solidFill>
              </a:rPr>
              <a:t>gwyddonol</a:t>
            </a:r>
            <a:r>
              <a:rPr lang="en-GB" sz="1800" dirty="0">
                <a:solidFill>
                  <a:srgbClr val="D60134"/>
                </a:solidFill>
              </a:rPr>
              <a:t>; a </a:t>
            </a:r>
            <a:endParaRPr lang="en-GB" sz="1800" dirty="0" smtClean="0">
              <a:solidFill>
                <a:srgbClr val="D60134"/>
              </a:solidFill>
            </a:endParaRPr>
          </a:p>
          <a:p>
            <a:pPr marL="285750" indent="-285750">
              <a:buFont typeface="Arial" pitchFamily="34" charset="0"/>
              <a:buChar char="•"/>
            </a:pPr>
            <a:r>
              <a:rPr lang="en-GB" sz="1800" dirty="0" err="1" smtClean="0">
                <a:solidFill>
                  <a:srgbClr val="D60134"/>
                </a:solidFill>
              </a:rPr>
              <a:t>gweithio</a:t>
            </a:r>
            <a:r>
              <a:rPr lang="en-GB" sz="1800" dirty="0" smtClean="0">
                <a:solidFill>
                  <a:srgbClr val="D60134"/>
                </a:solidFill>
              </a:rPr>
              <a:t> </a:t>
            </a:r>
            <a:r>
              <a:rPr lang="en-GB" sz="1800" dirty="0" err="1">
                <a:solidFill>
                  <a:srgbClr val="D60134"/>
                </a:solidFill>
              </a:rPr>
              <a:t>gydag</a:t>
            </a:r>
            <a:r>
              <a:rPr lang="en-GB" sz="1800" dirty="0">
                <a:solidFill>
                  <a:srgbClr val="D60134"/>
                </a:solidFill>
              </a:rPr>
              <a:t> </a:t>
            </a:r>
            <a:r>
              <a:rPr lang="en-GB" sz="1800" dirty="0" err="1">
                <a:solidFill>
                  <a:srgbClr val="D60134"/>
                </a:solidFill>
              </a:rPr>
              <a:t>ysgolion</a:t>
            </a:r>
            <a:r>
              <a:rPr lang="en-GB" sz="1800" dirty="0">
                <a:solidFill>
                  <a:srgbClr val="D60134"/>
                </a:solidFill>
              </a:rPr>
              <a:t> </a:t>
            </a:r>
            <a:r>
              <a:rPr lang="en-GB" sz="1800" dirty="0" err="1">
                <a:solidFill>
                  <a:srgbClr val="D60134"/>
                </a:solidFill>
              </a:rPr>
              <a:t>eraill</a:t>
            </a:r>
            <a:r>
              <a:rPr lang="en-GB" sz="1800" dirty="0">
                <a:solidFill>
                  <a:srgbClr val="D60134"/>
                </a:solidFill>
              </a:rPr>
              <a:t> </a:t>
            </a:r>
            <a:r>
              <a:rPr lang="en-GB" sz="1800" dirty="0" err="1">
                <a:solidFill>
                  <a:srgbClr val="D60134"/>
                </a:solidFill>
              </a:rPr>
              <a:t>i</a:t>
            </a:r>
            <a:r>
              <a:rPr lang="en-GB" sz="1800" dirty="0">
                <a:solidFill>
                  <a:srgbClr val="D60134"/>
                </a:solidFill>
              </a:rPr>
              <a:t> </a:t>
            </a:r>
            <a:r>
              <a:rPr lang="en-GB" sz="1800" dirty="0" err="1">
                <a:solidFill>
                  <a:srgbClr val="D60134"/>
                </a:solidFill>
              </a:rPr>
              <a:t>rannu</a:t>
            </a:r>
            <a:r>
              <a:rPr lang="en-GB" sz="1800" dirty="0">
                <a:solidFill>
                  <a:srgbClr val="D60134"/>
                </a:solidFill>
              </a:rPr>
              <a:t> </a:t>
            </a:r>
            <a:r>
              <a:rPr lang="en-GB" sz="1800" dirty="0" err="1">
                <a:solidFill>
                  <a:srgbClr val="D60134"/>
                </a:solidFill>
              </a:rPr>
              <a:t>dulliau</a:t>
            </a:r>
            <a:r>
              <a:rPr lang="en-GB" sz="1800" dirty="0">
                <a:solidFill>
                  <a:srgbClr val="D60134"/>
                </a:solidFill>
              </a:rPr>
              <a:t> </a:t>
            </a:r>
            <a:r>
              <a:rPr lang="en-GB" sz="1800" dirty="0" err="1">
                <a:solidFill>
                  <a:srgbClr val="D60134"/>
                </a:solidFill>
              </a:rPr>
              <a:t>effeithiol</a:t>
            </a:r>
            <a:r>
              <a:rPr lang="en-GB" sz="1800" dirty="0">
                <a:solidFill>
                  <a:srgbClr val="D60134"/>
                </a:solidFill>
              </a:rPr>
              <a:t> o </a:t>
            </a:r>
            <a:r>
              <a:rPr lang="en-GB" sz="1800" dirty="0" err="1">
                <a:solidFill>
                  <a:srgbClr val="D60134"/>
                </a:solidFill>
              </a:rPr>
              <a:t>addysgu</a:t>
            </a:r>
            <a:r>
              <a:rPr lang="en-GB" sz="1800" dirty="0">
                <a:solidFill>
                  <a:srgbClr val="D60134"/>
                </a:solidFill>
              </a:rPr>
              <a:t> ac </a:t>
            </a:r>
            <a:r>
              <a:rPr lang="en-GB" sz="1800" dirty="0" err="1">
                <a:solidFill>
                  <a:srgbClr val="D60134"/>
                </a:solidFill>
              </a:rPr>
              <a:t>asesu</a:t>
            </a:r>
            <a:r>
              <a:rPr lang="en-GB" sz="1800" dirty="0">
                <a:solidFill>
                  <a:srgbClr val="D60134"/>
                </a:solidFill>
              </a:rPr>
              <a:t> </a:t>
            </a:r>
            <a:r>
              <a:rPr lang="en-GB" sz="1800" dirty="0" err="1">
                <a:solidFill>
                  <a:srgbClr val="D60134"/>
                </a:solidFill>
              </a:rPr>
              <a:t>gwyddoniaeth</a:t>
            </a:r>
            <a:r>
              <a:rPr lang="en-GB" sz="1800" dirty="0">
                <a:solidFill>
                  <a:srgbClr val="D60134"/>
                </a:solidFill>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51520" y="1628800"/>
            <a:ext cx="7772400" cy="719137"/>
          </a:xfrm>
        </p:spPr>
        <p:txBody>
          <a:bodyPr/>
          <a:lstStyle/>
          <a:p>
            <a:pPr algn="l" eaLnBrk="1" hangingPunct="1"/>
            <a:r>
              <a:rPr lang="en-GB" sz="3200" dirty="0" smtClean="0">
                <a:solidFill>
                  <a:srgbClr val="015284"/>
                </a:solidFill>
              </a:rPr>
              <a:t>Recommendations</a:t>
            </a:r>
            <a:r>
              <a:rPr lang="en-GB" sz="3200" dirty="0" smtClean="0"/>
              <a:t>         </a:t>
            </a:r>
            <a:r>
              <a:rPr lang="en-GB" sz="3200" dirty="0" err="1" smtClean="0"/>
              <a:t>Argymhellion</a:t>
            </a:r>
            <a:endParaRPr lang="en-US" sz="3200" dirty="0" smtClean="0"/>
          </a:p>
        </p:txBody>
      </p:sp>
      <p:sp>
        <p:nvSpPr>
          <p:cNvPr id="12291" name="Rectangle 3"/>
          <p:cNvSpPr>
            <a:spLocks noGrp="1" noChangeArrowheads="1"/>
          </p:cNvSpPr>
          <p:nvPr>
            <p:ph type="body" sz="half" idx="1"/>
          </p:nvPr>
        </p:nvSpPr>
        <p:spPr>
          <a:xfrm>
            <a:off x="251520" y="2348880"/>
            <a:ext cx="4392488" cy="3816424"/>
          </a:xfrm>
        </p:spPr>
        <p:txBody>
          <a:bodyPr/>
          <a:lstStyle/>
          <a:p>
            <a:endParaRPr lang="en-GB" sz="2000" dirty="0"/>
          </a:p>
          <a:p>
            <a:pPr marL="0" indent="0">
              <a:buNone/>
            </a:pPr>
            <a:r>
              <a:rPr lang="en-GB" sz="2000" b="1" dirty="0"/>
              <a:t>In addition, primary schools should: </a:t>
            </a:r>
            <a:endParaRPr lang="en-GB" sz="2000" b="1" dirty="0" smtClean="0"/>
          </a:p>
          <a:p>
            <a:pPr marL="0" indent="0">
              <a:buNone/>
            </a:pPr>
            <a:endParaRPr lang="en-GB" sz="2000" dirty="0"/>
          </a:p>
          <a:p>
            <a:r>
              <a:rPr lang="en-GB" sz="2000" dirty="0" smtClean="0"/>
              <a:t>make </a:t>
            </a:r>
            <a:r>
              <a:rPr lang="en-GB" sz="2000" dirty="0"/>
              <a:t>sure that pupils are taught science for at least two hours a week; and </a:t>
            </a:r>
          </a:p>
          <a:p>
            <a:r>
              <a:rPr lang="en-GB" sz="2000" dirty="0" smtClean="0"/>
              <a:t>provide </a:t>
            </a:r>
            <a:r>
              <a:rPr lang="en-GB" sz="2000" dirty="0"/>
              <a:t>training for teachers </a:t>
            </a:r>
            <a:r>
              <a:rPr lang="en-GB" sz="2000" dirty="0" smtClean="0"/>
              <a:t>with </a:t>
            </a:r>
            <a:r>
              <a:rPr lang="en-GB" sz="2000" dirty="0"/>
              <a:t>weak science subject knowledge. </a:t>
            </a:r>
          </a:p>
          <a:p>
            <a:pPr marL="0" indent="0">
              <a:buNone/>
            </a:pPr>
            <a:endParaRPr lang="en-GB" sz="2000" dirty="0"/>
          </a:p>
        </p:txBody>
      </p:sp>
      <p:sp>
        <p:nvSpPr>
          <p:cNvPr id="2" name="TextBox 1"/>
          <p:cNvSpPr txBox="1"/>
          <p:nvPr/>
        </p:nvSpPr>
        <p:spPr>
          <a:xfrm>
            <a:off x="4651226" y="2636912"/>
            <a:ext cx="4248472" cy="4093428"/>
          </a:xfrm>
          <a:prstGeom prst="rect">
            <a:avLst/>
          </a:prstGeom>
          <a:noFill/>
        </p:spPr>
        <p:txBody>
          <a:bodyPr wrap="square" rtlCol="0">
            <a:spAutoFit/>
          </a:bodyPr>
          <a:lstStyle/>
          <a:p>
            <a:r>
              <a:rPr lang="en-GB" sz="2000" b="1" dirty="0" err="1" smtClean="0">
                <a:solidFill>
                  <a:srgbClr val="D60134"/>
                </a:solidFill>
              </a:rPr>
              <a:t>Yn</a:t>
            </a:r>
            <a:r>
              <a:rPr lang="en-GB" sz="2000" b="1" dirty="0" smtClean="0">
                <a:solidFill>
                  <a:srgbClr val="D60134"/>
                </a:solidFill>
              </a:rPr>
              <a:t> </a:t>
            </a:r>
            <a:r>
              <a:rPr lang="en-GB" sz="2000" b="1" dirty="0" err="1">
                <a:solidFill>
                  <a:srgbClr val="D60134"/>
                </a:solidFill>
              </a:rPr>
              <a:t>ogystal</a:t>
            </a:r>
            <a:r>
              <a:rPr lang="en-GB" sz="2000" b="1" dirty="0">
                <a:solidFill>
                  <a:srgbClr val="D60134"/>
                </a:solidFill>
              </a:rPr>
              <a:t>, </a:t>
            </a:r>
            <a:r>
              <a:rPr lang="en-GB" sz="2000" b="1" dirty="0" err="1">
                <a:solidFill>
                  <a:srgbClr val="D60134"/>
                </a:solidFill>
              </a:rPr>
              <a:t>dylai</a:t>
            </a:r>
            <a:r>
              <a:rPr lang="en-GB" sz="2000" b="1" dirty="0">
                <a:solidFill>
                  <a:srgbClr val="D60134"/>
                </a:solidFill>
              </a:rPr>
              <a:t> </a:t>
            </a:r>
            <a:r>
              <a:rPr lang="en-GB" sz="2000" b="1" dirty="0" err="1">
                <a:solidFill>
                  <a:srgbClr val="D60134"/>
                </a:solidFill>
              </a:rPr>
              <a:t>ysgolion</a:t>
            </a:r>
            <a:r>
              <a:rPr lang="en-GB" sz="2000" b="1" dirty="0">
                <a:solidFill>
                  <a:srgbClr val="D60134"/>
                </a:solidFill>
              </a:rPr>
              <a:t> </a:t>
            </a:r>
            <a:r>
              <a:rPr lang="en-GB" sz="2000" b="1" dirty="0" err="1">
                <a:solidFill>
                  <a:srgbClr val="D60134"/>
                </a:solidFill>
              </a:rPr>
              <a:t>cynradd</a:t>
            </a:r>
            <a:r>
              <a:rPr lang="en-GB" sz="2000" b="1" dirty="0">
                <a:solidFill>
                  <a:srgbClr val="D60134"/>
                </a:solidFill>
              </a:rPr>
              <a:t>: </a:t>
            </a:r>
            <a:endParaRPr lang="en-GB" sz="2000" b="1" dirty="0" smtClean="0">
              <a:solidFill>
                <a:srgbClr val="D60134"/>
              </a:solidFill>
            </a:endParaRPr>
          </a:p>
          <a:p>
            <a:endParaRPr lang="en-GB" sz="2000" dirty="0">
              <a:solidFill>
                <a:srgbClr val="D60134"/>
              </a:solidFill>
            </a:endParaRPr>
          </a:p>
          <a:p>
            <a:pPr marL="342900" indent="-342900">
              <a:buFont typeface="Arial" pitchFamily="34" charset="0"/>
              <a:buChar char="•"/>
            </a:pPr>
            <a:r>
              <a:rPr lang="en-GB" sz="2000" dirty="0" err="1" smtClean="0">
                <a:solidFill>
                  <a:srgbClr val="D60134"/>
                </a:solidFill>
              </a:rPr>
              <a:t>wneud</a:t>
            </a:r>
            <a:r>
              <a:rPr lang="en-GB" sz="2000" dirty="0" smtClean="0">
                <a:solidFill>
                  <a:srgbClr val="D60134"/>
                </a:solidFill>
              </a:rPr>
              <a:t> </a:t>
            </a:r>
            <a:r>
              <a:rPr lang="en-GB" sz="2000" dirty="0" err="1">
                <a:solidFill>
                  <a:srgbClr val="D60134"/>
                </a:solidFill>
              </a:rPr>
              <a:t>yn</a:t>
            </a:r>
            <a:r>
              <a:rPr lang="en-GB" sz="2000" dirty="0">
                <a:solidFill>
                  <a:srgbClr val="D60134"/>
                </a:solidFill>
              </a:rPr>
              <a:t> </a:t>
            </a:r>
            <a:r>
              <a:rPr lang="en-GB" sz="2000" dirty="0" err="1">
                <a:solidFill>
                  <a:srgbClr val="D60134"/>
                </a:solidFill>
              </a:rPr>
              <a:t>siŵr</a:t>
            </a:r>
            <a:r>
              <a:rPr lang="en-GB" sz="2000" dirty="0">
                <a:solidFill>
                  <a:srgbClr val="D60134"/>
                </a:solidFill>
              </a:rPr>
              <a:t> y </a:t>
            </a:r>
            <a:r>
              <a:rPr lang="en-GB" sz="2000" dirty="0" err="1">
                <a:solidFill>
                  <a:srgbClr val="D60134"/>
                </a:solidFill>
              </a:rPr>
              <a:t>caiff</a:t>
            </a:r>
            <a:r>
              <a:rPr lang="en-GB" sz="2000" dirty="0">
                <a:solidFill>
                  <a:srgbClr val="D60134"/>
                </a:solidFill>
              </a:rPr>
              <a:t> </a:t>
            </a:r>
            <a:r>
              <a:rPr lang="en-GB" sz="2000" dirty="0" err="1">
                <a:solidFill>
                  <a:srgbClr val="D60134"/>
                </a:solidFill>
              </a:rPr>
              <a:t>gwyddoniaeth</a:t>
            </a:r>
            <a:r>
              <a:rPr lang="en-GB" sz="2000" dirty="0">
                <a:solidFill>
                  <a:srgbClr val="D60134"/>
                </a:solidFill>
              </a:rPr>
              <a:t> </a:t>
            </a:r>
            <a:r>
              <a:rPr lang="en-GB" sz="2000" dirty="0" err="1">
                <a:solidFill>
                  <a:srgbClr val="D60134"/>
                </a:solidFill>
              </a:rPr>
              <a:t>ei</a:t>
            </a:r>
            <a:r>
              <a:rPr lang="en-GB" sz="2000" dirty="0">
                <a:solidFill>
                  <a:srgbClr val="D60134"/>
                </a:solidFill>
              </a:rPr>
              <a:t> </a:t>
            </a:r>
            <a:r>
              <a:rPr lang="en-GB" sz="2000" dirty="0" err="1">
                <a:solidFill>
                  <a:srgbClr val="D60134"/>
                </a:solidFill>
              </a:rPr>
              <a:t>haddysgu</a:t>
            </a:r>
            <a:r>
              <a:rPr lang="en-GB" sz="2000" dirty="0">
                <a:solidFill>
                  <a:srgbClr val="D60134"/>
                </a:solidFill>
              </a:rPr>
              <a:t> </a:t>
            </a:r>
            <a:r>
              <a:rPr lang="en-GB" sz="2000" dirty="0" err="1">
                <a:solidFill>
                  <a:srgbClr val="D60134"/>
                </a:solidFill>
              </a:rPr>
              <a:t>i</a:t>
            </a:r>
            <a:r>
              <a:rPr lang="en-GB" sz="2000" dirty="0">
                <a:solidFill>
                  <a:srgbClr val="D60134"/>
                </a:solidFill>
              </a:rPr>
              <a:t> </a:t>
            </a:r>
            <a:r>
              <a:rPr lang="en-GB" sz="2000" dirty="0" err="1">
                <a:solidFill>
                  <a:srgbClr val="D60134"/>
                </a:solidFill>
              </a:rPr>
              <a:t>ddisgyblion</a:t>
            </a:r>
            <a:r>
              <a:rPr lang="en-GB" sz="2000" dirty="0">
                <a:solidFill>
                  <a:srgbClr val="D60134"/>
                </a:solidFill>
              </a:rPr>
              <a:t> am o </a:t>
            </a:r>
            <a:r>
              <a:rPr lang="en-GB" sz="2000" dirty="0" err="1">
                <a:solidFill>
                  <a:srgbClr val="D60134"/>
                </a:solidFill>
              </a:rPr>
              <a:t>leiaf</a:t>
            </a:r>
            <a:r>
              <a:rPr lang="en-GB" sz="2000" dirty="0">
                <a:solidFill>
                  <a:srgbClr val="D60134"/>
                </a:solidFill>
              </a:rPr>
              <a:t> </a:t>
            </a:r>
            <a:r>
              <a:rPr lang="en-GB" sz="2000" dirty="0" err="1">
                <a:solidFill>
                  <a:srgbClr val="D60134"/>
                </a:solidFill>
              </a:rPr>
              <a:t>ddwy</a:t>
            </a:r>
            <a:r>
              <a:rPr lang="en-GB" sz="2000" dirty="0">
                <a:solidFill>
                  <a:srgbClr val="D60134"/>
                </a:solidFill>
              </a:rPr>
              <a:t> </a:t>
            </a:r>
            <a:r>
              <a:rPr lang="en-GB" sz="2000" dirty="0" err="1">
                <a:solidFill>
                  <a:srgbClr val="D60134"/>
                </a:solidFill>
              </a:rPr>
              <a:t>awr</a:t>
            </a:r>
            <a:r>
              <a:rPr lang="en-GB" sz="2000" dirty="0">
                <a:solidFill>
                  <a:srgbClr val="D60134"/>
                </a:solidFill>
              </a:rPr>
              <a:t> </a:t>
            </a:r>
            <a:r>
              <a:rPr lang="en-GB" sz="2000" dirty="0" err="1">
                <a:solidFill>
                  <a:srgbClr val="D60134"/>
                </a:solidFill>
              </a:rPr>
              <a:t>yr</a:t>
            </a:r>
            <a:r>
              <a:rPr lang="en-GB" sz="2000" dirty="0">
                <a:solidFill>
                  <a:srgbClr val="D60134"/>
                </a:solidFill>
              </a:rPr>
              <a:t> </a:t>
            </a:r>
            <a:r>
              <a:rPr lang="en-GB" sz="2000" dirty="0" err="1">
                <a:solidFill>
                  <a:srgbClr val="D60134"/>
                </a:solidFill>
              </a:rPr>
              <a:t>wythnos</a:t>
            </a:r>
            <a:r>
              <a:rPr lang="en-GB" sz="2000" dirty="0">
                <a:solidFill>
                  <a:srgbClr val="D60134"/>
                </a:solidFill>
              </a:rPr>
              <a:t>; a </a:t>
            </a:r>
          </a:p>
          <a:p>
            <a:pPr marL="342900" indent="-342900">
              <a:buFont typeface="Arial" pitchFamily="34" charset="0"/>
              <a:buChar char="•"/>
            </a:pPr>
            <a:r>
              <a:rPr lang="en-GB" sz="2000" dirty="0" err="1" smtClean="0">
                <a:solidFill>
                  <a:srgbClr val="D60134"/>
                </a:solidFill>
              </a:rPr>
              <a:t>darparu</a:t>
            </a:r>
            <a:r>
              <a:rPr lang="en-GB" sz="2000" dirty="0" smtClean="0">
                <a:solidFill>
                  <a:srgbClr val="D60134"/>
                </a:solidFill>
              </a:rPr>
              <a:t> </a:t>
            </a:r>
            <a:r>
              <a:rPr lang="en-GB" sz="2000" dirty="0" err="1">
                <a:solidFill>
                  <a:srgbClr val="D60134"/>
                </a:solidFill>
              </a:rPr>
              <a:t>hyfforddiant</a:t>
            </a:r>
            <a:r>
              <a:rPr lang="en-GB" sz="2000" dirty="0">
                <a:solidFill>
                  <a:srgbClr val="D60134"/>
                </a:solidFill>
              </a:rPr>
              <a:t> </a:t>
            </a:r>
            <a:r>
              <a:rPr lang="en-GB" sz="2000" dirty="0" err="1">
                <a:solidFill>
                  <a:srgbClr val="D60134"/>
                </a:solidFill>
              </a:rPr>
              <a:t>i</a:t>
            </a:r>
            <a:r>
              <a:rPr lang="en-GB" sz="2000" dirty="0">
                <a:solidFill>
                  <a:srgbClr val="D60134"/>
                </a:solidFill>
              </a:rPr>
              <a:t> </a:t>
            </a:r>
            <a:r>
              <a:rPr lang="en-GB" sz="2000" dirty="0" err="1">
                <a:solidFill>
                  <a:srgbClr val="D60134"/>
                </a:solidFill>
              </a:rPr>
              <a:t>athrawon</a:t>
            </a:r>
            <a:r>
              <a:rPr lang="en-GB" sz="2000" dirty="0">
                <a:solidFill>
                  <a:srgbClr val="D60134"/>
                </a:solidFill>
              </a:rPr>
              <a:t> â </a:t>
            </a:r>
            <a:r>
              <a:rPr lang="en-GB" sz="2000" dirty="0" err="1">
                <a:solidFill>
                  <a:srgbClr val="D60134"/>
                </a:solidFill>
              </a:rPr>
              <a:t>gwybodaeth</a:t>
            </a:r>
            <a:r>
              <a:rPr lang="en-GB" sz="2000" dirty="0">
                <a:solidFill>
                  <a:srgbClr val="D60134"/>
                </a:solidFill>
              </a:rPr>
              <a:t> </a:t>
            </a:r>
            <a:r>
              <a:rPr lang="en-GB" sz="2000" dirty="0" err="1">
                <a:solidFill>
                  <a:srgbClr val="D60134"/>
                </a:solidFill>
              </a:rPr>
              <a:t>bynciol</a:t>
            </a:r>
            <a:r>
              <a:rPr lang="en-GB" sz="2000" dirty="0">
                <a:solidFill>
                  <a:srgbClr val="D60134"/>
                </a:solidFill>
              </a:rPr>
              <a:t> wan am </a:t>
            </a:r>
            <a:r>
              <a:rPr lang="en-GB" sz="2000" dirty="0" err="1">
                <a:solidFill>
                  <a:srgbClr val="D60134"/>
                </a:solidFill>
              </a:rPr>
              <a:t>wyddoniaeth</a:t>
            </a:r>
            <a:r>
              <a:rPr lang="en-GB" sz="2000" dirty="0">
                <a:solidFill>
                  <a:srgbClr val="D60134"/>
                </a:solidFill>
              </a:rPr>
              <a:t>. </a:t>
            </a:r>
          </a:p>
          <a:p>
            <a:endParaRPr lang="en-GB" sz="2000" dirty="0"/>
          </a:p>
          <a:p>
            <a:endParaRPr lang="en-GB" sz="2000" dirty="0"/>
          </a:p>
          <a:p>
            <a:endParaRPr lang="en-GB" sz="2000" dirty="0"/>
          </a:p>
        </p:txBody>
      </p:sp>
    </p:spTree>
    <p:extLst>
      <p:ext uri="{BB962C8B-B14F-4D97-AF65-F5344CB8AC3E}">
        <p14:creationId xmlns:p14="http://schemas.microsoft.com/office/powerpoint/2010/main" val="41844866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51520" y="1412776"/>
            <a:ext cx="7772400" cy="719137"/>
          </a:xfrm>
        </p:spPr>
        <p:txBody>
          <a:bodyPr/>
          <a:lstStyle/>
          <a:p>
            <a:pPr algn="l" eaLnBrk="1" hangingPunct="1"/>
            <a:r>
              <a:rPr lang="en-GB" sz="3200" dirty="0" smtClean="0">
                <a:solidFill>
                  <a:srgbClr val="015284"/>
                </a:solidFill>
              </a:rPr>
              <a:t>Recommendations          </a:t>
            </a:r>
            <a:r>
              <a:rPr lang="en-GB" sz="3200" dirty="0" err="1" smtClean="0"/>
              <a:t>Argymhellion</a:t>
            </a:r>
            <a:endParaRPr lang="en-US" sz="3200" dirty="0" smtClean="0"/>
          </a:p>
        </p:txBody>
      </p:sp>
      <p:sp>
        <p:nvSpPr>
          <p:cNvPr id="12291" name="Rectangle 3"/>
          <p:cNvSpPr>
            <a:spLocks noGrp="1" noChangeArrowheads="1"/>
          </p:cNvSpPr>
          <p:nvPr>
            <p:ph type="body" sz="half" idx="1"/>
          </p:nvPr>
        </p:nvSpPr>
        <p:spPr>
          <a:xfrm>
            <a:off x="251520" y="2276872"/>
            <a:ext cx="4465191" cy="4549155"/>
          </a:xfrm>
        </p:spPr>
        <p:txBody>
          <a:bodyPr/>
          <a:lstStyle/>
          <a:p>
            <a:pPr marL="0" indent="0">
              <a:buNone/>
            </a:pPr>
            <a:r>
              <a:rPr lang="en-GB" sz="2000" b="1" dirty="0"/>
              <a:t>In addition, secondary schools should: </a:t>
            </a:r>
            <a:endParaRPr lang="en-GB" sz="2000" dirty="0"/>
          </a:p>
          <a:p>
            <a:r>
              <a:rPr lang="en-GB" sz="2000" dirty="0" smtClean="0"/>
              <a:t>plan </a:t>
            </a:r>
            <a:r>
              <a:rPr lang="en-GB" sz="2000" dirty="0"/>
              <a:t>to use a wider range of numeracy skills in science lessons. </a:t>
            </a:r>
          </a:p>
          <a:p>
            <a:endParaRPr lang="en-GB" sz="2000" dirty="0"/>
          </a:p>
          <a:p>
            <a:pPr marL="0" indent="0">
              <a:buNone/>
            </a:pPr>
            <a:r>
              <a:rPr lang="en-GB" sz="2000" b="1" dirty="0"/>
              <a:t>Local authorities should: </a:t>
            </a:r>
            <a:endParaRPr lang="en-GB" sz="2000" dirty="0"/>
          </a:p>
          <a:p>
            <a:r>
              <a:rPr lang="en-GB" sz="2000" dirty="0" smtClean="0"/>
              <a:t>provide </a:t>
            </a:r>
            <a:r>
              <a:rPr lang="en-GB" sz="2000" dirty="0"/>
              <a:t>more professional development, support and advice to schools on science teaching and learning; and </a:t>
            </a:r>
          </a:p>
          <a:p>
            <a:r>
              <a:rPr lang="en-GB" sz="2000" dirty="0" smtClean="0"/>
              <a:t>support </a:t>
            </a:r>
            <a:r>
              <a:rPr lang="en-GB" sz="2000" dirty="0"/>
              <a:t>schools to share best practice in science education. </a:t>
            </a:r>
          </a:p>
        </p:txBody>
      </p:sp>
      <p:sp>
        <p:nvSpPr>
          <p:cNvPr id="2" name="TextBox 1"/>
          <p:cNvSpPr txBox="1"/>
          <p:nvPr/>
        </p:nvSpPr>
        <p:spPr>
          <a:xfrm>
            <a:off x="4799806" y="2276872"/>
            <a:ext cx="4176464" cy="4401205"/>
          </a:xfrm>
          <a:prstGeom prst="rect">
            <a:avLst/>
          </a:prstGeom>
          <a:noFill/>
        </p:spPr>
        <p:txBody>
          <a:bodyPr wrap="square" rtlCol="0">
            <a:spAutoFit/>
          </a:bodyPr>
          <a:lstStyle/>
          <a:p>
            <a:r>
              <a:rPr lang="en-GB" sz="2000" b="1" dirty="0" err="1">
                <a:solidFill>
                  <a:srgbClr val="D60134"/>
                </a:solidFill>
              </a:rPr>
              <a:t>Yn</a:t>
            </a:r>
            <a:r>
              <a:rPr lang="en-GB" sz="2000" b="1" dirty="0">
                <a:solidFill>
                  <a:srgbClr val="D60134"/>
                </a:solidFill>
              </a:rPr>
              <a:t> </a:t>
            </a:r>
            <a:r>
              <a:rPr lang="en-GB" sz="2000" b="1" dirty="0" err="1">
                <a:solidFill>
                  <a:srgbClr val="D60134"/>
                </a:solidFill>
              </a:rPr>
              <a:t>ogystal</a:t>
            </a:r>
            <a:r>
              <a:rPr lang="en-GB" sz="2000" b="1" dirty="0">
                <a:solidFill>
                  <a:srgbClr val="D60134"/>
                </a:solidFill>
              </a:rPr>
              <a:t>, </a:t>
            </a:r>
            <a:r>
              <a:rPr lang="en-GB" sz="2000" b="1" dirty="0" err="1">
                <a:solidFill>
                  <a:srgbClr val="D60134"/>
                </a:solidFill>
              </a:rPr>
              <a:t>dylai</a:t>
            </a:r>
            <a:r>
              <a:rPr lang="en-GB" sz="2000" b="1" dirty="0">
                <a:solidFill>
                  <a:srgbClr val="D60134"/>
                </a:solidFill>
              </a:rPr>
              <a:t> </a:t>
            </a:r>
            <a:r>
              <a:rPr lang="en-GB" sz="2000" b="1" dirty="0" err="1">
                <a:solidFill>
                  <a:srgbClr val="D60134"/>
                </a:solidFill>
              </a:rPr>
              <a:t>ysgolion</a:t>
            </a:r>
            <a:r>
              <a:rPr lang="en-GB" sz="2000" b="1" dirty="0">
                <a:solidFill>
                  <a:srgbClr val="D60134"/>
                </a:solidFill>
              </a:rPr>
              <a:t> </a:t>
            </a:r>
            <a:r>
              <a:rPr lang="en-GB" sz="2000" b="1" dirty="0" err="1">
                <a:solidFill>
                  <a:srgbClr val="D60134"/>
                </a:solidFill>
              </a:rPr>
              <a:t>uwchradd</a:t>
            </a:r>
            <a:r>
              <a:rPr lang="en-GB" sz="2000" b="1" dirty="0">
                <a:solidFill>
                  <a:srgbClr val="D60134"/>
                </a:solidFill>
              </a:rPr>
              <a:t>: </a:t>
            </a:r>
            <a:endParaRPr lang="en-GB" sz="2000" dirty="0">
              <a:solidFill>
                <a:srgbClr val="D60134"/>
              </a:solidFill>
            </a:endParaRPr>
          </a:p>
          <a:p>
            <a:pPr marL="342900" indent="-342900">
              <a:buFont typeface="Arial" pitchFamily="34" charset="0"/>
              <a:buChar char="•"/>
            </a:pPr>
            <a:r>
              <a:rPr lang="en-GB" sz="2000" dirty="0" err="1" smtClean="0">
                <a:solidFill>
                  <a:srgbClr val="D60134"/>
                </a:solidFill>
              </a:rPr>
              <a:t>gynllunio</a:t>
            </a:r>
            <a:r>
              <a:rPr lang="en-GB" sz="2000" dirty="0" smtClean="0">
                <a:solidFill>
                  <a:srgbClr val="D60134"/>
                </a:solidFill>
              </a:rPr>
              <a:t> </a:t>
            </a:r>
            <a:r>
              <a:rPr lang="en-GB" sz="2000" dirty="0" err="1">
                <a:solidFill>
                  <a:srgbClr val="D60134"/>
                </a:solidFill>
              </a:rPr>
              <a:t>i</a:t>
            </a:r>
            <a:r>
              <a:rPr lang="en-GB" sz="2000" dirty="0">
                <a:solidFill>
                  <a:srgbClr val="D60134"/>
                </a:solidFill>
              </a:rPr>
              <a:t> </a:t>
            </a:r>
            <a:r>
              <a:rPr lang="en-GB" sz="2000" dirty="0" err="1">
                <a:solidFill>
                  <a:srgbClr val="D60134"/>
                </a:solidFill>
              </a:rPr>
              <a:t>ddefnyddio</a:t>
            </a:r>
            <a:r>
              <a:rPr lang="en-GB" sz="2000" dirty="0">
                <a:solidFill>
                  <a:srgbClr val="D60134"/>
                </a:solidFill>
              </a:rPr>
              <a:t> </a:t>
            </a:r>
            <a:r>
              <a:rPr lang="en-GB" sz="2000" dirty="0" err="1">
                <a:solidFill>
                  <a:srgbClr val="D60134"/>
                </a:solidFill>
              </a:rPr>
              <a:t>ystod</a:t>
            </a:r>
            <a:r>
              <a:rPr lang="en-GB" sz="2000" dirty="0">
                <a:solidFill>
                  <a:srgbClr val="D60134"/>
                </a:solidFill>
              </a:rPr>
              <a:t> </a:t>
            </a:r>
            <a:r>
              <a:rPr lang="en-GB" sz="2000" dirty="0" err="1">
                <a:solidFill>
                  <a:srgbClr val="D60134"/>
                </a:solidFill>
              </a:rPr>
              <a:t>ehangach</a:t>
            </a:r>
            <a:r>
              <a:rPr lang="en-GB" sz="2000" dirty="0">
                <a:solidFill>
                  <a:srgbClr val="D60134"/>
                </a:solidFill>
              </a:rPr>
              <a:t> o </a:t>
            </a:r>
            <a:r>
              <a:rPr lang="en-GB" sz="2000" dirty="0" err="1">
                <a:solidFill>
                  <a:srgbClr val="D60134"/>
                </a:solidFill>
              </a:rPr>
              <a:t>fedrau</a:t>
            </a:r>
            <a:r>
              <a:rPr lang="en-GB" sz="2000" dirty="0">
                <a:solidFill>
                  <a:srgbClr val="D60134"/>
                </a:solidFill>
              </a:rPr>
              <a:t> </a:t>
            </a:r>
            <a:r>
              <a:rPr lang="en-GB" sz="2000" dirty="0" err="1">
                <a:solidFill>
                  <a:srgbClr val="D60134"/>
                </a:solidFill>
              </a:rPr>
              <a:t>rhifedd</a:t>
            </a:r>
            <a:r>
              <a:rPr lang="en-GB" sz="2000" dirty="0">
                <a:solidFill>
                  <a:srgbClr val="D60134"/>
                </a:solidFill>
              </a:rPr>
              <a:t> </a:t>
            </a:r>
            <a:r>
              <a:rPr lang="en-GB" sz="2000" dirty="0" err="1">
                <a:solidFill>
                  <a:srgbClr val="D60134"/>
                </a:solidFill>
              </a:rPr>
              <a:t>mewn</a:t>
            </a:r>
            <a:r>
              <a:rPr lang="en-GB" sz="2000" dirty="0">
                <a:solidFill>
                  <a:srgbClr val="D60134"/>
                </a:solidFill>
              </a:rPr>
              <a:t> </a:t>
            </a:r>
            <a:r>
              <a:rPr lang="en-GB" sz="2000" dirty="0" err="1">
                <a:solidFill>
                  <a:srgbClr val="D60134"/>
                </a:solidFill>
              </a:rPr>
              <a:t>gwersi</a:t>
            </a:r>
            <a:r>
              <a:rPr lang="en-GB" sz="2000" dirty="0">
                <a:solidFill>
                  <a:srgbClr val="D60134"/>
                </a:solidFill>
              </a:rPr>
              <a:t> </a:t>
            </a:r>
            <a:r>
              <a:rPr lang="en-GB" sz="2000" dirty="0" err="1">
                <a:solidFill>
                  <a:srgbClr val="D60134"/>
                </a:solidFill>
              </a:rPr>
              <a:t>gwyddoniaeth</a:t>
            </a:r>
            <a:r>
              <a:rPr lang="en-GB" sz="2000" dirty="0">
                <a:solidFill>
                  <a:srgbClr val="D60134"/>
                </a:solidFill>
              </a:rPr>
              <a:t>. </a:t>
            </a:r>
          </a:p>
          <a:p>
            <a:endParaRPr lang="en-GB" sz="2000" dirty="0">
              <a:solidFill>
                <a:srgbClr val="D60134"/>
              </a:solidFill>
            </a:endParaRPr>
          </a:p>
          <a:p>
            <a:r>
              <a:rPr lang="en-GB" sz="2000" b="1" dirty="0" err="1">
                <a:solidFill>
                  <a:srgbClr val="D60134"/>
                </a:solidFill>
              </a:rPr>
              <a:t>Dylai</a:t>
            </a:r>
            <a:r>
              <a:rPr lang="en-GB" sz="2000" b="1" dirty="0">
                <a:solidFill>
                  <a:srgbClr val="D60134"/>
                </a:solidFill>
              </a:rPr>
              <a:t> </a:t>
            </a:r>
            <a:r>
              <a:rPr lang="en-GB" sz="2000" b="1" dirty="0" err="1">
                <a:solidFill>
                  <a:srgbClr val="D60134"/>
                </a:solidFill>
              </a:rPr>
              <a:t>awdurdodau</a:t>
            </a:r>
            <a:r>
              <a:rPr lang="en-GB" sz="2000" b="1" dirty="0">
                <a:solidFill>
                  <a:srgbClr val="D60134"/>
                </a:solidFill>
              </a:rPr>
              <a:t> </a:t>
            </a:r>
            <a:r>
              <a:rPr lang="en-GB" sz="2000" b="1" dirty="0" err="1">
                <a:solidFill>
                  <a:srgbClr val="D60134"/>
                </a:solidFill>
              </a:rPr>
              <a:t>lleol</a:t>
            </a:r>
            <a:r>
              <a:rPr lang="en-GB" sz="2000" b="1" dirty="0">
                <a:solidFill>
                  <a:srgbClr val="D60134"/>
                </a:solidFill>
              </a:rPr>
              <a:t>: </a:t>
            </a:r>
            <a:endParaRPr lang="en-GB" sz="2000" dirty="0">
              <a:solidFill>
                <a:srgbClr val="D60134"/>
              </a:solidFill>
            </a:endParaRPr>
          </a:p>
          <a:p>
            <a:pPr marL="342900" indent="-342900">
              <a:buFont typeface="Arial" pitchFamily="34" charset="0"/>
              <a:buChar char="•"/>
            </a:pPr>
            <a:r>
              <a:rPr lang="en-GB" sz="2000" dirty="0" err="1" smtClean="0">
                <a:solidFill>
                  <a:srgbClr val="D60134"/>
                </a:solidFill>
              </a:rPr>
              <a:t>ddarparu</a:t>
            </a:r>
            <a:r>
              <a:rPr lang="en-GB" sz="2000" dirty="0" smtClean="0">
                <a:solidFill>
                  <a:srgbClr val="D60134"/>
                </a:solidFill>
              </a:rPr>
              <a:t> </a:t>
            </a:r>
            <a:r>
              <a:rPr lang="en-GB" sz="2000" dirty="0" err="1">
                <a:solidFill>
                  <a:srgbClr val="D60134"/>
                </a:solidFill>
              </a:rPr>
              <a:t>mwy</a:t>
            </a:r>
            <a:r>
              <a:rPr lang="en-GB" sz="2000" dirty="0">
                <a:solidFill>
                  <a:srgbClr val="D60134"/>
                </a:solidFill>
              </a:rPr>
              <a:t> o </a:t>
            </a:r>
            <a:r>
              <a:rPr lang="en-GB" sz="2000" dirty="0" err="1">
                <a:solidFill>
                  <a:srgbClr val="D60134"/>
                </a:solidFill>
              </a:rPr>
              <a:t>ddatblygiad</a:t>
            </a:r>
            <a:r>
              <a:rPr lang="en-GB" sz="2000" dirty="0">
                <a:solidFill>
                  <a:srgbClr val="D60134"/>
                </a:solidFill>
              </a:rPr>
              <a:t> </a:t>
            </a:r>
            <a:r>
              <a:rPr lang="en-GB" sz="2000" dirty="0" err="1">
                <a:solidFill>
                  <a:srgbClr val="D60134"/>
                </a:solidFill>
              </a:rPr>
              <a:t>proffesiynol</a:t>
            </a:r>
            <a:r>
              <a:rPr lang="en-GB" sz="2000" dirty="0">
                <a:solidFill>
                  <a:srgbClr val="D60134"/>
                </a:solidFill>
              </a:rPr>
              <a:t>, </a:t>
            </a:r>
            <a:r>
              <a:rPr lang="en-GB" sz="2000" dirty="0" err="1">
                <a:solidFill>
                  <a:srgbClr val="D60134"/>
                </a:solidFill>
              </a:rPr>
              <a:t>cymorth</a:t>
            </a:r>
            <a:r>
              <a:rPr lang="en-GB" sz="2000" dirty="0">
                <a:solidFill>
                  <a:srgbClr val="D60134"/>
                </a:solidFill>
              </a:rPr>
              <a:t> a </a:t>
            </a:r>
            <a:r>
              <a:rPr lang="en-GB" sz="2000" dirty="0" err="1">
                <a:solidFill>
                  <a:srgbClr val="D60134"/>
                </a:solidFill>
              </a:rPr>
              <a:t>chyngor</a:t>
            </a:r>
            <a:r>
              <a:rPr lang="en-GB" sz="2000" dirty="0">
                <a:solidFill>
                  <a:srgbClr val="D60134"/>
                </a:solidFill>
              </a:rPr>
              <a:t> </a:t>
            </a:r>
            <a:r>
              <a:rPr lang="en-GB" sz="2000" dirty="0" err="1">
                <a:solidFill>
                  <a:srgbClr val="D60134"/>
                </a:solidFill>
              </a:rPr>
              <a:t>i</a:t>
            </a:r>
            <a:r>
              <a:rPr lang="en-GB" sz="2000" dirty="0">
                <a:solidFill>
                  <a:srgbClr val="D60134"/>
                </a:solidFill>
              </a:rPr>
              <a:t> </a:t>
            </a:r>
            <a:r>
              <a:rPr lang="en-GB" sz="2000" dirty="0" err="1">
                <a:solidFill>
                  <a:srgbClr val="D60134"/>
                </a:solidFill>
              </a:rPr>
              <a:t>ysgolion</a:t>
            </a:r>
            <a:r>
              <a:rPr lang="en-GB" sz="2000" dirty="0">
                <a:solidFill>
                  <a:srgbClr val="D60134"/>
                </a:solidFill>
              </a:rPr>
              <a:t> </a:t>
            </a:r>
            <a:r>
              <a:rPr lang="en-GB" sz="2000" dirty="0" err="1">
                <a:solidFill>
                  <a:srgbClr val="D60134"/>
                </a:solidFill>
              </a:rPr>
              <a:t>ar</a:t>
            </a:r>
            <a:r>
              <a:rPr lang="en-GB" sz="2000" dirty="0">
                <a:solidFill>
                  <a:srgbClr val="D60134"/>
                </a:solidFill>
              </a:rPr>
              <a:t> </a:t>
            </a:r>
            <a:r>
              <a:rPr lang="en-GB" sz="2000" dirty="0" err="1">
                <a:solidFill>
                  <a:srgbClr val="D60134"/>
                </a:solidFill>
              </a:rPr>
              <a:t>addysgu</a:t>
            </a:r>
            <a:r>
              <a:rPr lang="en-GB" sz="2000" dirty="0">
                <a:solidFill>
                  <a:srgbClr val="D60134"/>
                </a:solidFill>
              </a:rPr>
              <a:t> a </a:t>
            </a:r>
            <a:r>
              <a:rPr lang="en-GB" sz="2000" dirty="0" err="1">
                <a:solidFill>
                  <a:srgbClr val="D60134"/>
                </a:solidFill>
              </a:rPr>
              <a:t>dysgu</a:t>
            </a:r>
            <a:r>
              <a:rPr lang="en-GB" sz="2000" dirty="0">
                <a:solidFill>
                  <a:srgbClr val="D60134"/>
                </a:solidFill>
              </a:rPr>
              <a:t> </a:t>
            </a:r>
            <a:r>
              <a:rPr lang="en-GB" sz="2000" dirty="0" err="1">
                <a:solidFill>
                  <a:srgbClr val="D60134"/>
                </a:solidFill>
              </a:rPr>
              <a:t>gwyddoniaeth</a:t>
            </a:r>
            <a:r>
              <a:rPr lang="en-GB" sz="2000" dirty="0">
                <a:solidFill>
                  <a:srgbClr val="D60134"/>
                </a:solidFill>
              </a:rPr>
              <a:t>; a </a:t>
            </a:r>
          </a:p>
          <a:p>
            <a:pPr marL="342900" indent="-342900">
              <a:buFont typeface="Arial" pitchFamily="34" charset="0"/>
              <a:buChar char="•"/>
            </a:pPr>
            <a:r>
              <a:rPr lang="en-GB" sz="2000" dirty="0" err="1" smtClean="0">
                <a:solidFill>
                  <a:srgbClr val="D60134"/>
                </a:solidFill>
              </a:rPr>
              <a:t>chynorthwyo</a:t>
            </a:r>
            <a:r>
              <a:rPr lang="en-GB" sz="2000" dirty="0" smtClean="0">
                <a:solidFill>
                  <a:srgbClr val="D60134"/>
                </a:solidFill>
              </a:rPr>
              <a:t> </a:t>
            </a:r>
            <a:r>
              <a:rPr lang="en-GB" sz="2000" dirty="0" err="1">
                <a:solidFill>
                  <a:srgbClr val="D60134"/>
                </a:solidFill>
              </a:rPr>
              <a:t>ysgolion</a:t>
            </a:r>
            <a:r>
              <a:rPr lang="en-GB" sz="2000" dirty="0">
                <a:solidFill>
                  <a:srgbClr val="D60134"/>
                </a:solidFill>
              </a:rPr>
              <a:t> </a:t>
            </a:r>
            <a:r>
              <a:rPr lang="en-GB" sz="2000" dirty="0" err="1">
                <a:solidFill>
                  <a:srgbClr val="D60134"/>
                </a:solidFill>
              </a:rPr>
              <a:t>i</a:t>
            </a:r>
            <a:r>
              <a:rPr lang="en-GB" sz="2000" dirty="0">
                <a:solidFill>
                  <a:srgbClr val="D60134"/>
                </a:solidFill>
              </a:rPr>
              <a:t> </a:t>
            </a:r>
            <a:r>
              <a:rPr lang="en-GB" sz="2000" dirty="0" err="1">
                <a:solidFill>
                  <a:srgbClr val="D60134"/>
                </a:solidFill>
              </a:rPr>
              <a:t>rannu</a:t>
            </a:r>
            <a:r>
              <a:rPr lang="en-GB" sz="2000" dirty="0">
                <a:solidFill>
                  <a:srgbClr val="D60134"/>
                </a:solidFill>
              </a:rPr>
              <a:t> </a:t>
            </a:r>
            <a:r>
              <a:rPr lang="en-GB" sz="2000" dirty="0" err="1">
                <a:solidFill>
                  <a:srgbClr val="D60134"/>
                </a:solidFill>
              </a:rPr>
              <a:t>arfer</a:t>
            </a:r>
            <a:r>
              <a:rPr lang="en-GB" sz="2000" dirty="0">
                <a:solidFill>
                  <a:srgbClr val="D60134"/>
                </a:solidFill>
              </a:rPr>
              <a:t> </a:t>
            </a:r>
            <a:r>
              <a:rPr lang="en-GB" sz="2000" dirty="0" err="1">
                <a:solidFill>
                  <a:srgbClr val="D60134"/>
                </a:solidFill>
              </a:rPr>
              <a:t>orau</a:t>
            </a:r>
            <a:r>
              <a:rPr lang="en-GB" sz="2000" dirty="0">
                <a:solidFill>
                  <a:srgbClr val="D60134"/>
                </a:solidFill>
              </a:rPr>
              <a:t> </a:t>
            </a:r>
            <a:r>
              <a:rPr lang="en-GB" sz="2000" dirty="0" err="1">
                <a:solidFill>
                  <a:srgbClr val="D60134"/>
                </a:solidFill>
              </a:rPr>
              <a:t>mewn</a:t>
            </a:r>
            <a:r>
              <a:rPr lang="en-GB" sz="2000" dirty="0">
                <a:solidFill>
                  <a:srgbClr val="D60134"/>
                </a:solidFill>
              </a:rPr>
              <a:t> </a:t>
            </a:r>
            <a:r>
              <a:rPr lang="en-GB" sz="2000" dirty="0" err="1">
                <a:solidFill>
                  <a:srgbClr val="D60134"/>
                </a:solidFill>
              </a:rPr>
              <a:t>addysg</a:t>
            </a:r>
            <a:r>
              <a:rPr lang="en-GB" sz="2000" dirty="0">
                <a:solidFill>
                  <a:srgbClr val="D60134"/>
                </a:solidFill>
              </a:rPr>
              <a:t> </a:t>
            </a:r>
            <a:r>
              <a:rPr lang="en-GB" sz="2000" dirty="0" err="1">
                <a:solidFill>
                  <a:srgbClr val="D60134"/>
                </a:solidFill>
              </a:rPr>
              <a:t>gwyddoniaeth</a:t>
            </a:r>
            <a:r>
              <a:rPr lang="en-GB" sz="2000" dirty="0">
                <a:solidFill>
                  <a:srgbClr val="D60134"/>
                </a:solidFill>
              </a:rPr>
              <a:t>. </a:t>
            </a:r>
          </a:p>
        </p:txBody>
      </p:sp>
    </p:spTree>
    <p:extLst>
      <p:ext uri="{BB962C8B-B14F-4D97-AF65-F5344CB8AC3E}">
        <p14:creationId xmlns:p14="http://schemas.microsoft.com/office/powerpoint/2010/main" val="41844866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51520" y="1484784"/>
            <a:ext cx="7772400" cy="719137"/>
          </a:xfrm>
        </p:spPr>
        <p:txBody>
          <a:bodyPr/>
          <a:lstStyle/>
          <a:p>
            <a:pPr algn="l" eaLnBrk="1" hangingPunct="1"/>
            <a:r>
              <a:rPr lang="en-GB" sz="3200" dirty="0" smtClean="0">
                <a:solidFill>
                  <a:srgbClr val="015284"/>
                </a:solidFill>
              </a:rPr>
              <a:t>Recommendations</a:t>
            </a:r>
            <a:r>
              <a:rPr lang="en-GB" sz="3200" dirty="0" smtClean="0"/>
              <a:t>         </a:t>
            </a:r>
            <a:r>
              <a:rPr lang="en-GB" sz="3200" dirty="0" err="1" smtClean="0"/>
              <a:t>Argymhellion</a:t>
            </a:r>
            <a:endParaRPr lang="en-US" sz="3200" dirty="0" smtClean="0"/>
          </a:p>
        </p:txBody>
      </p:sp>
      <p:sp>
        <p:nvSpPr>
          <p:cNvPr id="12291" name="Rectangle 3"/>
          <p:cNvSpPr>
            <a:spLocks noGrp="1" noChangeArrowheads="1"/>
          </p:cNvSpPr>
          <p:nvPr>
            <p:ph type="body" sz="half" idx="1"/>
          </p:nvPr>
        </p:nvSpPr>
        <p:spPr>
          <a:xfrm>
            <a:off x="250825" y="2348880"/>
            <a:ext cx="4393183" cy="4004294"/>
          </a:xfrm>
        </p:spPr>
        <p:txBody>
          <a:bodyPr/>
          <a:lstStyle/>
          <a:p>
            <a:pPr marL="0" indent="0">
              <a:buNone/>
            </a:pPr>
            <a:r>
              <a:rPr lang="en-GB" sz="2000" b="1" dirty="0"/>
              <a:t>The Welsh Government should: </a:t>
            </a:r>
            <a:endParaRPr lang="en-GB" sz="2000" dirty="0"/>
          </a:p>
          <a:p>
            <a:r>
              <a:rPr lang="en-GB" sz="2000" dirty="0" smtClean="0"/>
              <a:t>improve </a:t>
            </a:r>
            <a:r>
              <a:rPr lang="en-GB" sz="2000" dirty="0"/>
              <a:t>the reliability and validity of teacher assessment by reviewing assessment criteria and introducing an element of external moderation; and </a:t>
            </a:r>
          </a:p>
          <a:p>
            <a:r>
              <a:rPr lang="en-GB" sz="2000" dirty="0" smtClean="0"/>
              <a:t>review </a:t>
            </a:r>
            <a:r>
              <a:rPr lang="en-GB" sz="2000" dirty="0"/>
              <a:t>the National Curriculum subject orders for science to include essential content</a:t>
            </a:r>
            <a:endParaRPr lang="en-GB" sz="2000" dirty="0" smtClean="0">
              <a:solidFill>
                <a:srgbClr val="D60134"/>
              </a:solidFill>
            </a:endParaRPr>
          </a:p>
        </p:txBody>
      </p:sp>
      <p:sp>
        <p:nvSpPr>
          <p:cNvPr id="2" name="TextBox 1"/>
          <p:cNvSpPr txBox="1"/>
          <p:nvPr/>
        </p:nvSpPr>
        <p:spPr>
          <a:xfrm>
            <a:off x="4696569" y="2348880"/>
            <a:ext cx="4248472" cy="3477875"/>
          </a:xfrm>
          <a:prstGeom prst="rect">
            <a:avLst/>
          </a:prstGeom>
          <a:noFill/>
        </p:spPr>
        <p:txBody>
          <a:bodyPr wrap="square" rtlCol="0">
            <a:spAutoFit/>
          </a:bodyPr>
          <a:lstStyle/>
          <a:p>
            <a:r>
              <a:rPr lang="en-GB" sz="2000" b="1" dirty="0" err="1">
                <a:solidFill>
                  <a:srgbClr val="D60134"/>
                </a:solidFill>
              </a:rPr>
              <a:t>Dylai</a:t>
            </a:r>
            <a:r>
              <a:rPr lang="en-GB" sz="2000" b="1" dirty="0">
                <a:solidFill>
                  <a:srgbClr val="D60134"/>
                </a:solidFill>
              </a:rPr>
              <a:t> </a:t>
            </a:r>
            <a:r>
              <a:rPr lang="en-GB" sz="2000" b="1" dirty="0" err="1">
                <a:solidFill>
                  <a:srgbClr val="D60134"/>
                </a:solidFill>
              </a:rPr>
              <a:t>Llywodraeth</a:t>
            </a:r>
            <a:r>
              <a:rPr lang="en-GB" sz="2000" b="1" dirty="0">
                <a:solidFill>
                  <a:srgbClr val="D60134"/>
                </a:solidFill>
              </a:rPr>
              <a:t> </a:t>
            </a:r>
            <a:r>
              <a:rPr lang="en-GB" sz="2000" b="1" dirty="0" err="1">
                <a:solidFill>
                  <a:srgbClr val="D60134"/>
                </a:solidFill>
              </a:rPr>
              <a:t>Cymru</a:t>
            </a:r>
            <a:r>
              <a:rPr lang="en-GB" sz="2000" b="1" dirty="0">
                <a:solidFill>
                  <a:srgbClr val="D60134"/>
                </a:solidFill>
              </a:rPr>
              <a:t>: </a:t>
            </a:r>
            <a:endParaRPr lang="en-GB" sz="2000" dirty="0">
              <a:solidFill>
                <a:srgbClr val="D60134"/>
              </a:solidFill>
            </a:endParaRPr>
          </a:p>
          <a:p>
            <a:pPr marL="342900" indent="-342900">
              <a:buFont typeface="Arial" pitchFamily="34" charset="0"/>
              <a:buChar char="•"/>
            </a:pPr>
            <a:r>
              <a:rPr lang="en-GB" sz="2000" dirty="0" err="1" smtClean="0">
                <a:solidFill>
                  <a:srgbClr val="D60134"/>
                </a:solidFill>
              </a:rPr>
              <a:t>wella</a:t>
            </a:r>
            <a:r>
              <a:rPr lang="en-GB" sz="2000" dirty="0" smtClean="0">
                <a:solidFill>
                  <a:srgbClr val="D60134"/>
                </a:solidFill>
              </a:rPr>
              <a:t> </a:t>
            </a:r>
            <a:r>
              <a:rPr lang="en-GB" sz="2000" dirty="0" err="1">
                <a:solidFill>
                  <a:srgbClr val="D60134"/>
                </a:solidFill>
              </a:rPr>
              <a:t>dibynadwyedd</a:t>
            </a:r>
            <a:r>
              <a:rPr lang="en-GB" sz="2000" dirty="0">
                <a:solidFill>
                  <a:srgbClr val="D60134"/>
                </a:solidFill>
              </a:rPr>
              <a:t> a </a:t>
            </a:r>
            <a:r>
              <a:rPr lang="en-GB" sz="2000" dirty="0" err="1">
                <a:solidFill>
                  <a:srgbClr val="D60134"/>
                </a:solidFill>
              </a:rPr>
              <a:t>dilysrwydd</a:t>
            </a:r>
            <a:r>
              <a:rPr lang="en-GB" sz="2000" dirty="0">
                <a:solidFill>
                  <a:srgbClr val="D60134"/>
                </a:solidFill>
              </a:rPr>
              <a:t> </a:t>
            </a:r>
            <a:r>
              <a:rPr lang="en-GB" sz="2000" dirty="0" err="1">
                <a:solidFill>
                  <a:srgbClr val="D60134"/>
                </a:solidFill>
              </a:rPr>
              <a:t>asesiadau</a:t>
            </a:r>
            <a:r>
              <a:rPr lang="en-GB" sz="2000" dirty="0">
                <a:solidFill>
                  <a:srgbClr val="D60134"/>
                </a:solidFill>
              </a:rPr>
              <a:t> </a:t>
            </a:r>
            <a:r>
              <a:rPr lang="en-GB" sz="2000" dirty="0" err="1">
                <a:solidFill>
                  <a:srgbClr val="D60134"/>
                </a:solidFill>
              </a:rPr>
              <a:t>athrawon</a:t>
            </a:r>
            <a:r>
              <a:rPr lang="en-GB" sz="2000" dirty="0">
                <a:solidFill>
                  <a:srgbClr val="D60134"/>
                </a:solidFill>
              </a:rPr>
              <a:t> </a:t>
            </a:r>
            <a:r>
              <a:rPr lang="en-GB" sz="2000" dirty="0" err="1">
                <a:solidFill>
                  <a:srgbClr val="D60134"/>
                </a:solidFill>
              </a:rPr>
              <a:t>drwy</a:t>
            </a:r>
            <a:r>
              <a:rPr lang="en-GB" sz="2000" dirty="0">
                <a:solidFill>
                  <a:srgbClr val="D60134"/>
                </a:solidFill>
              </a:rPr>
              <a:t> </a:t>
            </a:r>
            <a:r>
              <a:rPr lang="en-GB" sz="2000" dirty="0" err="1">
                <a:solidFill>
                  <a:srgbClr val="D60134"/>
                </a:solidFill>
              </a:rPr>
              <a:t>adolygu</a:t>
            </a:r>
            <a:r>
              <a:rPr lang="en-GB" sz="2000" dirty="0">
                <a:solidFill>
                  <a:srgbClr val="D60134"/>
                </a:solidFill>
              </a:rPr>
              <a:t> </a:t>
            </a:r>
            <a:r>
              <a:rPr lang="en-GB" sz="2000" dirty="0" err="1">
                <a:solidFill>
                  <a:srgbClr val="D60134"/>
                </a:solidFill>
              </a:rPr>
              <a:t>meini</a:t>
            </a:r>
            <a:r>
              <a:rPr lang="en-GB" sz="2000" dirty="0">
                <a:solidFill>
                  <a:srgbClr val="D60134"/>
                </a:solidFill>
              </a:rPr>
              <a:t> </a:t>
            </a:r>
            <a:r>
              <a:rPr lang="en-GB" sz="2000" dirty="0" err="1">
                <a:solidFill>
                  <a:srgbClr val="D60134"/>
                </a:solidFill>
              </a:rPr>
              <a:t>prawf</a:t>
            </a:r>
            <a:r>
              <a:rPr lang="en-GB" sz="2000" dirty="0">
                <a:solidFill>
                  <a:srgbClr val="D60134"/>
                </a:solidFill>
              </a:rPr>
              <a:t> </a:t>
            </a:r>
            <a:r>
              <a:rPr lang="en-GB" sz="2000" dirty="0" err="1">
                <a:solidFill>
                  <a:srgbClr val="D60134"/>
                </a:solidFill>
              </a:rPr>
              <a:t>asesu</a:t>
            </a:r>
            <a:r>
              <a:rPr lang="en-GB" sz="2000" dirty="0">
                <a:solidFill>
                  <a:srgbClr val="D60134"/>
                </a:solidFill>
              </a:rPr>
              <a:t> a </a:t>
            </a:r>
            <a:r>
              <a:rPr lang="en-GB" sz="2000" dirty="0" err="1">
                <a:solidFill>
                  <a:srgbClr val="D60134"/>
                </a:solidFill>
              </a:rPr>
              <a:t>chyflwyno</a:t>
            </a:r>
            <a:r>
              <a:rPr lang="en-GB" sz="2000" dirty="0">
                <a:solidFill>
                  <a:srgbClr val="D60134"/>
                </a:solidFill>
              </a:rPr>
              <a:t> </a:t>
            </a:r>
            <a:r>
              <a:rPr lang="en-GB" sz="2000" dirty="0" err="1">
                <a:solidFill>
                  <a:srgbClr val="D60134"/>
                </a:solidFill>
              </a:rPr>
              <a:t>elfen</a:t>
            </a:r>
            <a:r>
              <a:rPr lang="en-GB" sz="2000" dirty="0">
                <a:solidFill>
                  <a:srgbClr val="D60134"/>
                </a:solidFill>
              </a:rPr>
              <a:t> o </a:t>
            </a:r>
            <a:r>
              <a:rPr lang="en-GB" sz="2000" dirty="0" err="1">
                <a:solidFill>
                  <a:srgbClr val="D60134"/>
                </a:solidFill>
              </a:rPr>
              <a:t>safoni</a:t>
            </a:r>
            <a:r>
              <a:rPr lang="en-GB" sz="2000" dirty="0">
                <a:solidFill>
                  <a:srgbClr val="D60134"/>
                </a:solidFill>
              </a:rPr>
              <a:t> </a:t>
            </a:r>
            <a:r>
              <a:rPr lang="en-GB" sz="2000" dirty="0" err="1">
                <a:solidFill>
                  <a:srgbClr val="D60134"/>
                </a:solidFill>
              </a:rPr>
              <a:t>allanol</a:t>
            </a:r>
            <a:r>
              <a:rPr lang="en-GB" sz="2000" dirty="0">
                <a:solidFill>
                  <a:srgbClr val="D60134"/>
                </a:solidFill>
              </a:rPr>
              <a:t>; a </a:t>
            </a:r>
          </a:p>
          <a:p>
            <a:pPr marL="342900" indent="-342900">
              <a:buFont typeface="Arial" pitchFamily="34" charset="0"/>
              <a:buChar char="•"/>
            </a:pPr>
            <a:r>
              <a:rPr lang="en-GB" sz="2000" dirty="0" err="1" smtClean="0">
                <a:solidFill>
                  <a:srgbClr val="D60134"/>
                </a:solidFill>
              </a:rPr>
              <a:t>adolygu</a:t>
            </a:r>
            <a:r>
              <a:rPr lang="en-GB" sz="2000" dirty="0" smtClean="0">
                <a:solidFill>
                  <a:srgbClr val="D60134"/>
                </a:solidFill>
              </a:rPr>
              <a:t> </a:t>
            </a:r>
            <a:r>
              <a:rPr lang="en-GB" sz="2000" dirty="0" err="1">
                <a:solidFill>
                  <a:srgbClr val="D60134"/>
                </a:solidFill>
              </a:rPr>
              <a:t>gorchmynion</a:t>
            </a:r>
            <a:r>
              <a:rPr lang="en-GB" sz="2000" dirty="0">
                <a:solidFill>
                  <a:srgbClr val="D60134"/>
                </a:solidFill>
              </a:rPr>
              <a:t> </a:t>
            </a:r>
            <a:r>
              <a:rPr lang="en-GB" sz="2000" dirty="0" err="1">
                <a:solidFill>
                  <a:srgbClr val="D60134"/>
                </a:solidFill>
              </a:rPr>
              <a:t>pwnc</a:t>
            </a:r>
            <a:r>
              <a:rPr lang="en-GB" sz="2000" dirty="0">
                <a:solidFill>
                  <a:srgbClr val="D60134"/>
                </a:solidFill>
              </a:rPr>
              <a:t> y </a:t>
            </a:r>
            <a:r>
              <a:rPr lang="en-GB" sz="2000" dirty="0" err="1">
                <a:solidFill>
                  <a:srgbClr val="D60134"/>
                </a:solidFill>
              </a:rPr>
              <a:t>Cwricwlwm</a:t>
            </a:r>
            <a:r>
              <a:rPr lang="en-GB" sz="2000" dirty="0">
                <a:solidFill>
                  <a:srgbClr val="D60134"/>
                </a:solidFill>
              </a:rPr>
              <a:t> </a:t>
            </a:r>
            <a:r>
              <a:rPr lang="en-GB" sz="2000" dirty="0" err="1">
                <a:solidFill>
                  <a:srgbClr val="D60134"/>
                </a:solidFill>
              </a:rPr>
              <a:t>Cenedlaethol</a:t>
            </a:r>
            <a:r>
              <a:rPr lang="en-GB" sz="2000" dirty="0">
                <a:solidFill>
                  <a:srgbClr val="D60134"/>
                </a:solidFill>
              </a:rPr>
              <a:t> </a:t>
            </a:r>
            <a:r>
              <a:rPr lang="en-GB" sz="2000" dirty="0" err="1">
                <a:solidFill>
                  <a:srgbClr val="D60134"/>
                </a:solidFill>
              </a:rPr>
              <a:t>ar</a:t>
            </a:r>
            <a:r>
              <a:rPr lang="en-GB" sz="2000" dirty="0">
                <a:solidFill>
                  <a:srgbClr val="D60134"/>
                </a:solidFill>
              </a:rPr>
              <a:t> </a:t>
            </a:r>
            <a:r>
              <a:rPr lang="en-GB" sz="2000" dirty="0" err="1">
                <a:solidFill>
                  <a:srgbClr val="D60134"/>
                </a:solidFill>
              </a:rPr>
              <a:t>gyfer</a:t>
            </a:r>
            <a:r>
              <a:rPr lang="en-GB" sz="2000" dirty="0">
                <a:solidFill>
                  <a:srgbClr val="D60134"/>
                </a:solidFill>
              </a:rPr>
              <a:t> </a:t>
            </a:r>
            <a:r>
              <a:rPr lang="en-GB" sz="2000" dirty="0" err="1">
                <a:solidFill>
                  <a:srgbClr val="D60134"/>
                </a:solidFill>
              </a:rPr>
              <a:t>gwyddoniaeth</a:t>
            </a:r>
            <a:r>
              <a:rPr lang="en-GB" sz="2000" dirty="0">
                <a:solidFill>
                  <a:srgbClr val="D60134"/>
                </a:solidFill>
              </a:rPr>
              <a:t> </a:t>
            </a:r>
            <a:r>
              <a:rPr lang="en-GB" sz="2000" dirty="0" err="1">
                <a:solidFill>
                  <a:srgbClr val="D60134"/>
                </a:solidFill>
              </a:rPr>
              <a:t>i</a:t>
            </a:r>
            <a:r>
              <a:rPr lang="en-GB" sz="2000" dirty="0">
                <a:solidFill>
                  <a:srgbClr val="D60134"/>
                </a:solidFill>
              </a:rPr>
              <a:t> </a:t>
            </a:r>
            <a:r>
              <a:rPr lang="en-GB" sz="2000" dirty="0" err="1">
                <a:solidFill>
                  <a:srgbClr val="D60134"/>
                </a:solidFill>
              </a:rPr>
              <a:t>gynnwys</a:t>
            </a:r>
            <a:r>
              <a:rPr lang="en-GB" sz="2000" dirty="0">
                <a:solidFill>
                  <a:srgbClr val="D60134"/>
                </a:solidFill>
              </a:rPr>
              <a:t> </a:t>
            </a:r>
            <a:r>
              <a:rPr lang="en-GB" sz="2000" dirty="0" err="1">
                <a:solidFill>
                  <a:srgbClr val="D60134"/>
                </a:solidFill>
              </a:rPr>
              <a:t>cynnwys</a:t>
            </a:r>
            <a:r>
              <a:rPr lang="en-GB" sz="2000" dirty="0">
                <a:solidFill>
                  <a:srgbClr val="D60134"/>
                </a:solidFill>
              </a:rPr>
              <a:t> </a:t>
            </a:r>
            <a:r>
              <a:rPr lang="en-GB" sz="2000" dirty="0" err="1">
                <a:solidFill>
                  <a:srgbClr val="D60134"/>
                </a:solidFill>
              </a:rPr>
              <a:t>hanfodol</a:t>
            </a:r>
            <a:r>
              <a:rPr lang="en-GB" sz="2000" dirty="0">
                <a:solidFill>
                  <a:srgbClr val="D60134"/>
                </a:solidFill>
              </a:rPr>
              <a:t>. </a:t>
            </a:r>
          </a:p>
          <a:p>
            <a:endParaRPr lang="en-GB" sz="2000" dirty="0"/>
          </a:p>
        </p:txBody>
      </p:sp>
    </p:spTree>
    <p:extLst>
      <p:ext uri="{BB962C8B-B14F-4D97-AF65-F5344CB8AC3E}">
        <p14:creationId xmlns:p14="http://schemas.microsoft.com/office/powerpoint/2010/main" val="4184486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79512" y="1052737"/>
            <a:ext cx="7339012" cy="720079"/>
          </a:xfrm>
        </p:spPr>
        <p:txBody>
          <a:bodyPr/>
          <a:lstStyle/>
          <a:p>
            <a:pPr algn="l"/>
            <a:r>
              <a:rPr lang="en-GB" sz="4000" dirty="0" smtClean="0">
                <a:solidFill>
                  <a:srgbClr val="015284"/>
                </a:solidFill>
              </a:rPr>
              <a:t>Best practice           </a:t>
            </a:r>
            <a:r>
              <a:rPr lang="en-GB" sz="4000" dirty="0" err="1" smtClean="0"/>
              <a:t>Arfer</a:t>
            </a:r>
            <a:r>
              <a:rPr lang="en-GB" sz="4000" dirty="0" smtClean="0"/>
              <a:t> </a:t>
            </a:r>
            <a:r>
              <a:rPr lang="en-GB" sz="4000" dirty="0" err="1" smtClean="0"/>
              <a:t>orau</a:t>
            </a:r>
            <a:endParaRPr lang="en-GB" sz="4000" dirty="0" smtClean="0"/>
          </a:p>
        </p:txBody>
      </p:sp>
      <p:sp>
        <p:nvSpPr>
          <p:cNvPr id="15363" name="Content Placeholder 2"/>
          <p:cNvSpPr>
            <a:spLocks noGrp="1"/>
          </p:cNvSpPr>
          <p:nvPr>
            <p:ph sz="half" idx="1"/>
          </p:nvPr>
        </p:nvSpPr>
        <p:spPr>
          <a:xfrm>
            <a:off x="179512" y="1772816"/>
            <a:ext cx="4248026" cy="5085184"/>
          </a:xfrm>
        </p:spPr>
        <p:txBody>
          <a:bodyPr/>
          <a:lstStyle/>
          <a:p>
            <a:pPr marL="0" indent="0">
              <a:buNone/>
            </a:pPr>
            <a:r>
              <a:rPr lang="en-GB" sz="1400" b="1" dirty="0" err="1"/>
              <a:t>Cefn</a:t>
            </a:r>
            <a:r>
              <a:rPr lang="en-GB" sz="1400" b="1" dirty="0"/>
              <a:t> </a:t>
            </a:r>
            <a:r>
              <a:rPr lang="en-GB" sz="1400" b="1" dirty="0" err="1"/>
              <a:t>Saeson</a:t>
            </a:r>
            <a:r>
              <a:rPr lang="en-GB" sz="1400" b="1" dirty="0"/>
              <a:t> Comprehensive School </a:t>
            </a:r>
            <a:endParaRPr lang="en-GB" sz="1400" dirty="0"/>
          </a:p>
          <a:p>
            <a:pPr marL="0" indent="0">
              <a:buNone/>
            </a:pPr>
            <a:r>
              <a:rPr lang="en-GB" sz="1400" b="1" dirty="0"/>
              <a:t>Year 9 – Ethics of cloning </a:t>
            </a:r>
            <a:endParaRPr lang="en-GB" sz="1400" dirty="0"/>
          </a:p>
          <a:p>
            <a:r>
              <a:rPr lang="en-GB" sz="1400" dirty="0"/>
              <a:t>The teacher began the lesson by questioning pupils extensively about previous work on cloning organisms. She made very effective use of interactive software to explain and reinforce pupils’ understanding of the principles of cloning. </a:t>
            </a:r>
          </a:p>
          <a:p>
            <a:r>
              <a:rPr lang="en-GB" sz="1400" dirty="0"/>
              <a:t>She then set pupils the following question: “If you could clone yourself, what would you do with the clone?” All pupils engaged enthusiastically with the task, developing ideas that ranged from using the clone to do household chores to using its organs as ‘spare parts’. Following this discussion, the teacher asked the pupils to consider the ethics of the plans for their clones. In the debate that followed, pupils came to the conclusion that they had misconceptions about cloning and had considered clones to be less than human. </a:t>
            </a:r>
          </a:p>
          <a:p>
            <a:pPr marL="0" indent="0">
              <a:buNone/>
            </a:pPr>
            <a:r>
              <a:rPr lang="en-GB" sz="1600" dirty="0"/>
              <a:t>	</a:t>
            </a:r>
          </a:p>
          <a:p>
            <a:pPr marL="0" indent="0">
              <a:buFontTx/>
              <a:buNone/>
              <a:defRPr/>
            </a:pPr>
            <a:endParaRPr lang="en-GB" sz="1600" dirty="0" smtClean="0">
              <a:solidFill>
                <a:srgbClr val="D60134"/>
              </a:solidFill>
            </a:endParaRPr>
          </a:p>
        </p:txBody>
      </p:sp>
      <p:sp>
        <p:nvSpPr>
          <p:cNvPr id="4" name="Content Placeholder 2"/>
          <p:cNvSpPr>
            <a:spLocks noGrp="1"/>
          </p:cNvSpPr>
          <p:nvPr>
            <p:ph sz="half" idx="1"/>
          </p:nvPr>
        </p:nvSpPr>
        <p:spPr>
          <a:xfrm>
            <a:off x="4716016" y="1772816"/>
            <a:ext cx="4104456" cy="5085184"/>
          </a:xfrm>
        </p:spPr>
        <p:txBody>
          <a:bodyPr/>
          <a:lstStyle/>
          <a:p>
            <a:pPr marL="0" indent="0">
              <a:buNone/>
            </a:pPr>
            <a:r>
              <a:rPr lang="en-GB" sz="1400" b="1" dirty="0" err="1">
                <a:solidFill>
                  <a:srgbClr val="D60134"/>
                </a:solidFill>
              </a:rPr>
              <a:t>Ysgol</a:t>
            </a:r>
            <a:r>
              <a:rPr lang="en-GB" sz="1400" b="1" dirty="0">
                <a:solidFill>
                  <a:srgbClr val="D60134"/>
                </a:solidFill>
              </a:rPr>
              <a:t> </a:t>
            </a:r>
            <a:r>
              <a:rPr lang="en-GB" sz="1400" b="1" dirty="0" err="1">
                <a:solidFill>
                  <a:srgbClr val="D60134"/>
                </a:solidFill>
              </a:rPr>
              <a:t>Gyfun</a:t>
            </a:r>
            <a:r>
              <a:rPr lang="en-GB" sz="1400" b="1" dirty="0">
                <a:solidFill>
                  <a:srgbClr val="D60134"/>
                </a:solidFill>
              </a:rPr>
              <a:t> </a:t>
            </a:r>
            <a:r>
              <a:rPr lang="en-GB" sz="1400" b="1" dirty="0" err="1">
                <a:solidFill>
                  <a:srgbClr val="D60134"/>
                </a:solidFill>
              </a:rPr>
              <a:t>Cefn</a:t>
            </a:r>
            <a:r>
              <a:rPr lang="en-GB" sz="1400" b="1" dirty="0">
                <a:solidFill>
                  <a:srgbClr val="D60134"/>
                </a:solidFill>
              </a:rPr>
              <a:t> </a:t>
            </a:r>
            <a:r>
              <a:rPr lang="en-GB" sz="1400" b="1" dirty="0" err="1">
                <a:solidFill>
                  <a:srgbClr val="D60134"/>
                </a:solidFill>
              </a:rPr>
              <a:t>Saeson</a:t>
            </a:r>
            <a:r>
              <a:rPr lang="en-GB" sz="1400" b="1" dirty="0">
                <a:solidFill>
                  <a:srgbClr val="D60134"/>
                </a:solidFill>
              </a:rPr>
              <a:t> </a:t>
            </a:r>
            <a:endParaRPr lang="en-GB" sz="1400" dirty="0">
              <a:solidFill>
                <a:srgbClr val="D60134"/>
              </a:solidFill>
            </a:endParaRPr>
          </a:p>
          <a:p>
            <a:pPr marL="0" indent="0">
              <a:buNone/>
            </a:pPr>
            <a:r>
              <a:rPr lang="en-GB" sz="1400" b="1" dirty="0" err="1" smtClean="0">
                <a:solidFill>
                  <a:srgbClr val="D60134"/>
                </a:solidFill>
              </a:rPr>
              <a:t>Blwyddyn</a:t>
            </a:r>
            <a:r>
              <a:rPr lang="en-GB" sz="1400" b="1" dirty="0" smtClean="0">
                <a:solidFill>
                  <a:srgbClr val="D60134"/>
                </a:solidFill>
              </a:rPr>
              <a:t> </a:t>
            </a:r>
            <a:r>
              <a:rPr lang="en-GB" sz="1400" b="1" dirty="0">
                <a:solidFill>
                  <a:srgbClr val="D60134"/>
                </a:solidFill>
              </a:rPr>
              <a:t>9 – </a:t>
            </a:r>
            <a:r>
              <a:rPr lang="en-GB" sz="1400" b="1" dirty="0" err="1">
                <a:solidFill>
                  <a:srgbClr val="D60134"/>
                </a:solidFill>
              </a:rPr>
              <a:t>Moeseg</a:t>
            </a:r>
            <a:r>
              <a:rPr lang="en-GB" sz="1400" b="1" dirty="0">
                <a:solidFill>
                  <a:srgbClr val="D60134"/>
                </a:solidFill>
              </a:rPr>
              <a:t> </a:t>
            </a:r>
            <a:r>
              <a:rPr lang="en-GB" sz="1400" b="1" dirty="0" err="1">
                <a:solidFill>
                  <a:srgbClr val="D60134"/>
                </a:solidFill>
              </a:rPr>
              <a:t>clonio</a:t>
            </a:r>
            <a:r>
              <a:rPr lang="en-GB" sz="1400" b="1" dirty="0">
                <a:solidFill>
                  <a:srgbClr val="D60134"/>
                </a:solidFill>
              </a:rPr>
              <a:t> </a:t>
            </a:r>
            <a:endParaRPr lang="en-GB" sz="1400" dirty="0">
              <a:solidFill>
                <a:srgbClr val="D60134"/>
              </a:solidFill>
            </a:endParaRPr>
          </a:p>
          <a:p>
            <a:r>
              <a:rPr lang="cy-GB" sz="1400" dirty="0">
                <a:solidFill>
                  <a:srgbClr val="D60134"/>
                </a:solidFill>
              </a:rPr>
              <a:t>Dechreuwyd y wers gan yr athro drwy holi’r disgyblion yn helaeth ynglŷn â gwaith blaenorol ar organebau clonio. Gwnaeth ddefnydd effeithiol iawn o feddalwedd ryngweithiol i esbonio ac atgyfnerthu dealltwriaeth disgyblion o egwyddorion clonio. </a:t>
            </a:r>
          </a:p>
          <a:p>
            <a:r>
              <a:rPr lang="cy-GB" sz="1400" dirty="0">
                <a:solidFill>
                  <a:srgbClr val="D60134"/>
                </a:solidFill>
              </a:rPr>
              <a:t>Yna gosododd y cwestiwn canlynol i’r disgyblion: “Pe gallech glonio eich hun, beth fyddech </a:t>
            </a:r>
            <a:r>
              <a:rPr lang="cy-GB" sz="1400" dirty="0" err="1">
                <a:solidFill>
                  <a:srgbClr val="D60134"/>
                </a:solidFill>
              </a:rPr>
              <a:t>chi’n</a:t>
            </a:r>
            <a:r>
              <a:rPr lang="cy-GB" sz="1400" dirty="0">
                <a:solidFill>
                  <a:srgbClr val="D60134"/>
                </a:solidFill>
              </a:rPr>
              <a:t> ei wneud â’r clôn?” Aeth pob un o’r disgyblion i’r afael â’r dasg yn frwdfrydig, gan ddatblygu syniadau a oedd yn amrywio o ddefnyddio’r clôn i wneud gwaith tŷ i ddefnyddio’r clôn fel ‘darnau sbâr’. Ar ôl y drafodaeth hon, gofynnodd yr athro i’r disgyblion ystyried moeseg y cynlluniau ar gyfer eu clonau. Yn y ddadl a ddilynodd, daeth y disgyblion i’r casgliad bod ganddynt gamsyniadau ynglŷn â chlonio ac roeddent wedi ystyried bod clonau yn llai na dynol. </a:t>
            </a:r>
            <a:r>
              <a:rPr lang="en-GB" sz="1400" dirty="0">
                <a:solidFill>
                  <a:srgbClr val="D60134"/>
                </a:solidFill>
              </a:rPr>
              <a:t>	</a:t>
            </a:r>
          </a:p>
          <a:p>
            <a:pPr marL="0" indent="0">
              <a:buFontTx/>
              <a:buNone/>
              <a:defRPr/>
            </a:pPr>
            <a:endParaRPr lang="en-GB" sz="1400" dirty="0" smtClean="0">
              <a:solidFill>
                <a:srgbClr val="D60134"/>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51520" y="1340768"/>
            <a:ext cx="7339012" cy="1052959"/>
          </a:xfrm>
        </p:spPr>
        <p:txBody>
          <a:bodyPr/>
          <a:lstStyle/>
          <a:p>
            <a:pPr algn="l"/>
            <a:r>
              <a:rPr lang="en-GB" sz="4000" dirty="0" smtClean="0">
                <a:solidFill>
                  <a:srgbClr val="015284"/>
                </a:solidFill>
              </a:rPr>
              <a:t>Best practice           </a:t>
            </a:r>
            <a:r>
              <a:rPr lang="en-GB" sz="4000" dirty="0" err="1" smtClean="0"/>
              <a:t>Arfer</a:t>
            </a:r>
            <a:r>
              <a:rPr lang="en-GB" sz="4000" dirty="0" smtClean="0"/>
              <a:t> </a:t>
            </a:r>
            <a:r>
              <a:rPr lang="en-GB" sz="4000" dirty="0" err="1" smtClean="0"/>
              <a:t>orau</a:t>
            </a:r>
            <a:endParaRPr lang="en-GB" sz="4000" dirty="0" smtClean="0"/>
          </a:p>
        </p:txBody>
      </p:sp>
      <p:sp>
        <p:nvSpPr>
          <p:cNvPr id="2" name="Content Placeholder 1"/>
          <p:cNvSpPr>
            <a:spLocks noGrp="1"/>
          </p:cNvSpPr>
          <p:nvPr>
            <p:ph sz="half" idx="1"/>
          </p:nvPr>
        </p:nvSpPr>
        <p:spPr>
          <a:xfrm>
            <a:off x="323528" y="2636912"/>
            <a:ext cx="3810000" cy="4114800"/>
          </a:xfrm>
        </p:spPr>
        <p:txBody>
          <a:bodyPr/>
          <a:lstStyle/>
          <a:p>
            <a:r>
              <a:rPr lang="en-GB" sz="2000" dirty="0"/>
              <a:t>During the lesson, all pupils made very good progress in their understanding of scientific principles and ethics, and in their ability to argue from a basis of scientific understanding. </a:t>
            </a:r>
          </a:p>
        </p:txBody>
      </p:sp>
      <p:sp>
        <p:nvSpPr>
          <p:cNvPr id="4" name="Rectangle 3"/>
          <p:cNvSpPr/>
          <p:nvPr/>
        </p:nvSpPr>
        <p:spPr>
          <a:xfrm>
            <a:off x="4756373" y="2636912"/>
            <a:ext cx="4211960" cy="2246769"/>
          </a:xfrm>
          <a:prstGeom prst="rect">
            <a:avLst/>
          </a:prstGeom>
        </p:spPr>
        <p:txBody>
          <a:bodyPr wrap="square">
            <a:spAutoFit/>
          </a:bodyPr>
          <a:lstStyle/>
          <a:p>
            <a:pPr marL="342900" indent="-342900">
              <a:buFont typeface="Arial" pitchFamily="34" charset="0"/>
              <a:buChar char="•"/>
            </a:pPr>
            <a:r>
              <a:rPr lang="en-GB" sz="2000" dirty="0" err="1">
                <a:solidFill>
                  <a:srgbClr val="D60134"/>
                </a:solidFill>
              </a:rPr>
              <a:t>Yn</a:t>
            </a:r>
            <a:r>
              <a:rPr lang="en-GB" sz="2000" dirty="0">
                <a:solidFill>
                  <a:srgbClr val="D60134"/>
                </a:solidFill>
              </a:rPr>
              <a:t> </a:t>
            </a:r>
            <a:r>
              <a:rPr lang="en-GB" sz="2000" dirty="0" err="1">
                <a:solidFill>
                  <a:srgbClr val="D60134"/>
                </a:solidFill>
              </a:rPr>
              <a:t>ystod</a:t>
            </a:r>
            <a:r>
              <a:rPr lang="en-GB" sz="2000" dirty="0">
                <a:solidFill>
                  <a:srgbClr val="D60134"/>
                </a:solidFill>
              </a:rPr>
              <a:t> y </a:t>
            </a:r>
            <a:r>
              <a:rPr lang="en-GB" sz="2000" dirty="0" err="1">
                <a:solidFill>
                  <a:srgbClr val="D60134"/>
                </a:solidFill>
              </a:rPr>
              <a:t>wers</a:t>
            </a:r>
            <a:r>
              <a:rPr lang="en-GB" sz="2000" dirty="0">
                <a:solidFill>
                  <a:srgbClr val="D60134"/>
                </a:solidFill>
              </a:rPr>
              <a:t>, </a:t>
            </a:r>
            <a:r>
              <a:rPr lang="en-GB" sz="2000" dirty="0" err="1">
                <a:solidFill>
                  <a:srgbClr val="D60134"/>
                </a:solidFill>
              </a:rPr>
              <a:t>gwaeth</a:t>
            </a:r>
            <a:r>
              <a:rPr lang="en-GB" sz="2000" dirty="0">
                <a:solidFill>
                  <a:srgbClr val="D60134"/>
                </a:solidFill>
              </a:rPr>
              <a:t> </a:t>
            </a:r>
            <a:r>
              <a:rPr lang="en-GB" sz="2000" dirty="0" err="1">
                <a:solidFill>
                  <a:srgbClr val="D60134"/>
                </a:solidFill>
              </a:rPr>
              <a:t>pob</a:t>
            </a:r>
            <a:r>
              <a:rPr lang="en-GB" sz="2000" dirty="0">
                <a:solidFill>
                  <a:srgbClr val="D60134"/>
                </a:solidFill>
              </a:rPr>
              <a:t> un </a:t>
            </a:r>
            <a:r>
              <a:rPr lang="en-GB" sz="2000" dirty="0" err="1">
                <a:solidFill>
                  <a:srgbClr val="D60134"/>
                </a:solidFill>
              </a:rPr>
              <a:t>o’r</a:t>
            </a:r>
            <a:r>
              <a:rPr lang="en-GB" sz="2000" dirty="0">
                <a:solidFill>
                  <a:srgbClr val="D60134"/>
                </a:solidFill>
              </a:rPr>
              <a:t> </a:t>
            </a:r>
            <a:r>
              <a:rPr lang="en-GB" sz="2000" dirty="0" err="1">
                <a:solidFill>
                  <a:srgbClr val="D60134"/>
                </a:solidFill>
              </a:rPr>
              <a:t>disgyblion</a:t>
            </a:r>
            <a:r>
              <a:rPr lang="en-GB" sz="2000" dirty="0">
                <a:solidFill>
                  <a:srgbClr val="D60134"/>
                </a:solidFill>
              </a:rPr>
              <a:t> </a:t>
            </a:r>
            <a:r>
              <a:rPr lang="en-GB" sz="2000" dirty="0" err="1">
                <a:solidFill>
                  <a:srgbClr val="D60134"/>
                </a:solidFill>
              </a:rPr>
              <a:t>gynnydd</a:t>
            </a:r>
            <a:r>
              <a:rPr lang="en-GB" sz="2000" dirty="0">
                <a:solidFill>
                  <a:srgbClr val="D60134"/>
                </a:solidFill>
              </a:rPr>
              <a:t> da </a:t>
            </a:r>
            <a:r>
              <a:rPr lang="en-GB" sz="2000" dirty="0" err="1">
                <a:solidFill>
                  <a:srgbClr val="D60134"/>
                </a:solidFill>
              </a:rPr>
              <a:t>iawn</a:t>
            </a:r>
            <a:r>
              <a:rPr lang="en-GB" sz="2000" dirty="0">
                <a:solidFill>
                  <a:srgbClr val="D60134"/>
                </a:solidFill>
              </a:rPr>
              <a:t> </a:t>
            </a:r>
            <a:r>
              <a:rPr lang="en-GB" sz="2000" dirty="0" err="1">
                <a:solidFill>
                  <a:srgbClr val="D60134"/>
                </a:solidFill>
              </a:rPr>
              <a:t>yn</a:t>
            </a:r>
            <a:r>
              <a:rPr lang="en-GB" sz="2000" dirty="0">
                <a:solidFill>
                  <a:srgbClr val="D60134"/>
                </a:solidFill>
              </a:rPr>
              <a:t> </a:t>
            </a:r>
            <a:r>
              <a:rPr lang="en-GB" sz="2000" dirty="0" err="1">
                <a:solidFill>
                  <a:srgbClr val="D60134"/>
                </a:solidFill>
              </a:rPr>
              <a:t>eu</a:t>
            </a:r>
            <a:r>
              <a:rPr lang="en-GB" sz="2000" dirty="0">
                <a:solidFill>
                  <a:srgbClr val="D60134"/>
                </a:solidFill>
              </a:rPr>
              <a:t> </a:t>
            </a:r>
            <a:r>
              <a:rPr lang="en-GB" sz="2000" dirty="0" err="1">
                <a:solidFill>
                  <a:srgbClr val="D60134"/>
                </a:solidFill>
              </a:rPr>
              <a:t>dealltwriaeth</a:t>
            </a:r>
            <a:r>
              <a:rPr lang="en-GB" sz="2000" dirty="0">
                <a:solidFill>
                  <a:srgbClr val="D60134"/>
                </a:solidFill>
              </a:rPr>
              <a:t> o </a:t>
            </a:r>
            <a:r>
              <a:rPr lang="en-GB" sz="2000" dirty="0" err="1">
                <a:solidFill>
                  <a:srgbClr val="D60134"/>
                </a:solidFill>
              </a:rPr>
              <a:t>egwyddorion</a:t>
            </a:r>
            <a:r>
              <a:rPr lang="en-GB" sz="2000" dirty="0">
                <a:solidFill>
                  <a:srgbClr val="D60134"/>
                </a:solidFill>
              </a:rPr>
              <a:t> </a:t>
            </a:r>
            <a:r>
              <a:rPr lang="en-GB" sz="2000" dirty="0" err="1">
                <a:solidFill>
                  <a:srgbClr val="D60134"/>
                </a:solidFill>
              </a:rPr>
              <a:t>gwyddonol</a:t>
            </a:r>
            <a:r>
              <a:rPr lang="en-GB" sz="2000" dirty="0">
                <a:solidFill>
                  <a:srgbClr val="D60134"/>
                </a:solidFill>
              </a:rPr>
              <a:t> a </a:t>
            </a:r>
            <a:r>
              <a:rPr lang="en-GB" sz="2000" dirty="0" err="1">
                <a:solidFill>
                  <a:srgbClr val="D60134"/>
                </a:solidFill>
              </a:rPr>
              <a:t>moeseg</a:t>
            </a:r>
            <a:r>
              <a:rPr lang="en-GB" sz="2000" dirty="0">
                <a:solidFill>
                  <a:srgbClr val="D60134"/>
                </a:solidFill>
              </a:rPr>
              <a:t>, ac </a:t>
            </a:r>
            <a:r>
              <a:rPr lang="en-GB" sz="2000" dirty="0" err="1">
                <a:solidFill>
                  <a:srgbClr val="D60134"/>
                </a:solidFill>
              </a:rPr>
              <a:t>yn</a:t>
            </a:r>
            <a:r>
              <a:rPr lang="en-GB" sz="2000" dirty="0">
                <a:solidFill>
                  <a:srgbClr val="D60134"/>
                </a:solidFill>
              </a:rPr>
              <a:t> </a:t>
            </a:r>
            <a:r>
              <a:rPr lang="en-GB" sz="2000" dirty="0" err="1">
                <a:solidFill>
                  <a:srgbClr val="D60134"/>
                </a:solidFill>
              </a:rPr>
              <a:t>eu</a:t>
            </a:r>
            <a:r>
              <a:rPr lang="en-GB" sz="2000" dirty="0">
                <a:solidFill>
                  <a:srgbClr val="D60134"/>
                </a:solidFill>
              </a:rPr>
              <a:t> </a:t>
            </a:r>
            <a:r>
              <a:rPr lang="en-GB" sz="2000" dirty="0" err="1">
                <a:solidFill>
                  <a:srgbClr val="D60134"/>
                </a:solidFill>
              </a:rPr>
              <a:t>gallu</a:t>
            </a:r>
            <a:r>
              <a:rPr lang="en-GB" sz="2000" dirty="0">
                <a:solidFill>
                  <a:srgbClr val="D60134"/>
                </a:solidFill>
              </a:rPr>
              <a:t> </a:t>
            </a:r>
            <a:r>
              <a:rPr lang="en-GB" sz="2000" dirty="0" err="1">
                <a:solidFill>
                  <a:srgbClr val="D60134"/>
                </a:solidFill>
              </a:rPr>
              <a:t>i</a:t>
            </a:r>
            <a:r>
              <a:rPr lang="en-GB" sz="2000" dirty="0">
                <a:solidFill>
                  <a:srgbClr val="D60134"/>
                </a:solidFill>
              </a:rPr>
              <a:t> </a:t>
            </a:r>
            <a:r>
              <a:rPr lang="en-GB" sz="2000" dirty="0" err="1">
                <a:solidFill>
                  <a:srgbClr val="D60134"/>
                </a:solidFill>
              </a:rPr>
              <a:t>ddadlau</a:t>
            </a:r>
            <a:r>
              <a:rPr lang="en-GB" sz="2000" dirty="0">
                <a:solidFill>
                  <a:srgbClr val="D60134"/>
                </a:solidFill>
              </a:rPr>
              <a:t> o </a:t>
            </a:r>
            <a:r>
              <a:rPr lang="en-GB" sz="2000" dirty="0" err="1">
                <a:solidFill>
                  <a:srgbClr val="D60134"/>
                </a:solidFill>
              </a:rPr>
              <a:t>sylfaen</a:t>
            </a:r>
            <a:r>
              <a:rPr lang="en-GB" sz="2000" dirty="0">
                <a:solidFill>
                  <a:srgbClr val="D60134"/>
                </a:solidFill>
              </a:rPr>
              <a:t> </a:t>
            </a:r>
            <a:r>
              <a:rPr lang="en-GB" sz="2000" dirty="0" err="1">
                <a:solidFill>
                  <a:srgbClr val="D60134"/>
                </a:solidFill>
              </a:rPr>
              <a:t>dealltwriaeth</a:t>
            </a:r>
            <a:r>
              <a:rPr lang="en-GB" sz="2000" dirty="0">
                <a:solidFill>
                  <a:srgbClr val="D60134"/>
                </a:solidFill>
              </a:rPr>
              <a:t> </a:t>
            </a:r>
            <a:r>
              <a:rPr lang="en-GB" sz="2000" dirty="0" err="1">
                <a:solidFill>
                  <a:srgbClr val="D60134"/>
                </a:solidFill>
              </a:rPr>
              <a:t>wyddonol</a:t>
            </a:r>
            <a:r>
              <a:rPr lang="en-GB" sz="2000" dirty="0">
                <a:solidFill>
                  <a:srgbClr val="D60134"/>
                </a:solidFill>
              </a:rPr>
              <a:t>. </a:t>
            </a:r>
          </a:p>
        </p:txBody>
      </p:sp>
    </p:spTree>
    <p:extLst>
      <p:ext uri="{BB962C8B-B14F-4D97-AF65-F5344CB8AC3E}">
        <p14:creationId xmlns:p14="http://schemas.microsoft.com/office/powerpoint/2010/main" val="896603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51520" y="1267395"/>
            <a:ext cx="7520880" cy="863600"/>
          </a:xfrm>
        </p:spPr>
        <p:txBody>
          <a:bodyPr/>
          <a:lstStyle/>
          <a:p>
            <a:pPr algn="l"/>
            <a:r>
              <a:rPr lang="en-GB" sz="3600" dirty="0" smtClean="0">
                <a:solidFill>
                  <a:srgbClr val="015284"/>
                </a:solidFill>
              </a:rPr>
              <a:t>Background</a:t>
            </a:r>
            <a:r>
              <a:rPr lang="en-GB" sz="3600" dirty="0" smtClean="0"/>
              <a:t>                </a:t>
            </a:r>
            <a:r>
              <a:rPr lang="en-GB" sz="3600" dirty="0" err="1" smtClean="0"/>
              <a:t>Cefndir</a:t>
            </a:r>
            <a:endParaRPr lang="en-GB" sz="3600" b="1" dirty="0" smtClean="0"/>
          </a:p>
        </p:txBody>
      </p:sp>
      <p:sp>
        <p:nvSpPr>
          <p:cNvPr id="3075" name="Content Placeholder 3"/>
          <p:cNvSpPr>
            <a:spLocks noGrp="1"/>
          </p:cNvSpPr>
          <p:nvPr>
            <p:ph sz="half" idx="2"/>
          </p:nvPr>
        </p:nvSpPr>
        <p:spPr>
          <a:xfrm>
            <a:off x="250825" y="2132856"/>
            <a:ext cx="4105275" cy="4464794"/>
          </a:xfrm>
        </p:spPr>
        <p:txBody>
          <a:bodyPr/>
          <a:lstStyle/>
          <a:p>
            <a:pPr marL="0" indent="0">
              <a:buNone/>
            </a:pPr>
            <a:r>
              <a:rPr lang="en-GB" sz="1900" dirty="0"/>
              <a:t>This report has been produced in response to a request for advice from the Welsh </a:t>
            </a:r>
          </a:p>
          <a:p>
            <a:pPr marL="0" indent="0">
              <a:buNone/>
            </a:pPr>
            <a:r>
              <a:rPr lang="en-GB" sz="1900" dirty="0"/>
              <a:t>Government in the Minister’s annual remit letter to </a:t>
            </a:r>
            <a:r>
              <a:rPr lang="en-GB" sz="1900" dirty="0" err="1"/>
              <a:t>Estyn</a:t>
            </a:r>
            <a:r>
              <a:rPr lang="en-GB" sz="1900" dirty="0"/>
              <a:t> for 2012-2013. It has a context in the Welsh Government’s vision for scientific research, science teaching and the commercialisation of research set out in the Welsh Government document ‘Science for Wales – A strategic agenda for science and innovation in Wales’.</a:t>
            </a:r>
            <a:endParaRPr lang="en-GB" sz="1900" dirty="0" smtClean="0">
              <a:solidFill>
                <a:srgbClr val="D60134"/>
              </a:solidFill>
            </a:endParaRPr>
          </a:p>
        </p:txBody>
      </p:sp>
      <p:sp>
        <p:nvSpPr>
          <p:cNvPr id="4" name="TextBox 3"/>
          <p:cNvSpPr txBox="1"/>
          <p:nvPr/>
        </p:nvSpPr>
        <p:spPr>
          <a:xfrm>
            <a:off x="4779615" y="2132855"/>
            <a:ext cx="3888432" cy="4185761"/>
          </a:xfrm>
          <a:prstGeom prst="rect">
            <a:avLst/>
          </a:prstGeom>
          <a:noFill/>
        </p:spPr>
        <p:txBody>
          <a:bodyPr wrap="square" rtlCol="0">
            <a:spAutoFit/>
          </a:bodyPr>
          <a:lstStyle/>
          <a:p>
            <a:r>
              <a:rPr lang="cy-GB" sz="1900" dirty="0" smtClean="0">
                <a:solidFill>
                  <a:srgbClr val="D60134"/>
                </a:solidFill>
              </a:rPr>
              <a:t>Lluniwyd yr adroddiad hwn i ymateb i gais am gyngor gan Lywodraeth Cymru yn llythyr cylch gwaith blynyddol y Gweinidog i Estyn ar gyfer 2012-2013. Mae ei</a:t>
            </a:r>
          </a:p>
          <a:p>
            <a:r>
              <a:rPr lang="cy-GB" sz="1900" dirty="0" smtClean="0">
                <a:solidFill>
                  <a:srgbClr val="D60134"/>
                </a:solidFill>
              </a:rPr>
              <a:t>gyd-destun yng ngweledigaeth Llywodraeth Cymru ar gyfer ymchwil wyddonol, addysgu gwyddoniaeth a masnacheiddio ymchwil a amlinellir yn nogfen Llywodraeth Cymru ‘Gwyddoniaeth i </a:t>
            </a:r>
            <a:r>
              <a:rPr lang="cy-GB" sz="1900" dirty="0" err="1" smtClean="0">
                <a:solidFill>
                  <a:srgbClr val="D60134"/>
                </a:solidFill>
              </a:rPr>
              <a:t>Gymru</a:t>
            </a:r>
            <a:r>
              <a:rPr lang="cy-GB" sz="1900" dirty="0" smtClean="0">
                <a:solidFill>
                  <a:srgbClr val="D60134"/>
                </a:solidFill>
              </a:rPr>
              <a:t> – Agenda strategol ar gyfer gwyddoniaeth ac </a:t>
            </a:r>
            <a:r>
              <a:rPr lang="cy-GB" sz="1900" dirty="0" err="1" smtClean="0">
                <a:solidFill>
                  <a:srgbClr val="D60134"/>
                </a:solidFill>
              </a:rPr>
              <a:t>arloesedd</a:t>
            </a:r>
            <a:r>
              <a:rPr lang="cy-GB" sz="1900" dirty="0" smtClean="0">
                <a:solidFill>
                  <a:srgbClr val="D60134"/>
                </a:solidFill>
              </a:rPr>
              <a:t> yng Nghymru’.</a:t>
            </a:r>
            <a:endParaRPr lang="cy-GB" sz="1900" dirty="0">
              <a:solidFill>
                <a:srgbClr val="D60134"/>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07504" y="1268760"/>
            <a:ext cx="4464496" cy="764927"/>
          </a:xfrm>
        </p:spPr>
        <p:txBody>
          <a:bodyPr/>
          <a:lstStyle/>
          <a:p>
            <a:pPr algn="l"/>
            <a:r>
              <a:rPr lang="en-GB" sz="3200" dirty="0" smtClean="0">
                <a:solidFill>
                  <a:srgbClr val="015284"/>
                </a:solidFill>
              </a:rPr>
              <a:t>Questions for providers</a:t>
            </a:r>
            <a:endParaRPr lang="en-GB" sz="3200" dirty="0" smtClean="0"/>
          </a:p>
        </p:txBody>
      </p:sp>
      <p:sp>
        <p:nvSpPr>
          <p:cNvPr id="16387" name="Content Placeholder 2"/>
          <p:cNvSpPr>
            <a:spLocks noGrp="1"/>
          </p:cNvSpPr>
          <p:nvPr>
            <p:ph sz="half" idx="1"/>
          </p:nvPr>
        </p:nvSpPr>
        <p:spPr>
          <a:xfrm>
            <a:off x="107950" y="2564904"/>
            <a:ext cx="4457700" cy="4293096"/>
          </a:xfrm>
        </p:spPr>
        <p:txBody>
          <a:bodyPr/>
          <a:lstStyle/>
          <a:p>
            <a:pPr marL="361950" indent="-361950">
              <a:buFont typeface="+mj-lt"/>
              <a:buAutoNum type="arabicPeriod"/>
            </a:pPr>
            <a:r>
              <a:rPr lang="en-GB" sz="2000" dirty="0" smtClean="0">
                <a:latin typeface="+mj-lt"/>
              </a:rPr>
              <a:t>How well do we ensure that pupils of all abilities are challenged?</a:t>
            </a:r>
          </a:p>
          <a:p>
            <a:pPr marL="361950" indent="-361950">
              <a:buFont typeface="+mj-lt"/>
              <a:buAutoNum type="arabicPeriod"/>
            </a:pPr>
            <a:r>
              <a:rPr lang="en-GB" sz="2000" dirty="0" smtClean="0">
                <a:latin typeface="+mj-lt"/>
              </a:rPr>
              <a:t>Do we provide pupils with </a:t>
            </a:r>
            <a:r>
              <a:rPr lang="en-GB" sz="2000" dirty="0">
                <a:latin typeface="+mj-lt"/>
              </a:rPr>
              <a:t>activities </a:t>
            </a:r>
            <a:r>
              <a:rPr lang="en-GB" sz="2000" dirty="0" smtClean="0">
                <a:latin typeface="+mj-lt"/>
              </a:rPr>
              <a:t>that </a:t>
            </a:r>
            <a:r>
              <a:rPr lang="en-GB" sz="2000" dirty="0">
                <a:latin typeface="+mj-lt"/>
              </a:rPr>
              <a:t>provide </a:t>
            </a:r>
            <a:r>
              <a:rPr lang="en-GB" sz="2000" dirty="0" smtClean="0">
                <a:latin typeface="+mj-lt"/>
              </a:rPr>
              <a:t>opportunities </a:t>
            </a:r>
            <a:r>
              <a:rPr lang="en-GB" sz="2000" dirty="0">
                <a:latin typeface="+mj-lt"/>
              </a:rPr>
              <a:t>for pupils to pursue their own scientific </a:t>
            </a:r>
            <a:r>
              <a:rPr lang="en-GB" sz="2000" dirty="0" smtClean="0">
                <a:latin typeface="+mj-lt"/>
              </a:rPr>
              <a:t>interests?</a:t>
            </a:r>
          </a:p>
          <a:p>
            <a:pPr marL="361950" indent="-361950">
              <a:buFont typeface="+mj-lt"/>
              <a:buAutoNum type="arabicPeriod"/>
            </a:pPr>
            <a:r>
              <a:rPr lang="en-GB" sz="2000" dirty="0" smtClean="0">
                <a:latin typeface="+mj-lt"/>
              </a:rPr>
              <a:t>How well do our assessment practices inform pupils about what they need to do in order to improve?</a:t>
            </a:r>
          </a:p>
          <a:p>
            <a:pPr marL="361950" indent="-361950">
              <a:buFont typeface="+mj-lt"/>
              <a:buAutoNum type="arabicPeriod"/>
            </a:pPr>
            <a:r>
              <a:rPr lang="en-GB" sz="2000" dirty="0" smtClean="0">
                <a:latin typeface="+mj-lt"/>
              </a:rPr>
              <a:t>How do we support teachers with weaker subject knowledge?</a:t>
            </a:r>
          </a:p>
        </p:txBody>
      </p:sp>
      <p:sp>
        <p:nvSpPr>
          <p:cNvPr id="16388" name="Content Placeholder 3"/>
          <p:cNvSpPr>
            <a:spLocks noGrp="1"/>
          </p:cNvSpPr>
          <p:nvPr>
            <p:ph sz="half" idx="2"/>
          </p:nvPr>
        </p:nvSpPr>
        <p:spPr>
          <a:xfrm>
            <a:off x="4718050" y="2564904"/>
            <a:ext cx="4318000" cy="4293096"/>
          </a:xfrm>
        </p:spPr>
        <p:txBody>
          <a:bodyPr/>
          <a:lstStyle/>
          <a:p>
            <a:pPr marL="361950" indent="-361950">
              <a:buFont typeface="+mj-lt"/>
              <a:buAutoNum type="arabicPeriod"/>
            </a:pPr>
            <a:r>
              <a:rPr lang="en-GB" sz="2000" dirty="0" smtClean="0">
                <a:solidFill>
                  <a:srgbClr val="D60134"/>
                </a:solidFill>
              </a:rPr>
              <a:t>Pa </a:t>
            </a:r>
            <a:r>
              <a:rPr lang="en-GB" sz="2000" dirty="0" err="1" smtClean="0">
                <a:solidFill>
                  <a:srgbClr val="D60134"/>
                </a:solidFill>
              </a:rPr>
              <a:t>mor</a:t>
            </a:r>
            <a:r>
              <a:rPr lang="en-GB" sz="2000" dirty="0" smtClean="0">
                <a:solidFill>
                  <a:srgbClr val="D60134"/>
                </a:solidFill>
              </a:rPr>
              <a:t> </a:t>
            </a:r>
            <a:r>
              <a:rPr lang="en-GB" sz="2000" dirty="0" err="1" smtClean="0">
                <a:solidFill>
                  <a:srgbClr val="D60134"/>
                </a:solidFill>
              </a:rPr>
              <a:t>dda</a:t>
            </a:r>
            <a:r>
              <a:rPr lang="en-GB" sz="2000" dirty="0" smtClean="0">
                <a:solidFill>
                  <a:srgbClr val="D60134"/>
                </a:solidFill>
              </a:rPr>
              <a:t> </a:t>
            </a:r>
            <a:r>
              <a:rPr lang="en-GB" sz="2000" dirty="0" err="1" smtClean="0">
                <a:solidFill>
                  <a:srgbClr val="D60134"/>
                </a:solidFill>
              </a:rPr>
              <a:t>ydym</a:t>
            </a:r>
            <a:r>
              <a:rPr lang="en-GB" sz="2000" dirty="0" smtClean="0">
                <a:solidFill>
                  <a:srgbClr val="D60134"/>
                </a:solidFill>
              </a:rPr>
              <a:t> </a:t>
            </a:r>
            <a:r>
              <a:rPr lang="en-GB" sz="2000" dirty="0" err="1" smtClean="0">
                <a:solidFill>
                  <a:srgbClr val="D60134"/>
                </a:solidFill>
              </a:rPr>
              <a:t>yn</a:t>
            </a:r>
            <a:r>
              <a:rPr lang="en-GB" sz="2000" dirty="0" smtClean="0">
                <a:solidFill>
                  <a:srgbClr val="D60134"/>
                </a:solidFill>
              </a:rPr>
              <a:t> </a:t>
            </a:r>
            <a:r>
              <a:rPr lang="en-GB" sz="2000" dirty="0" err="1" smtClean="0">
                <a:solidFill>
                  <a:srgbClr val="D60134"/>
                </a:solidFill>
              </a:rPr>
              <a:t>herio</a:t>
            </a:r>
            <a:r>
              <a:rPr lang="en-GB" sz="2000" dirty="0" smtClean="0">
                <a:solidFill>
                  <a:srgbClr val="D60134"/>
                </a:solidFill>
              </a:rPr>
              <a:t> </a:t>
            </a:r>
            <a:r>
              <a:rPr lang="en-GB" sz="2000" dirty="0" err="1" smtClean="0">
                <a:solidFill>
                  <a:srgbClr val="D60134"/>
                </a:solidFill>
              </a:rPr>
              <a:t>disgyblion</a:t>
            </a:r>
            <a:r>
              <a:rPr lang="en-GB" sz="2000" dirty="0" smtClean="0">
                <a:solidFill>
                  <a:srgbClr val="D60134"/>
                </a:solidFill>
              </a:rPr>
              <a:t> o bob </a:t>
            </a:r>
            <a:r>
              <a:rPr lang="en-GB" sz="2000" dirty="0" err="1" smtClean="0">
                <a:solidFill>
                  <a:srgbClr val="D60134"/>
                </a:solidFill>
              </a:rPr>
              <a:t>gallu</a:t>
            </a:r>
            <a:r>
              <a:rPr lang="en-GB" sz="2000" dirty="0" smtClean="0">
                <a:solidFill>
                  <a:srgbClr val="D60134"/>
                </a:solidFill>
              </a:rPr>
              <a:t>?</a:t>
            </a:r>
          </a:p>
          <a:p>
            <a:pPr marL="361950" indent="-361950">
              <a:buFont typeface="+mj-lt"/>
              <a:buAutoNum type="arabicPeriod"/>
            </a:pPr>
            <a:r>
              <a:rPr lang="en-GB" sz="2000" dirty="0" err="1" smtClean="0">
                <a:solidFill>
                  <a:srgbClr val="D60134"/>
                </a:solidFill>
              </a:rPr>
              <a:t>Ydym</a:t>
            </a:r>
            <a:r>
              <a:rPr lang="en-GB" sz="2000" dirty="0" smtClean="0">
                <a:solidFill>
                  <a:srgbClr val="D60134"/>
                </a:solidFill>
              </a:rPr>
              <a:t> </a:t>
            </a:r>
            <a:r>
              <a:rPr lang="en-GB" sz="2000" dirty="0" err="1" smtClean="0">
                <a:solidFill>
                  <a:srgbClr val="D60134"/>
                </a:solidFill>
              </a:rPr>
              <a:t>yn</a:t>
            </a:r>
            <a:r>
              <a:rPr lang="en-GB" sz="2000" dirty="0" smtClean="0">
                <a:solidFill>
                  <a:srgbClr val="D60134"/>
                </a:solidFill>
              </a:rPr>
              <a:t> </a:t>
            </a:r>
            <a:r>
              <a:rPr lang="en-GB" sz="2000" dirty="0" err="1" smtClean="0">
                <a:solidFill>
                  <a:srgbClr val="D60134"/>
                </a:solidFill>
              </a:rPr>
              <a:t>darparu</a:t>
            </a:r>
            <a:r>
              <a:rPr lang="en-GB" sz="2000" dirty="0" smtClean="0">
                <a:solidFill>
                  <a:srgbClr val="D60134"/>
                </a:solidFill>
              </a:rPr>
              <a:t> </a:t>
            </a:r>
            <a:r>
              <a:rPr lang="en-GB" sz="2000" dirty="0" err="1" smtClean="0">
                <a:solidFill>
                  <a:srgbClr val="D60134"/>
                </a:solidFill>
              </a:rPr>
              <a:t>gweithgareddau</a:t>
            </a:r>
            <a:r>
              <a:rPr lang="en-GB" sz="2000" dirty="0" smtClean="0">
                <a:solidFill>
                  <a:srgbClr val="D60134"/>
                </a:solidFill>
              </a:rPr>
              <a:t> </a:t>
            </a:r>
            <a:r>
              <a:rPr lang="en-GB" sz="2000" dirty="0" err="1" smtClean="0">
                <a:solidFill>
                  <a:srgbClr val="D60134"/>
                </a:solidFill>
              </a:rPr>
              <a:t>i</a:t>
            </a:r>
            <a:r>
              <a:rPr lang="en-GB" sz="2000" dirty="0" smtClean="0">
                <a:solidFill>
                  <a:srgbClr val="D60134"/>
                </a:solidFill>
              </a:rPr>
              <a:t> </a:t>
            </a:r>
            <a:r>
              <a:rPr lang="en-GB" sz="2000" dirty="0" err="1" smtClean="0">
                <a:solidFill>
                  <a:srgbClr val="D60134"/>
                </a:solidFill>
              </a:rPr>
              <a:t>roi</a:t>
            </a:r>
            <a:r>
              <a:rPr lang="en-GB" sz="2000" dirty="0" smtClean="0">
                <a:solidFill>
                  <a:srgbClr val="D60134"/>
                </a:solidFill>
              </a:rPr>
              <a:t> </a:t>
            </a:r>
            <a:r>
              <a:rPr lang="en-GB" sz="2000" dirty="0" err="1" smtClean="0">
                <a:solidFill>
                  <a:srgbClr val="D60134"/>
                </a:solidFill>
              </a:rPr>
              <a:t>gyfleoedd</a:t>
            </a:r>
            <a:r>
              <a:rPr lang="en-GB" sz="2000" dirty="0" smtClean="0">
                <a:solidFill>
                  <a:srgbClr val="D60134"/>
                </a:solidFill>
              </a:rPr>
              <a:t> </a:t>
            </a:r>
            <a:r>
              <a:rPr lang="en-GB" sz="2000" dirty="0" err="1" smtClean="0">
                <a:solidFill>
                  <a:srgbClr val="D60134"/>
                </a:solidFill>
              </a:rPr>
              <a:t>i</a:t>
            </a:r>
            <a:r>
              <a:rPr lang="en-GB" sz="2000" dirty="0" smtClean="0">
                <a:solidFill>
                  <a:srgbClr val="D60134"/>
                </a:solidFill>
              </a:rPr>
              <a:t> </a:t>
            </a:r>
            <a:r>
              <a:rPr lang="en-GB" sz="2000" dirty="0" err="1" smtClean="0">
                <a:solidFill>
                  <a:srgbClr val="D60134"/>
                </a:solidFill>
              </a:rPr>
              <a:t>ddisgyblion</a:t>
            </a:r>
            <a:r>
              <a:rPr lang="en-GB" sz="2000" dirty="0" smtClean="0">
                <a:solidFill>
                  <a:srgbClr val="D60134"/>
                </a:solidFill>
              </a:rPr>
              <a:t> </a:t>
            </a:r>
            <a:r>
              <a:rPr lang="en-GB" sz="2000" dirty="0" err="1" smtClean="0">
                <a:solidFill>
                  <a:srgbClr val="D60134"/>
                </a:solidFill>
              </a:rPr>
              <a:t>dilyn</a:t>
            </a:r>
            <a:r>
              <a:rPr lang="en-GB" sz="2000" dirty="0" smtClean="0">
                <a:solidFill>
                  <a:srgbClr val="D60134"/>
                </a:solidFill>
              </a:rPr>
              <a:t> </a:t>
            </a:r>
            <a:r>
              <a:rPr lang="en-GB" sz="2000" dirty="0" err="1" smtClean="0">
                <a:solidFill>
                  <a:srgbClr val="D60134"/>
                </a:solidFill>
              </a:rPr>
              <a:t>eu</a:t>
            </a:r>
            <a:r>
              <a:rPr lang="en-GB" sz="2000" dirty="0" smtClean="0">
                <a:solidFill>
                  <a:srgbClr val="D60134"/>
                </a:solidFill>
              </a:rPr>
              <a:t> </a:t>
            </a:r>
            <a:r>
              <a:rPr lang="en-GB" sz="2000" dirty="0" err="1" smtClean="0">
                <a:solidFill>
                  <a:srgbClr val="D60134"/>
                </a:solidFill>
              </a:rPr>
              <a:t>diddordebau</a:t>
            </a:r>
            <a:r>
              <a:rPr lang="en-GB" sz="2000" dirty="0" smtClean="0">
                <a:solidFill>
                  <a:srgbClr val="D60134"/>
                </a:solidFill>
              </a:rPr>
              <a:t> </a:t>
            </a:r>
            <a:r>
              <a:rPr lang="en-GB" sz="2000" dirty="0" err="1" smtClean="0">
                <a:solidFill>
                  <a:srgbClr val="D60134"/>
                </a:solidFill>
              </a:rPr>
              <a:t>eu</a:t>
            </a:r>
            <a:r>
              <a:rPr lang="en-GB" sz="2000" dirty="0" smtClean="0">
                <a:solidFill>
                  <a:srgbClr val="D60134"/>
                </a:solidFill>
              </a:rPr>
              <a:t> </a:t>
            </a:r>
            <a:r>
              <a:rPr lang="en-GB" sz="2000" dirty="0" err="1" smtClean="0">
                <a:solidFill>
                  <a:srgbClr val="D60134"/>
                </a:solidFill>
              </a:rPr>
              <a:t>hunain</a:t>
            </a:r>
            <a:r>
              <a:rPr lang="en-GB" sz="2000" dirty="0" smtClean="0">
                <a:solidFill>
                  <a:srgbClr val="D60134"/>
                </a:solidFill>
              </a:rPr>
              <a:t>?</a:t>
            </a:r>
          </a:p>
          <a:p>
            <a:pPr marL="361950" indent="-361950">
              <a:buFont typeface="+mj-lt"/>
              <a:buAutoNum type="arabicPeriod"/>
            </a:pPr>
            <a:r>
              <a:rPr lang="en-GB" sz="2000" dirty="0" smtClean="0">
                <a:solidFill>
                  <a:srgbClr val="D60134"/>
                </a:solidFill>
              </a:rPr>
              <a:t>Pa </a:t>
            </a:r>
            <a:r>
              <a:rPr lang="en-GB" sz="2000" dirty="0" err="1" smtClean="0">
                <a:solidFill>
                  <a:srgbClr val="D60134"/>
                </a:solidFill>
              </a:rPr>
              <a:t>mor</a:t>
            </a:r>
            <a:r>
              <a:rPr lang="en-GB" sz="2000" dirty="0" smtClean="0">
                <a:solidFill>
                  <a:srgbClr val="D60134"/>
                </a:solidFill>
              </a:rPr>
              <a:t> </a:t>
            </a:r>
            <a:r>
              <a:rPr lang="en-GB" sz="2000" dirty="0" err="1" smtClean="0">
                <a:solidFill>
                  <a:srgbClr val="D60134"/>
                </a:solidFill>
              </a:rPr>
              <a:t>dda</a:t>
            </a:r>
            <a:r>
              <a:rPr lang="en-GB" sz="2000" dirty="0" smtClean="0">
                <a:solidFill>
                  <a:srgbClr val="D60134"/>
                </a:solidFill>
              </a:rPr>
              <a:t> </a:t>
            </a:r>
            <a:r>
              <a:rPr lang="en-GB" sz="2000" dirty="0" err="1" smtClean="0">
                <a:solidFill>
                  <a:srgbClr val="D60134"/>
                </a:solidFill>
              </a:rPr>
              <a:t>ydy’n</a:t>
            </a:r>
            <a:r>
              <a:rPr lang="en-GB" sz="2000" dirty="0">
                <a:solidFill>
                  <a:srgbClr val="D60134"/>
                </a:solidFill>
              </a:rPr>
              <a:t> </a:t>
            </a:r>
            <a:r>
              <a:rPr lang="en-GB" sz="2000" dirty="0" err="1" smtClean="0">
                <a:solidFill>
                  <a:srgbClr val="D60134"/>
                </a:solidFill>
              </a:rPr>
              <a:t>gweithdrefnau</a:t>
            </a:r>
            <a:r>
              <a:rPr lang="en-GB" sz="2000" dirty="0" smtClean="0">
                <a:solidFill>
                  <a:srgbClr val="D60134"/>
                </a:solidFill>
              </a:rPr>
              <a:t> </a:t>
            </a:r>
            <a:r>
              <a:rPr lang="en-GB" sz="2000" dirty="0" err="1" smtClean="0">
                <a:solidFill>
                  <a:srgbClr val="D60134"/>
                </a:solidFill>
              </a:rPr>
              <a:t>asesu’n</a:t>
            </a:r>
            <a:r>
              <a:rPr lang="en-GB" sz="2000" dirty="0" smtClean="0">
                <a:solidFill>
                  <a:srgbClr val="D60134"/>
                </a:solidFill>
              </a:rPr>
              <a:t> </a:t>
            </a:r>
            <a:r>
              <a:rPr lang="en-GB" sz="2000" dirty="0" err="1" smtClean="0">
                <a:solidFill>
                  <a:srgbClr val="D60134"/>
                </a:solidFill>
              </a:rPr>
              <a:t>rhoi</a:t>
            </a:r>
            <a:r>
              <a:rPr lang="en-GB" sz="2000" dirty="0" smtClean="0">
                <a:solidFill>
                  <a:srgbClr val="D60134"/>
                </a:solidFill>
              </a:rPr>
              <a:t> </a:t>
            </a:r>
            <a:r>
              <a:rPr lang="en-GB" sz="2000" dirty="0" err="1" smtClean="0">
                <a:solidFill>
                  <a:srgbClr val="D60134"/>
                </a:solidFill>
              </a:rPr>
              <a:t>gwybodaeth</a:t>
            </a:r>
            <a:r>
              <a:rPr lang="en-GB" sz="2000" dirty="0" smtClean="0">
                <a:solidFill>
                  <a:srgbClr val="D60134"/>
                </a:solidFill>
              </a:rPr>
              <a:t> </a:t>
            </a:r>
            <a:r>
              <a:rPr lang="en-GB" sz="2000" dirty="0" err="1" smtClean="0">
                <a:solidFill>
                  <a:srgbClr val="D60134"/>
                </a:solidFill>
              </a:rPr>
              <a:t>i</a:t>
            </a:r>
            <a:r>
              <a:rPr lang="en-GB" sz="2000" dirty="0" smtClean="0">
                <a:solidFill>
                  <a:srgbClr val="D60134"/>
                </a:solidFill>
              </a:rPr>
              <a:t> </a:t>
            </a:r>
            <a:r>
              <a:rPr lang="en-GB" sz="2000" dirty="0" err="1" smtClean="0">
                <a:solidFill>
                  <a:srgbClr val="D60134"/>
                </a:solidFill>
              </a:rPr>
              <a:t>ddisgyblion</a:t>
            </a:r>
            <a:r>
              <a:rPr lang="en-GB" sz="2000" dirty="0" smtClean="0">
                <a:solidFill>
                  <a:srgbClr val="D60134"/>
                </a:solidFill>
              </a:rPr>
              <a:t> </a:t>
            </a:r>
            <a:r>
              <a:rPr lang="en-GB" sz="2000" dirty="0" err="1" smtClean="0">
                <a:solidFill>
                  <a:srgbClr val="D60134"/>
                </a:solidFill>
              </a:rPr>
              <a:t>ynghylch</a:t>
            </a:r>
            <a:r>
              <a:rPr lang="en-GB" sz="2000" dirty="0" smtClean="0">
                <a:solidFill>
                  <a:srgbClr val="D60134"/>
                </a:solidFill>
              </a:rPr>
              <a:t> </a:t>
            </a:r>
            <a:r>
              <a:rPr lang="en-GB" sz="2000" dirty="0" err="1" smtClean="0">
                <a:solidFill>
                  <a:srgbClr val="D60134"/>
                </a:solidFill>
              </a:rPr>
              <a:t>yr</a:t>
            </a:r>
            <a:r>
              <a:rPr lang="en-GB" sz="2000" dirty="0" smtClean="0">
                <a:solidFill>
                  <a:srgbClr val="D60134"/>
                </a:solidFill>
              </a:rPr>
              <a:t> </a:t>
            </a:r>
            <a:r>
              <a:rPr lang="en-GB" sz="2000" dirty="0" err="1" smtClean="0">
                <a:solidFill>
                  <a:srgbClr val="D60134"/>
                </a:solidFill>
              </a:rPr>
              <a:t>hyn</a:t>
            </a:r>
            <a:r>
              <a:rPr lang="en-GB" sz="2000" dirty="0" smtClean="0">
                <a:solidFill>
                  <a:srgbClr val="D60134"/>
                </a:solidFill>
              </a:rPr>
              <a:t> </a:t>
            </a:r>
            <a:r>
              <a:rPr lang="en-GB" sz="2000" dirty="0" err="1" smtClean="0">
                <a:solidFill>
                  <a:srgbClr val="D60134"/>
                </a:solidFill>
              </a:rPr>
              <a:t>dylen</a:t>
            </a:r>
            <a:r>
              <a:rPr lang="en-GB" sz="2000" dirty="0" smtClean="0">
                <a:solidFill>
                  <a:srgbClr val="D60134"/>
                </a:solidFill>
              </a:rPr>
              <a:t> </a:t>
            </a:r>
            <a:r>
              <a:rPr lang="en-GB" sz="2000" dirty="0" err="1" smtClean="0">
                <a:solidFill>
                  <a:srgbClr val="D60134"/>
                </a:solidFill>
              </a:rPr>
              <a:t>wneud</a:t>
            </a:r>
            <a:r>
              <a:rPr lang="en-GB" sz="2000" dirty="0" smtClean="0">
                <a:solidFill>
                  <a:srgbClr val="D60134"/>
                </a:solidFill>
              </a:rPr>
              <a:t> </a:t>
            </a:r>
            <a:r>
              <a:rPr lang="en-GB" sz="2000" dirty="0" err="1" smtClean="0">
                <a:solidFill>
                  <a:srgbClr val="D60134"/>
                </a:solidFill>
              </a:rPr>
              <a:t>er</a:t>
            </a:r>
            <a:r>
              <a:rPr lang="en-GB" sz="2000" dirty="0" smtClean="0">
                <a:solidFill>
                  <a:srgbClr val="D60134"/>
                </a:solidFill>
              </a:rPr>
              <a:t> </a:t>
            </a:r>
            <a:r>
              <a:rPr lang="en-GB" sz="2000" dirty="0" err="1" smtClean="0">
                <a:solidFill>
                  <a:srgbClr val="D60134"/>
                </a:solidFill>
              </a:rPr>
              <a:t>mwyn</a:t>
            </a:r>
            <a:r>
              <a:rPr lang="en-GB" sz="2000" dirty="0" smtClean="0">
                <a:solidFill>
                  <a:srgbClr val="D60134"/>
                </a:solidFill>
              </a:rPr>
              <a:t> </a:t>
            </a:r>
            <a:r>
              <a:rPr lang="en-GB" sz="2000" dirty="0" err="1" smtClean="0">
                <a:solidFill>
                  <a:srgbClr val="D60134"/>
                </a:solidFill>
              </a:rPr>
              <a:t>gwella</a:t>
            </a:r>
            <a:r>
              <a:rPr lang="en-GB" sz="2000" dirty="0" smtClean="0">
                <a:solidFill>
                  <a:srgbClr val="D60134"/>
                </a:solidFill>
              </a:rPr>
              <a:t>?</a:t>
            </a:r>
          </a:p>
          <a:p>
            <a:pPr marL="361950" indent="-361950">
              <a:buFont typeface="+mj-lt"/>
              <a:buAutoNum type="arabicPeriod"/>
            </a:pPr>
            <a:r>
              <a:rPr lang="en-GB" sz="2000" dirty="0" smtClean="0">
                <a:solidFill>
                  <a:srgbClr val="D60134"/>
                </a:solidFill>
              </a:rPr>
              <a:t>Sut </a:t>
            </a:r>
            <a:r>
              <a:rPr lang="en-GB" sz="2000" dirty="0" err="1" smtClean="0">
                <a:solidFill>
                  <a:srgbClr val="D60134"/>
                </a:solidFill>
              </a:rPr>
              <a:t>ydym</a:t>
            </a:r>
            <a:r>
              <a:rPr lang="en-GB" sz="2000" dirty="0" smtClean="0">
                <a:solidFill>
                  <a:srgbClr val="D60134"/>
                </a:solidFill>
              </a:rPr>
              <a:t> </a:t>
            </a:r>
            <a:r>
              <a:rPr lang="en-GB" sz="2000" dirty="0" err="1" smtClean="0">
                <a:solidFill>
                  <a:srgbClr val="D60134"/>
                </a:solidFill>
              </a:rPr>
              <a:t>yn</a:t>
            </a:r>
            <a:r>
              <a:rPr lang="en-GB" sz="2000" dirty="0" smtClean="0">
                <a:solidFill>
                  <a:srgbClr val="D60134"/>
                </a:solidFill>
              </a:rPr>
              <a:t> </a:t>
            </a:r>
            <a:r>
              <a:rPr lang="en-GB" sz="2000" dirty="0" err="1" smtClean="0">
                <a:solidFill>
                  <a:srgbClr val="D60134"/>
                </a:solidFill>
              </a:rPr>
              <a:t>cefnogi</a:t>
            </a:r>
            <a:r>
              <a:rPr lang="en-GB" sz="2000" dirty="0" smtClean="0">
                <a:solidFill>
                  <a:srgbClr val="D60134"/>
                </a:solidFill>
              </a:rPr>
              <a:t> </a:t>
            </a:r>
            <a:r>
              <a:rPr lang="en-GB" sz="2000" dirty="0" err="1" smtClean="0">
                <a:solidFill>
                  <a:srgbClr val="D60134"/>
                </a:solidFill>
              </a:rPr>
              <a:t>athrawon</a:t>
            </a:r>
            <a:r>
              <a:rPr lang="en-GB" sz="2000" dirty="0" smtClean="0">
                <a:solidFill>
                  <a:srgbClr val="D60134"/>
                </a:solidFill>
              </a:rPr>
              <a:t> </a:t>
            </a:r>
            <a:r>
              <a:rPr lang="en-GB" sz="2000" dirty="0" err="1" smtClean="0">
                <a:solidFill>
                  <a:srgbClr val="D60134"/>
                </a:solidFill>
              </a:rPr>
              <a:t>sydd</a:t>
            </a:r>
            <a:r>
              <a:rPr lang="en-GB" sz="2000" dirty="0" smtClean="0">
                <a:solidFill>
                  <a:srgbClr val="D60134"/>
                </a:solidFill>
              </a:rPr>
              <a:t> â </a:t>
            </a:r>
            <a:r>
              <a:rPr lang="en-GB" sz="2000" dirty="0" err="1" smtClean="0">
                <a:solidFill>
                  <a:srgbClr val="D60134"/>
                </a:solidFill>
              </a:rPr>
              <a:t>gwybodaeth</a:t>
            </a:r>
            <a:r>
              <a:rPr lang="en-GB" sz="2000" dirty="0" smtClean="0">
                <a:solidFill>
                  <a:srgbClr val="D60134"/>
                </a:solidFill>
              </a:rPr>
              <a:t> </a:t>
            </a:r>
            <a:r>
              <a:rPr lang="en-GB" sz="2000" dirty="0" err="1" smtClean="0">
                <a:solidFill>
                  <a:srgbClr val="D60134"/>
                </a:solidFill>
              </a:rPr>
              <a:t>bynciol</a:t>
            </a:r>
            <a:r>
              <a:rPr lang="en-GB" sz="2000" dirty="0" smtClean="0">
                <a:solidFill>
                  <a:srgbClr val="D60134"/>
                </a:solidFill>
              </a:rPr>
              <a:t> wan?</a:t>
            </a:r>
          </a:p>
        </p:txBody>
      </p:sp>
      <p:sp>
        <p:nvSpPr>
          <p:cNvPr id="2" name="TextBox 1"/>
          <p:cNvSpPr txBox="1"/>
          <p:nvPr/>
        </p:nvSpPr>
        <p:spPr>
          <a:xfrm>
            <a:off x="4932040" y="1340768"/>
            <a:ext cx="3312368" cy="1077218"/>
          </a:xfrm>
          <a:prstGeom prst="rect">
            <a:avLst/>
          </a:prstGeom>
          <a:noFill/>
        </p:spPr>
        <p:txBody>
          <a:bodyPr wrap="square" rtlCol="0">
            <a:spAutoFit/>
          </a:bodyPr>
          <a:lstStyle/>
          <a:p>
            <a:r>
              <a:rPr lang="en-GB" sz="3200" dirty="0" err="1">
                <a:solidFill>
                  <a:srgbClr val="D60134"/>
                </a:solidFill>
              </a:rPr>
              <a:t>Cwestiynau</a:t>
            </a:r>
            <a:r>
              <a:rPr lang="en-GB" sz="3200" dirty="0">
                <a:solidFill>
                  <a:srgbClr val="D60134"/>
                </a:solidFill>
              </a:rPr>
              <a:t> </a:t>
            </a:r>
            <a:r>
              <a:rPr lang="en-GB" sz="3200" dirty="0" err="1">
                <a:solidFill>
                  <a:srgbClr val="D60134"/>
                </a:solidFill>
              </a:rPr>
              <a:t>i</a:t>
            </a:r>
            <a:r>
              <a:rPr lang="en-GB" sz="3200" dirty="0">
                <a:solidFill>
                  <a:srgbClr val="D60134"/>
                </a:solidFill>
              </a:rPr>
              <a:t> </a:t>
            </a:r>
            <a:r>
              <a:rPr lang="en-GB" sz="3200" dirty="0" err="1">
                <a:solidFill>
                  <a:srgbClr val="D60134"/>
                </a:solidFill>
              </a:rPr>
              <a:t>ddarparwyr</a:t>
            </a:r>
            <a:endParaRPr lang="en-GB" sz="3200" dirty="0">
              <a:solidFill>
                <a:srgbClr val="D60134"/>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sz="half" idx="1"/>
          </p:nvPr>
        </p:nvSpPr>
        <p:spPr>
          <a:xfrm>
            <a:off x="107504" y="2492896"/>
            <a:ext cx="4457700" cy="3744416"/>
          </a:xfrm>
        </p:spPr>
        <p:txBody>
          <a:bodyPr/>
          <a:lstStyle/>
          <a:p>
            <a:pPr marL="457200" indent="-457200">
              <a:buFont typeface="+mj-lt"/>
              <a:buAutoNum type="arabicPeriod" startAt="5"/>
            </a:pPr>
            <a:r>
              <a:rPr lang="en-GB" sz="2000" dirty="0"/>
              <a:t>How do we plan to ensure progress in numeracy across the key stage?</a:t>
            </a:r>
          </a:p>
          <a:p>
            <a:pPr marL="457200" indent="-457200">
              <a:buFont typeface="+mj-lt"/>
              <a:buAutoNum type="arabicPeriod" startAt="5"/>
            </a:pPr>
            <a:r>
              <a:rPr lang="en-GB" sz="2000" dirty="0" smtClean="0"/>
              <a:t>Do we work with others in order to seek and share good practice?</a:t>
            </a:r>
          </a:p>
          <a:p>
            <a:pPr marL="457200" indent="-457200">
              <a:buFont typeface="+mj-lt"/>
              <a:buAutoNum type="arabicPeriod" startAt="5"/>
            </a:pPr>
            <a:r>
              <a:rPr lang="en-GB" sz="2000" dirty="0" smtClean="0"/>
              <a:t>How do we ensure progress in subject knowledge and understanding across the key stage? </a:t>
            </a:r>
          </a:p>
          <a:p>
            <a:pPr marL="0" indent="0">
              <a:buNone/>
            </a:pPr>
            <a:endParaRPr lang="en-GB" sz="2000" dirty="0" smtClean="0">
              <a:solidFill>
                <a:srgbClr val="D60134"/>
              </a:solidFill>
            </a:endParaRPr>
          </a:p>
        </p:txBody>
      </p:sp>
      <p:sp>
        <p:nvSpPr>
          <p:cNvPr id="16388" name="Content Placeholder 3"/>
          <p:cNvSpPr>
            <a:spLocks noGrp="1"/>
          </p:cNvSpPr>
          <p:nvPr>
            <p:ph sz="half" idx="2"/>
          </p:nvPr>
        </p:nvSpPr>
        <p:spPr>
          <a:xfrm>
            <a:off x="4716016" y="2492896"/>
            <a:ext cx="4318000" cy="3888432"/>
          </a:xfrm>
        </p:spPr>
        <p:txBody>
          <a:bodyPr/>
          <a:lstStyle/>
          <a:p>
            <a:pPr marL="457200" indent="-457200">
              <a:buFont typeface="+mj-lt"/>
              <a:buAutoNum type="arabicPeriod" startAt="5"/>
            </a:pPr>
            <a:r>
              <a:rPr lang="en-GB" sz="2000" dirty="0">
                <a:solidFill>
                  <a:srgbClr val="D60134"/>
                </a:solidFill>
              </a:rPr>
              <a:t>Sut </a:t>
            </a:r>
            <a:r>
              <a:rPr lang="en-GB" sz="2000" dirty="0" err="1">
                <a:solidFill>
                  <a:srgbClr val="D60134"/>
                </a:solidFill>
              </a:rPr>
              <a:t>yr</a:t>
            </a:r>
            <a:r>
              <a:rPr lang="en-GB" sz="2000" dirty="0">
                <a:solidFill>
                  <a:srgbClr val="D60134"/>
                </a:solidFill>
              </a:rPr>
              <a:t> </a:t>
            </a:r>
            <a:r>
              <a:rPr lang="en-GB" sz="2000" dirty="0" err="1">
                <a:solidFill>
                  <a:srgbClr val="D60134"/>
                </a:solidFill>
              </a:rPr>
              <a:t>ydym</a:t>
            </a:r>
            <a:r>
              <a:rPr lang="en-GB" sz="2000" dirty="0">
                <a:solidFill>
                  <a:srgbClr val="D60134"/>
                </a:solidFill>
              </a:rPr>
              <a:t> </a:t>
            </a:r>
            <a:r>
              <a:rPr lang="en-GB" sz="2000" dirty="0" err="1">
                <a:solidFill>
                  <a:srgbClr val="D60134"/>
                </a:solidFill>
              </a:rPr>
              <a:t>yn</a:t>
            </a:r>
            <a:r>
              <a:rPr lang="en-GB" sz="2000" dirty="0">
                <a:solidFill>
                  <a:srgbClr val="D60134"/>
                </a:solidFill>
              </a:rPr>
              <a:t> </a:t>
            </a:r>
            <a:r>
              <a:rPr lang="en-GB" sz="2000" dirty="0" err="1">
                <a:solidFill>
                  <a:srgbClr val="D60134"/>
                </a:solidFill>
              </a:rPr>
              <a:t>cynllunio</a:t>
            </a:r>
            <a:r>
              <a:rPr lang="en-GB" sz="2000" dirty="0">
                <a:solidFill>
                  <a:srgbClr val="D60134"/>
                </a:solidFill>
              </a:rPr>
              <a:t> </a:t>
            </a:r>
            <a:r>
              <a:rPr lang="en-GB" sz="2000" dirty="0" err="1">
                <a:solidFill>
                  <a:srgbClr val="D60134"/>
                </a:solidFill>
              </a:rPr>
              <a:t>i</a:t>
            </a:r>
            <a:r>
              <a:rPr lang="en-GB" sz="2000" dirty="0">
                <a:solidFill>
                  <a:srgbClr val="D60134"/>
                </a:solidFill>
              </a:rPr>
              <a:t> </a:t>
            </a:r>
            <a:r>
              <a:rPr lang="en-GB" sz="2000" dirty="0" err="1">
                <a:solidFill>
                  <a:srgbClr val="D60134"/>
                </a:solidFill>
              </a:rPr>
              <a:t>sicrhau</a:t>
            </a:r>
            <a:r>
              <a:rPr lang="en-GB" sz="2000" dirty="0">
                <a:solidFill>
                  <a:srgbClr val="D60134"/>
                </a:solidFill>
              </a:rPr>
              <a:t> </a:t>
            </a:r>
            <a:r>
              <a:rPr lang="en-GB" sz="2000" dirty="0" err="1">
                <a:solidFill>
                  <a:srgbClr val="D60134"/>
                </a:solidFill>
              </a:rPr>
              <a:t>cynnydd</a:t>
            </a:r>
            <a:r>
              <a:rPr lang="en-GB" sz="2000" dirty="0">
                <a:solidFill>
                  <a:srgbClr val="D60134"/>
                </a:solidFill>
              </a:rPr>
              <a:t> </a:t>
            </a:r>
            <a:r>
              <a:rPr lang="en-GB" sz="2000" dirty="0" err="1">
                <a:solidFill>
                  <a:srgbClr val="D60134"/>
                </a:solidFill>
              </a:rPr>
              <a:t>mewn</a:t>
            </a:r>
            <a:r>
              <a:rPr lang="en-GB" sz="2000" dirty="0">
                <a:solidFill>
                  <a:srgbClr val="D60134"/>
                </a:solidFill>
              </a:rPr>
              <a:t> </a:t>
            </a:r>
            <a:r>
              <a:rPr lang="en-GB" sz="2000" dirty="0" err="1">
                <a:solidFill>
                  <a:srgbClr val="D60134"/>
                </a:solidFill>
              </a:rPr>
              <a:t>rhifedd</a:t>
            </a:r>
            <a:r>
              <a:rPr lang="en-GB" sz="2000" dirty="0">
                <a:solidFill>
                  <a:srgbClr val="D60134"/>
                </a:solidFill>
              </a:rPr>
              <a:t> </a:t>
            </a:r>
            <a:r>
              <a:rPr lang="en-GB" sz="2000" dirty="0" err="1">
                <a:solidFill>
                  <a:srgbClr val="D60134"/>
                </a:solidFill>
              </a:rPr>
              <a:t>ar</a:t>
            </a:r>
            <a:r>
              <a:rPr lang="en-GB" sz="2000" dirty="0">
                <a:solidFill>
                  <a:srgbClr val="D60134"/>
                </a:solidFill>
              </a:rPr>
              <a:t> draws y </a:t>
            </a:r>
            <a:r>
              <a:rPr lang="en-GB" sz="2000" dirty="0" err="1">
                <a:solidFill>
                  <a:srgbClr val="D60134"/>
                </a:solidFill>
              </a:rPr>
              <a:t>cyfnod</a:t>
            </a:r>
            <a:r>
              <a:rPr lang="en-GB" sz="2000" dirty="0">
                <a:solidFill>
                  <a:srgbClr val="D60134"/>
                </a:solidFill>
              </a:rPr>
              <a:t> </a:t>
            </a:r>
            <a:r>
              <a:rPr lang="en-GB" sz="2000" dirty="0" err="1">
                <a:solidFill>
                  <a:srgbClr val="D60134"/>
                </a:solidFill>
              </a:rPr>
              <a:t>allweddol</a:t>
            </a:r>
            <a:r>
              <a:rPr lang="en-GB" sz="2000" dirty="0">
                <a:solidFill>
                  <a:srgbClr val="D60134"/>
                </a:solidFill>
              </a:rPr>
              <a:t>?</a:t>
            </a:r>
          </a:p>
          <a:p>
            <a:pPr marL="457200" indent="-457200">
              <a:buFont typeface="+mj-lt"/>
              <a:buAutoNum type="arabicPeriod" startAt="5"/>
            </a:pPr>
            <a:r>
              <a:rPr lang="en-GB" sz="2000" dirty="0" err="1" smtClean="0">
                <a:solidFill>
                  <a:srgbClr val="D60134"/>
                </a:solidFill>
              </a:rPr>
              <a:t>Ydym</a:t>
            </a:r>
            <a:r>
              <a:rPr lang="en-GB" sz="2000" dirty="0" smtClean="0">
                <a:solidFill>
                  <a:srgbClr val="D60134"/>
                </a:solidFill>
              </a:rPr>
              <a:t> </a:t>
            </a:r>
            <a:r>
              <a:rPr lang="en-GB" sz="2000" dirty="0" err="1" smtClean="0">
                <a:solidFill>
                  <a:srgbClr val="D60134"/>
                </a:solidFill>
              </a:rPr>
              <a:t>yn</a:t>
            </a:r>
            <a:r>
              <a:rPr lang="en-GB" sz="2000" dirty="0" smtClean="0">
                <a:solidFill>
                  <a:srgbClr val="D60134"/>
                </a:solidFill>
              </a:rPr>
              <a:t> </a:t>
            </a:r>
            <a:r>
              <a:rPr lang="en-GB" sz="2000" dirty="0" err="1" smtClean="0">
                <a:solidFill>
                  <a:srgbClr val="D60134"/>
                </a:solidFill>
              </a:rPr>
              <a:t>gweithio</a:t>
            </a:r>
            <a:r>
              <a:rPr lang="en-GB" sz="2000" dirty="0" smtClean="0">
                <a:solidFill>
                  <a:srgbClr val="D60134"/>
                </a:solidFill>
              </a:rPr>
              <a:t> </a:t>
            </a:r>
            <a:r>
              <a:rPr lang="en-GB" sz="2000" dirty="0" err="1" smtClean="0">
                <a:solidFill>
                  <a:srgbClr val="D60134"/>
                </a:solidFill>
              </a:rPr>
              <a:t>ag</a:t>
            </a:r>
            <a:r>
              <a:rPr lang="en-GB" sz="2000" dirty="0" smtClean="0">
                <a:solidFill>
                  <a:srgbClr val="D60134"/>
                </a:solidFill>
              </a:rPr>
              <a:t> </a:t>
            </a:r>
            <a:r>
              <a:rPr lang="en-GB" sz="2000" dirty="0" err="1" smtClean="0">
                <a:solidFill>
                  <a:srgbClr val="D60134"/>
                </a:solidFill>
              </a:rPr>
              <a:t>eraill</a:t>
            </a:r>
            <a:r>
              <a:rPr lang="en-GB" sz="2000" dirty="0" smtClean="0">
                <a:solidFill>
                  <a:srgbClr val="D60134"/>
                </a:solidFill>
              </a:rPr>
              <a:t> </a:t>
            </a:r>
            <a:r>
              <a:rPr lang="en-GB" sz="2000" dirty="0" err="1" smtClean="0">
                <a:solidFill>
                  <a:srgbClr val="D60134"/>
                </a:solidFill>
              </a:rPr>
              <a:t>i</a:t>
            </a:r>
            <a:r>
              <a:rPr lang="en-GB" sz="2000" dirty="0" smtClean="0">
                <a:solidFill>
                  <a:srgbClr val="D60134"/>
                </a:solidFill>
              </a:rPr>
              <a:t> </a:t>
            </a:r>
            <a:r>
              <a:rPr lang="en-GB" sz="2000" dirty="0" err="1" smtClean="0">
                <a:solidFill>
                  <a:srgbClr val="D60134"/>
                </a:solidFill>
              </a:rPr>
              <a:t>ganfod</a:t>
            </a:r>
            <a:r>
              <a:rPr lang="en-GB" sz="2000" dirty="0" smtClean="0">
                <a:solidFill>
                  <a:srgbClr val="D60134"/>
                </a:solidFill>
              </a:rPr>
              <a:t> a </a:t>
            </a:r>
            <a:r>
              <a:rPr lang="en-GB" sz="2000" dirty="0" err="1" smtClean="0">
                <a:solidFill>
                  <a:srgbClr val="D60134"/>
                </a:solidFill>
              </a:rPr>
              <a:t>rhannu</a:t>
            </a:r>
            <a:r>
              <a:rPr lang="en-GB" sz="2000" dirty="0" smtClean="0">
                <a:solidFill>
                  <a:srgbClr val="D60134"/>
                </a:solidFill>
              </a:rPr>
              <a:t> </a:t>
            </a:r>
            <a:r>
              <a:rPr lang="en-GB" sz="2000" dirty="0" err="1" smtClean="0">
                <a:solidFill>
                  <a:srgbClr val="D60134"/>
                </a:solidFill>
              </a:rPr>
              <a:t>arfer</a:t>
            </a:r>
            <a:r>
              <a:rPr lang="en-GB" sz="2000" dirty="0" smtClean="0">
                <a:solidFill>
                  <a:srgbClr val="D60134"/>
                </a:solidFill>
              </a:rPr>
              <a:t> da?</a:t>
            </a:r>
            <a:endParaRPr lang="en-GB" sz="2000" dirty="0">
              <a:solidFill>
                <a:srgbClr val="D60134"/>
              </a:solidFill>
            </a:endParaRPr>
          </a:p>
          <a:p>
            <a:pPr marL="457200" indent="-457200">
              <a:buFont typeface="+mj-lt"/>
              <a:buAutoNum type="arabicPeriod" startAt="5"/>
            </a:pPr>
            <a:r>
              <a:rPr lang="en-GB" sz="2000" dirty="0" smtClean="0">
                <a:solidFill>
                  <a:srgbClr val="D60134"/>
                </a:solidFill>
              </a:rPr>
              <a:t>Sut </a:t>
            </a:r>
            <a:r>
              <a:rPr lang="en-GB" sz="2000" dirty="0" err="1" smtClean="0">
                <a:solidFill>
                  <a:srgbClr val="D60134"/>
                </a:solidFill>
              </a:rPr>
              <a:t>ydym</a:t>
            </a:r>
            <a:r>
              <a:rPr lang="en-GB" sz="2000" dirty="0" smtClean="0">
                <a:solidFill>
                  <a:srgbClr val="D60134"/>
                </a:solidFill>
              </a:rPr>
              <a:t> </a:t>
            </a:r>
            <a:r>
              <a:rPr lang="en-GB" sz="2000" dirty="0" err="1" smtClean="0">
                <a:solidFill>
                  <a:srgbClr val="D60134"/>
                </a:solidFill>
              </a:rPr>
              <a:t>yn</a:t>
            </a:r>
            <a:r>
              <a:rPr lang="en-GB" sz="2000" dirty="0" smtClean="0">
                <a:solidFill>
                  <a:srgbClr val="D60134"/>
                </a:solidFill>
              </a:rPr>
              <a:t> </a:t>
            </a:r>
            <a:r>
              <a:rPr lang="en-GB" sz="2000" dirty="0" err="1" smtClean="0">
                <a:solidFill>
                  <a:srgbClr val="D60134"/>
                </a:solidFill>
              </a:rPr>
              <a:t>sicrhau</a:t>
            </a:r>
            <a:r>
              <a:rPr lang="en-GB" sz="2000" dirty="0" smtClean="0">
                <a:solidFill>
                  <a:srgbClr val="D60134"/>
                </a:solidFill>
              </a:rPr>
              <a:t> </a:t>
            </a:r>
            <a:r>
              <a:rPr lang="en-GB" sz="2000" dirty="0" err="1" smtClean="0">
                <a:solidFill>
                  <a:srgbClr val="D60134"/>
                </a:solidFill>
              </a:rPr>
              <a:t>cynnydd</a:t>
            </a:r>
            <a:r>
              <a:rPr lang="en-GB" sz="2000" dirty="0" smtClean="0">
                <a:solidFill>
                  <a:srgbClr val="D60134"/>
                </a:solidFill>
              </a:rPr>
              <a:t> </a:t>
            </a:r>
            <a:r>
              <a:rPr lang="en-GB" sz="2000" dirty="0" err="1" smtClean="0">
                <a:solidFill>
                  <a:srgbClr val="D60134"/>
                </a:solidFill>
              </a:rPr>
              <a:t>mewn</a:t>
            </a:r>
            <a:r>
              <a:rPr lang="en-GB" sz="2000" dirty="0" smtClean="0">
                <a:solidFill>
                  <a:srgbClr val="D60134"/>
                </a:solidFill>
              </a:rPr>
              <a:t> </a:t>
            </a:r>
            <a:r>
              <a:rPr lang="en-GB" sz="2000" dirty="0" err="1" smtClean="0">
                <a:solidFill>
                  <a:srgbClr val="D60134"/>
                </a:solidFill>
              </a:rPr>
              <a:t>gwybodaeth</a:t>
            </a:r>
            <a:r>
              <a:rPr lang="en-GB" sz="2000" dirty="0" smtClean="0">
                <a:solidFill>
                  <a:srgbClr val="D60134"/>
                </a:solidFill>
              </a:rPr>
              <a:t> a </a:t>
            </a:r>
            <a:r>
              <a:rPr lang="en-GB" sz="2000" dirty="0" err="1" smtClean="0">
                <a:solidFill>
                  <a:srgbClr val="D60134"/>
                </a:solidFill>
              </a:rPr>
              <a:t>dealltwriaeth</a:t>
            </a:r>
            <a:r>
              <a:rPr lang="en-GB" sz="2000" dirty="0" smtClean="0">
                <a:solidFill>
                  <a:srgbClr val="D60134"/>
                </a:solidFill>
              </a:rPr>
              <a:t> </a:t>
            </a:r>
            <a:r>
              <a:rPr lang="en-GB" sz="2000" dirty="0" err="1" smtClean="0">
                <a:solidFill>
                  <a:srgbClr val="D60134"/>
                </a:solidFill>
              </a:rPr>
              <a:t>gwyddonol</a:t>
            </a:r>
            <a:r>
              <a:rPr lang="en-GB" sz="2000" dirty="0" smtClean="0">
                <a:solidFill>
                  <a:srgbClr val="D60134"/>
                </a:solidFill>
              </a:rPr>
              <a:t> </a:t>
            </a:r>
            <a:r>
              <a:rPr lang="en-GB" sz="2000" dirty="0" err="1" smtClean="0">
                <a:solidFill>
                  <a:srgbClr val="D60134"/>
                </a:solidFill>
              </a:rPr>
              <a:t>ar</a:t>
            </a:r>
            <a:r>
              <a:rPr lang="en-GB" sz="2000" dirty="0" smtClean="0">
                <a:solidFill>
                  <a:srgbClr val="D60134"/>
                </a:solidFill>
              </a:rPr>
              <a:t> draws y </a:t>
            </a:r>
            <a:r>
              <a:rPr lang="en-GB" sz="2000" dirty="0" err="1" smtClean="0">
                <a:solidFill>
                  <a:srgbClr val="D60134"/>
                </a:solidFill>
              </a:rPr>
              <a:t>cyfnod</a:t>
            </a:r>
            <a:r>
              <a:rPr lang="en-GB" sz="2000" dirty="0" smtClean="0">
                <a:solidFill>
                  <a:srgbClr val="D60134"/>
                </a:solidFill>
              </a:rPr>
              <a:t> </a:t>
            </a:r>
            <a:r>
              <a:rPr lang="en-GB" sz="2000" dirty="0" err="1" smtClean="0">
                <a:solidFill>
                  <a:srgbClr val="D60134"/>
                </a:solidFill>
              </a:rPr>
              <a:t>allweddol</a:t>
            </a:r>
            <a:r>
              <a:rPr lang="en-GB" sz="2000" dirty="0" smtClean="0">
                <a:solidFill>
                  <a:srgbClr val="D60134"/>
                </a:solidFill>
              </a:rPr>
              <a:t>?</a:t>
            </a:r>
          </a:p>
        </p:txBody>
      </p:sp>
      <p:sp>
        <p:nvSpPr>
          <p:cNvPr id="5" name="Title 1"/>
          <p:cNvSpPr>
            <a:spLocks noGrp="1"/>
          </p:cNvSpPr>
          <p:nvPr>
            <p:ph type="title"/>
          </p:nvPr>
        </p:nvSpPr>
        <p:spPr>
          <a:xfrm>
            <a:off x="107504" y="1268760"/>
            <a:ext cx="4464496" cy="764927"/>
          </a:xfrm>
        </p:spPr>
        <p:txBody>
          <a:bodyPr/>
          <a:lstStyle/>
          <a:p>
            <a:pPr algn="l"/>
            <a:r>
              <a:rPr lang="en-GB" sz="3200" dirty="0" smtClean="0">
                <a:solidFill>
                  <a:srgbClr val="015284"/>
                </a:solidFill>
              </a:rPr>
              <a:t>Questions for providers</a:t>
            </a:r>
            <a:endParaRPr lang="en-GB" sz="3200" dirty="0" smtClean="0"/>
          </a:p>
        </p:txBody>
      </p:sp>
      <p:sp>
        <p:nvSpPr>
          <p:cNvPr id="6" name="TextBox 5"/>
          <p:cNvSpPr txBox="1"/>
          <p:nvPr/>
        </p:nvSpPr>
        <p:spPr>
          <a:xfrm>
            <a:off x="4932040" y="1340768"/>
            <a:ext cx="3312368" cy="1077218"/>
          </a:xfrm>
          <a:prstGeom prst="rect">
            <a:avLst/>
          </a:prstGeom>
          <a:noFill/>
        </p:spPr>
        <p:txBody>
          <a:bodyPr wrap="square" rtlCol="0">
            <a:spAutoFit/>
          </a:bodyPr>
          <a:lstStyle/>
          <a:p>
            <a:r>
              <a:rPr lang="en-GB" sz="3200" dirty="0" err="1">
                <a:solidFill>
                  <a:srgbClr val="D60134"/>
                </a:solidFill>
              </a:rPr>
              <a:t>Cwestiynau</a:t>
            </a:r>
            <a:r>
              <a:rPr lang="en-GB" sz="3200" dirty="0">
                <a:solidFill>
                  <a:srgbClr val="D60134"/>
                </a:solidFill>
              </a:rPr>
              <a:t> </a:t>
            </a:r>
            <a:r>
              <a:rPr lang="en-GB" sz="3200" dirty="0" err="1">
                <a:solidFill>
                  <a:srgbClr val="D60134"/>
                </a:solidFill>
              </a:rPr>
              <a:t>i</a:t>
            </a:r>
            <a:r>
              <a:rPr lang="en-GB" sz="3200" dirty="0">
                <a:solidFill>
                  <a:srgbClr val="D60134"/>
                </a:solidFill>
              </a:rPr>
              <a:t> </a:t>
            </a:r>
            <a:r>
              <a:rPr lang="en-GB" sz="3200" dirty="0" err="1">
                <a:solidFill>
                  <a:srgbClr val="D60134"/>
                </a:solidFill>
              </a:rPr>
              <a:t>ddarparwyr</a:t>
            </a:r>
            <a:endParaRPr lang="en-GB" sz="3200" dirty="0">
              <a:solidFill>
                <a:srgbClr val="D60134"/>
              </a:solidFill>
            </a:endParaRPr>
          </a:p>
        </p:txBody>
      </p:sp>
    </p:spTree>
    <p:extLst>
      <p:ext uri="{BB962C8B-B14F-4D97-AF65-F5344CB8AC3E}">
        <p14:creationId xmlns:p14="http://schemas.microsoft.com/office/powerpoint/2010/main" val="8847775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9552" y="1484784"/>
            <a:ext cx="8136904" cy="4608512"/>
          </a:xfrm>
        </p:spPr>
        <p:txBody>
          <a:bodyPr/>
          <a:lstStyle/>
          <a:p>
            <a:pPr eaLnBrk="1" hangingPunct="1"/>
            <a:r>
              <a:rPr lang="en-GB" sz="3600" dirty="0" err="1" smtClean="0"/>
              <a:t>Adroddiad</a:t>
            </a:r>
            <a:r>
              <a:rPr lang="en-GB" sz="3600" dirty="0" smtClean="0"/>
              <a:t> </a:t>
            </a:r>
            <a:r>
              <a:rPr lang="en-GB" sz="3600" dirty="0" err="1" smtClean="0"/>
              <a:t>llawn</a:t>
            </a:r>
            <a:r>
              <a:rPr lang="en-GB" sz="3600" dirty="0" smtClean="0"/>
              <a:t>:</a:t>
            </a:r>
            <a:r>
              <a:rPr lang="en-GB" sz="3600" dirty="0">
                <a:hlinkClick r:id="rId2"/>
              </a:rPr>
              <a:t/>
            </a:r>
            <a:br>
              <a:rPr lang="en-GB" sz="3600" dirty="0">
                <a:hlinkClick r:id="rId2"/>
              </a:rPr>
            </a:br>
            <a:r>
              <a:rPr lang="en-GB" sz="3600" dirty="0" smtClean="0">
                <a:hlinkClick r:id="rId2"/>
              </a:rPr>
              <a:t>www.estyn.gov.uk/cymraeg/</a:t>
            </a:r>
            <a:r>
              <a:rPr lang="en-GB" sz="3600" dirty="0" smtClean="0"/>
              <a:t/>
            </a:r>
            <a:br>
              <a:rPr lang="en-GB" sz="3600" dirty="0" smtClean="0"/>
            </a:br>
            <a:r>
              <a:rPr lang="en-GB" sz="3600" dirty="0" smtClean="0">
                <a:solidFill>
                  <a:srgbClr val="015284"/>
                </a:solidFill>
              </a:rPr>
              <a:t/>
            </a:r>
            <a:br>
              <a:rPr lang="en-GB" sz="3600" dirty="0" smtClean="0">
                <a:solidFill>
                  <a:srgbClr val="015284"/>
                </a:solidFill>
              </a:rPr>
            </a:br>
            <a:r>
              <a:rPr lang="en-GB" sz="3600" dirty="0" smtClean="0">
                <a:solidFill>
                  <a:srgbClr val="015284"/>
                </a:solidFill>
              </a:rPr>
              <a:t>Full report:</a:t>
            </a:r>
            <a:br>
              <a:rPr lang="en-GB" sz="3600" dirty="0" smtClean="0">
                <a:solidFill>
                  <a:srgbClr val="015284"/>
                </a:solidFill>
              </a:rPr>
            </a:br>
            <a:r>
              <a:rPr lang="en-GB" sz="3600" dirty="0" smtClean="0">
                <a:solidFill>
                  <a:srgbClr val="015284"/>
                </a:solidFill>
                <a:hlinkClick r:id="rId3"/>
              </a:rPr>
              <a:t>www.estyn.gov.uk/english/</a:t>
            </a:r>
            <a:endParaRPr lang="en-US" sz="3600" dirty="0" smtClean="0">
              <a:solidFill>
                <a:srgbClr val="015284"/>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Placeholder 5"/>
          <p:cNvSpPr>
            <a:spLocks noGrp="1"/>
          </p:cNvSpPr>
          <p:nvPr>
            <p:ph type="body" idx="1"/>
          </p:nvPr>
        </p:nvSpPr>
        <p:spPr/>
        <p:txBody>
          <a:bodyPr/>
          <a:lstStyle/>
          <a:p>
            <a:pPr algn="ctr"/>
            <a:r>
              <a:rPr lang="en-GB" sz="6000" dirty="0" smtClean="0">
                <a:solidFill>
                  <a:srgbClr val="D60134"/>
                </a:solidFill>
              </a:rPr>
              <a:t>Questions…</a:t>
            </a:r>
          </a:p>
          <a:p>
            <a:pPr algn="ctr"/>
            <a:r>
              <a:rPr lang="cy-GB" sz="6000" dirty="0" smtClean="0"/>
              <a:t>Cwestiynau...</a:t>
            </a:r>
            <a:endParaRPr lang="en-GB" sz="6000" dirty="0" smtClean="0"/>
          </a:p>
          <a:p>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528" y="1484784"/>
            <a:ext cx="8712968" cy="719138"/>
          </a:xfrm>
        </p:spPr>
        <p:txBody>
          <a:bodyPr/>
          <a:lstStyle/>
          <a:p>
            <a:pPr algn="l" eaLnBrk="1" hangingPunct="1"/>
            <a:r>
              <a:rPr lang="en-GB" sz="3600" dirty="0" smtClean="0">
                <a:solidFill>
                  <a:srgbClr val="015284"/>
                </a:solidFill>
              </a:rPr>
              <a:t>Main findings              </a:t>
            </a:r>
            <a:r>
              <a:rPr lang="en-GB" sz="3600" dirty="0" err="1" smtClean="0"/>
              <a:t>Prif</a:t>
            </a:r>
            <a:r>
              <a:rPr lang="en-GB" sz="3600" dirty="0" smtClean="0"/>
              <a:t> </a:t>
            </a:r>
            <a:r>
              <a:rPr lang="en-GB" sz="3600" dirty="0" err="1" smtClean="0"/>
              <a:t>ganfyddiadau</a:t>
            </a:r>
            <a:endParaRPr lang="en-US" sz="3600" dirty="0" smtClean="0"/>
          </a:p>
        </p:txBody>
      </p:sp>
      <p:sp>
        <p:nvSpPr>
          <p:cNvPr id="4099" name="Rectangle 4"/>
          <p:cNvSpPr>
            <a:spLocks noGrp="1" noChangeArrowheads="1"/>
          </p:cNvSpPr>
          <p:nvPr>
            <p:ph type="body" sz="half" idx="2"/>
          </p:nvPr>
        </p:nvSpPr>
        <p:spPr>
          <a:xfrm>
            <a:off x="468313" y="2348880"/>
            <a:ext cx="4175695" cy="3888408"/>
          </a:xfrm>
        </p:spPr>
        <p:txBody>
          <a:bodyPr/>
          <a:lstStyle/>
          <a:p>
            <a:pPr marL="0" indent="0">
              <a:buNone/>
            </a:pPr>
            <a:r>
              <a:rPr lang="en-GB" sz="2000" dirty="0" smtClean="0"/>
              <a:t>In </a:t>
            </a:r>
            <a:r>
              <a:rPr lang="en-GB" sz="2000" dirty="0"/>
              <a:t>the majority of lessons observed as part of this survey, standards </a:t>
            </a:r>
            <a:r>
              <a:rPr lang="en-GB" sz="2000" dirty="0" smtClean="0"/>
              <a:t>were </a:t>
            </a:r>
            <a:r>
              <a:rPr lang="en-GB" sz="2000" dirty="0"/>
              <a:t>good or better in key stages 2 and 3. Pupils achieved excellent standards in only a few lessons. In a minority of lessons, pupils are making too little progress in their knowledge and understanding of science or in their writing and numeracy skills. </a:t>
            </a:r>
            <a:endParaRPr lang="en-US" dirty="0" smtClean="0"/>
          </a:p>
        </p:txBody>
      </p:sp>
      <p:sp>
        <p:nvSpPr>
          <p:cNvPr id="2" name="TextBox 1"/>
          <p:cNvSpPr txBox="1"/>
          <p:nvPr/>
        </p:nvSpPr>
        <p:spPr>
          <a:xfrm>
            <a:off x="4804738" y="2348880"/>
            <a:ext cx="4104456" cy="3785652"/>
          </a:xfrm>
          <a:prstGeom prst="rect">
            <a:avLst/>
          </a:prstGeom>
          <a:noFill/>
        </p:spPr>
        <p:txBody>
          <a:bodyPr wrap="square" rtlCol="0">
            <a:spAutoFit/>
          </a:bodyPr>
          <a:lstStyle/>
          <a:p>
            <a:r>
              <a:rPr lang="cy-GB" sz="2000" dirty="0" smtClean="0">
                <a:solidFill>
                  <a:srgbClr val="D60134"/>
                </a:solidFill>
              </a:rPr>
              <a:t>Yn y mwyafrif o wersi a arsylwyd fel rhan o’r arolwg hwn, roedd safonau’n dda neu’n well yng nghyfnodau allweddol 2 a 3. Dim ond mewn ychydig o wersi yr oedd disgyblion yn cyflawni safonau rhagorol. Mewn lleiafrif o wersi, nid yw disgyblion yn gwneud digon o gynnydd yn eu gwybodaeth a’u dealltwriaeth o wyddoniaeth, nac yn eu medrau ysgrifennu a rhifedd.</a:t>
            </a:r>
          </a:p>
          <a:p>
            <a:endParaRPr lang="cy-GB" sz="2000" dirty="0">
              <a:solidFill>
                <a:srgbClr val="D60134"/>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9512" y="1340768"/>
            <a:ext cx="8712968" cy="719138"/>
          </a:xfrm>
        </p:spPr>
        <p:txBody>
          <a:bodyPr/>
          <a:lstStyle/>
          <a:p>
            <a:pPr algn="l" eaLnBrk="1" hangingPunct="1"/>
            <a:r>
              <a:rPr lang="en-GB" sz="3600" dirty="0" smtClean="0">
                <a:solidFill>
                  <a:srgbClr val="015284"/>
                </a:solidFill>
              </a:rPr>
              <a:t>Main findings               </a:t>
            </a:r>
            <a:r>
              <a:rPr lang="en-GB" sz="3600" dirty="0" err="1" smtClean="0"/>
              <a:t>Prif</a:t>
            </a:r>
            <a:r>
              <a:rPr lang="en-GB" sz="3600" dirty="0" smtClean="0"/>
              <a:t> </a:t>
            </a:r>
            <a:r>
              <a:rPr lang="en-GB" sz="3600" dirty="0" err="1" smtClean="0"/>
              <a:t>ganfyddiadau</a:t>
            </a:r>
            <a:endParaRPr lang="en-US" sz="3600" dirty="0" smtClean="0"/>
          </a:p>
        </p:txBody>
      </p:sp>
      <p:sp>
        <p:nvSpPr>
          <p:cNvPr id="4099" name="Rectangle 4"/>
          <p:cNvSpPr>
            <a:spLocks noGrp="1" noChangeArrowheads="1"/>
          </p:cNvSpPr>
          <p:nvPr>
            <p:ph type="body" sz="half" idx="2"/>
          </p:nvPr>
        </p:nvSpPr>
        <p:spPr>
          <a:xfrm>
            <a:off x="179513" y="2103288"/>
            <a:ext cx="4464496" cy="4638080"/>
          </a:xfrm>
        </p:spPr>
        <p:txBody>
          <a:bodyPr/>
          <a:lstStyle/>
          <a:p>
            <a:pPr marL="0" indent="0" eaLnBrk="1" hangingPunct="1">
              <a:buNone/>
            </a:pPr>
            <a:r>
              <a:rPr lang="en-GB" sz="1600" dirty="0" smtClean="0"/>
              <a:t>Teaching </a:t>
            </a:r>
            <a:r>
              <a:rPr lang="en-GB" sz="1600" dirty="0"/>
              <a:t>is good or better in the majority of lessons in key stages 2 and 3. </a:t>
            </a:r>
            <a:r>
              <a:rPr lang="en-GB" sz="1600" dirty="0" smtClean="0"/>
              <a:t>In </a:t>
            </a:r>
            <a:r>
              <a:rPr lang="en-GB" sz="1600" dirty="0"/>
              <a:t>the few excellent lessons, teachers have high expectations of their </a:t>
            </a:r>
            <a:r>
              <a:rPr lang="en-GB" sz="1600" dirty="0" smtClean="0"/>
              <a:t>pupils. </a:t>
            </a:r>
            <a:r>
              <a:rPr lang="en-GB" sz="1600" dirty="0"/>
              <a:t>These teachers plan a wide range of stimulating activities that capture pupils’ </a:t>
            </a:r>
            <a:r>
              <a:rPr lang="en-GB" sz="1600" dirty="0" smtClean="0"/>
              <a:t>imagination. </a:t>
            </a:r>
            <a:r>
              <a:rPr lang="en-GB" sz="1600" dirty="0"/>
              <a:t>In a minority of lessons, over-direction by the teacher limits opportunities for pupils to explore their own ideas and pupils are given tasks that are too </a:t>
            </a:r>
            <a:r>
              <a:rPr lang="en-GB" sz="1600" dirty="0" smtClean="0"/>
              <a:t>easy. In </a:t>
            </a:r>
            <a:r>
              <a:rPr lang="en-GB" sz="1600" dirty="0"/>
              <a:t>the majority of lessons, more able pupils are not stretched enough. Only in a very few cases do pupils get the opportunity to pursue their own scientific interests. In a few lessons in key stage 2, teachers do not have a secure understanding of science and pass on their misunderstandings to pupils. </a:t>
            </a:r>
          </a:p>
          <a:p>
            <a:pPr eaLnBrk="1" hangingPunct="1"/>
            <a:endParaRPr lang="en-US" dirty="0" smtClean="0"/>
          </a:p>
        </p:txBody>
      </p:sp>
      <p:sp>
        <p:nvSpPr>
          <p:cNvPr id="2" name="TextBox 1"/>
          <p:cNvSpPr txBox="1"/>
          <p:nvPr/>
        </p:nvSpPr>
        <p:spPr>
          <a:xfrm>
            <a:off x="4788024" y="2103288"/>
            <a:ext cx="4248016" cy="4770537"/>
          </a:xfrm>
          <a:prstGeom prst="rect">
            <a:avLst/>
          </a:prstGeom>
          <a:noFill/>
        </p:spPr>
        <p:txBody>
          <a:bodyPr wrap="square" rtlCol="0">
            <a:spAutoFit/>
          </a:bodyPr>
          <a:lstStyle/>
          <a:p>
            <a:r>
              <a:rPr lang="cy-GB" sz="1600" dirty="0">
                <a:solidFill>
                  <a:srgbClr val="D60134"/>
                </a:solidFill>
                <a:latin typeface="+mn-lt"/>
                <a:cs typeface="+mn-cs"/>
              </a:rPr>
              <a:t>Mae addysgu yn dda neu’n well yn y mwyafrif o wersi yng nghyfnodau allweddol 2 a 3. Yn yr ychydig o wersi rhagorol, mae disgwyliadau uchel gan athrawon o’u disgyblion. Mae’r athrawon hyn yn cynllunio amrywiaeth eang o weithgareddau ysgogol. Mewn lleiafrif o wersi, mae gormod o gyfarwyddyd gan yr athro yn cyfyngu ar gyfleoedd i ddisgyblion archwilio’u syniadau eu hunain, a rhoddir tasgau rhy hawdd. Yn y mwyafrif o wersi, nid yw disgyblion mwy galluog yn cael eu hymestyn digon. Dim ond mewn ychydig iawn o achosion y mae disgyblion yn cael cyfle i fynd ar drywydd eu diddordebau gwyddonol eu hunain. Mewn ychydig o wersi yng nghyfnod allweddol 2, nid oes dealltwriaeth sicr o wyddoniaeth gan athrawon, ac maent yn trosglwyddo’u </a:t>
            </a:r>
            <a:r>
              <a:rPr lang="cy-GB" sz="1600" dirty="0" err="1">
                <a:solidFill>
                  <a:srgbClr val="D60134"/>
                </a:solidFill>
                <a:latin typeface="+mn-lt"/>
                <a:cs typeface="+mn-cs"/>
              </a:rPr>
              <a:t>camddealltwriaethau</a:t>
            </a:r>
            <a:r>
              <a:rPr lang="cy-GB" sz="1600" dirty="0">
                <a:solidFill>
                  <a:srgbClr val="D60134"/>
                </a:solidFill>
                <a:latin typeface="+mn-lt"/>
                <a:cs typeface="+mn-cs"/>
              </a:rPr>
              <a:t> i </a:t>
            </a:r>
            <a:r>
              <a:rPr lang="cy-GB" sz="1600" dirty="0" smtClean="0">
                <a:solidFill>
                  <a:srgbClr val="D60134"/>
                </a:solidFill>
                <a:latin typeface="+mn-lt"/>
                <a:cs typeface="+mn-cs"/>
              </a:rPr>
              <a:t>ddisgyblion.</a:t>
            </a:r>
            <a:endParaRPr lang="en-GB" sz="1600" dirty="0">
              <a:solidFill>
                <a:srgbClr val="D60134"/>
              </a:solidFill>
              <a:latin typeface="+mn-lt"/>
              <a:cs typeface="+mn-cs"/>
            </a:endParaRPr>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1520" y="1268760"/>
            <a:ext cx="8690470" cy="719138"/>
          </a:xfrm>
        </p:spPr>
        <p:txBody>
          <a:bodyPr/>
          <a:lstStyle/>
          <a:p>
            <a:pPr algn="l" eaLnBrk="1" hangingPunct="1"/>
            <a:r>
              <a:rPr lang="en-GB" sz="3600" dirty="0" smtClean="0">
                <a:solidFill>
                  <a:srgbClr val="015284"/>
                </a:solidFill>
              </a:rPr>
              <a:t>Main findings              </a:t>
            </a:r>
            <a:r>
              <a:rPr lang="en-GB" sz="3600" dirty="0" err="1" smtClean="0"/>
              <a:t>Prif</a:t>
            </a:r>
            <a:r>
              <a:rPr lang="en-GB" sz="3600" dirty="0" smtClean="0"/>
              <a:t> </a:t>
            </a:r>
            <a:r>
              <a:rPr lang="en-GB" sz="3600" dirty="0" err="1" smtClean="0"/>
              <a:t>ganfyddiadau</a:t>
            </a:r>
            <a:endParaRPr lang="en-US" sz="3600" dirty="0" smtClean="0"/>
          </a:p>
        </p:txBody>
      </p:sp>
      <p:sp>
        <p:nvSpPr>
          <p:cNvPr id="4099" name="Rectangle 4"/>
          <p:cNvSpPr>
            <a:spLocks noGrp="1" noChangeArrowheads="1"/>
          </p:cNvSpPr>
          <p:nvPr>
            <p:ph type="body" sz="half" idx="2"/>
          </p:nvPr>
        </p:nvSpPr>
        <p:spPr>
          <a:xfrm>
            <a:off x="251520" y="2060848"/>
            <a:ext cx="4320481" cy="4608512"/>
          </a:xfrm>
        </p:spPr>
        <p:txBody>
          <a:bodyPr/>
          <a:lstStyle/>
          <a:p>
            <a:pPr marL="0" indent="0">
              <a:buNone/>
            </a:pPr>
            <a:r>
              <a:rPr lang="en-GB" sz="1750" dirty="0" smtClean="0"/>
              <a:t>There </a:t>
            </a:r>
            <a:r>
              <a:rPr lang="en-GB" sz="1750" dirty="0"/>
              <a:t>are shortcomings in the assessment of science in nearly all the primary schools and in half of the secondary schools visited. In most of the schools, teachers set pupils tasks in science to provide evidence for teacher assessment at the end of key stages 2 and 3. Teachers undertake moderation procedures, including working across primary and secondary schools. Even so, the reliability and validity of teacher assessment in science are doubtful because of the lack of external verification and of clear assessment criteria. </a:t>
            </a:r>
          </a:p>
          <a:p>
            <a:pPr eaLnBrk="1" hangingPunct="1"/>
            <a:endParaRPr lang="en-US" dirty="0" smtClean="0"/>
          </a:p>
        </p:txBody>
      </p:sp>
      <p:sp>
        <p:nvSpPr>
          <p:cNvPr id="2" name="TextBox 1"/>
          <p:cNvSpPr txBox="1"/>
          <p:nvPr/>
        </p:nvSpPr>
        <p:spPr>
          <a:xfrm>
            <a:off x="4716016" y="2060848"/>
            <a:ext cx="4225974" cy="4401205"/>
          </a:xfrm>
          <a:prstGeom prst="rect">
            <a:avLst/>
          </a:prstGeom>
          <a:noFill/>
        </p:spPr>
        <p:txBody>
          <a:bodyPr wrap="square" rtlCol="0">
            <a:spAutoFit/>
          </a:bodyPr>
          <a:lstStyle/>
          <a:p>
            <a:r>
              <a:rPr lang="cy-GB" sz="1750" dirty="0" smtClean="0">
                <a:solidFill>
                  <a:srgbClr val="D60134"/>
                </a:solidFill>
              </a:rPr>
              <a:t>Mae </a:t>
            </a:r>
            <a:r>
              <a:rPr lang="cy-GB" sz="1750" dirty="0">
                <a:solidFill>
                  <a:srgbClr val="D60134"/>
                </a:solidFill>
              </a:rPr>
              <a:t>diffygion wrth asesu gwyddoniaeth ym mron pob un o’r ysgolion cynradd ac yn hanner yr ysgolion uwchradd yr ymwelwyd â nhw. Yn y rhan fwyaf o’r ysgolion, mae athrawon yn gosod tasgau i ddisgyblion mewn gwyddoniaeth i ddarparu tystiolaeth ar gyfer asesiadau athrawon ar ddiwedd cyfnodau allweddol 2 a 3. Mae athrawon yn ymgymryd â gweithdrefnau safoni, gan gynnwys gweithio ar draws ysgolion cynradd ac uwchradd. Er hynny, mae amheuaeth ynghylch dibynadwyedd a dilysrwydd asesiadau athrawon mewn gwyddoniaeth oherwydd y diffyg gwirio allanol a diffyg meini prawf asesu clir</a:t>
            </a:r>
            <a:r>
              <a:rPr lang="cy-GB" sz="1750" dirty="0" smtClean="0">
                <a:solidFill>
                  <a:srgbClr val="D60134"/>
                </a:solidFill>
              </a:rPr>
              <a:t>.</a:t>
            </a:r>
            <a:endParaRPr lang="cy-GB" sz="1750" dirty="0">
              <a:solidFill>
                <a:srgbClr val="D60134"/>
              </a:solidFill>
            </a:endParaRPr>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1520" y="1340768"/>
            <a:ext cx="8640960" cy="719138"/>
          </a:xfrm>
        </p:spPr>
        <p:txBody>
          <a:bodyPr/>
          <a:lstStyle/>
          <a:p>
            <a:pPr algn="l" eaLnBrk="1" hangingPunct="1"/>
            <a:r>
              <a:rPr lang="en-GB" sz="3600" dirty="0" smtClean="0">
                <a:solidFill>
                  <a:srgbClr val="015284"/>
                </a:solidFill>
              </a:rPr>
              <a:t>Main findings              </a:t>
            </a:r>
            <a:r>
              <a:rPr lang="en-GB" sz="3600" dirty="0" err="1" smtClean="0"/>
              <a:t>Prif</a:t>
            </a:r>
            <a:r>
              <a:rPr lang="en-GB" sz="3600" dirty="0" smtClean="0"/>
              <a:t> </a:t>
            </a:r>
            <a:r>
              <a:rPr lang="en-GB" sz="3600" dirty="0" err="1" smtClean="0"/>
              <a:t>ganfyddiadau</a:t>
            </a:r>
            <a:endParaRPr lang="en-US" sz="3600" dirty="0" smtClean="0"/>
          </a:p>
        </p:txBody>
      </p:sp>
      <p:sp>
        <p:nvSpPr>
          <p:cNvPr id="4099" name="Rectangle 4"/>
          <p:cNvSpPr>
            <a:spLocks noGrp="1" noChangeArrowheads="1"/>
          </p:cNvSpPr>
          <p:nvPr>
            <p:ph type="body" sz="half" idx="2"/>
          </p:nvPr>
        </p:nvSpPr>
        <p:spPr>
          <a:xfrm>
            <a:off x="251521" y="2204864"/>
            <a:ext cx="4320480" cy="4491216"/>
          </a:xfrm>
        </p:spPr>
        <p:txBody>
          <a:bodyPr/>
          <a:lstStyle/>
          <a:p>
            <a:pPr marL="0" indent="0">
              <a:buNone/>
            </a:pPr>
            <a:r>
              <a:rPr lang="en-GB" sz="1700" dirty="0" smtClean="0"/>
              <a:t>Since </a:t>
            </a:r>
            <a:r>
              <a:rPr lang="en-GB" sz="1700" dirty="0"/>
              <a:t>2005, the proportion of key stage 2 pupils attaining the expected level (level 4) or above in teacher assessments has been higher in science than in the other core subjects, but there has been a decline in the proportion of pupils achieving the higher levels (level 5 or above). Since 2005, the proportion of key stage 3 pupils attaining the expected level (level 5) or above has improved. Since 2007, science has performed above English and mathematics, but below Welsh first language. The performance of boys is below that of girls at both key stages. </a:t>
            </a:r>
          </a:p>
          <a:p>
            <a:pPr eaLnBrk="1" hangingPunct="1"/>
            <a:endParaRPr lang="en-US" dirty="0" smtClean="0"/>
          </a:p>
        </p:txBody>
      </p:sp>
      <p:sp>
        <p:nvSpPr>
          <p:cNvPr id="3" name="TextBox 2"/>
          <p:cNvSpPr txBox="1"/>
          <p:nvPr/>
        </p:nvSpPr>
        <p:spPr>
          <a:xfrm>
            <a:off x="4716016" y="2204864"/>
            <a:ext cx="4248472" cy="4278094"/>
          </a:xfrm>
          <a:prstGeom prst="rect">
            <a:avLst/>
          </a:prstGeom>
          <a:noFill/>
        </p:spPr>
        <p:txBody>
          <a:bodyPr wrap="square" rtlCol="0">
            <a:spAutoFit/>
          </a:bodyPr>
          <a:lstStyle/>
          <a:p>
            <a:r>
              <a:rPr lang="cy-GB" sz="1700" dirty="0" smtClean="0">
                <a:solidFill>
                  <a:srgbClr val="D60134"/>
                </a:solidFill>
              </a:rPr>
              <a:t>Er </a:t>
            </a:r>
            <a:r>
              <a:rPr lang="cy-GB" sz="1700" dirty="0">
                <a:solidFill>
                  <a:srgbClr val="D60134"/>
                </a:solidFill>
              </a:rPr>
              <a:t>2005, mae cyfran y disgyblion cyfnod allweddol 2 sy’n cyrraedd y lefel ddisgwyliedig (lefel 4) neu uwch mewn asesiadau athrawon wedi bod yn uwch mewn gwyddoniaeth nag yn y pynciau craidd eraill, ond mae dirywiad wedi bod yng nghyfran y disgyblion sy’n cyflawni’r lefelau uwch (lefel 5 neu uwch). Er 2005, mae cyfran y disgyblion cyfnod allweddol 3 sy’n cyrraedd y lefel ddisgwyliedig (lefel 5) neu uwch wedi gwella. Er 2007, mae perfformiad mewn gwyddoniaeth wedi bod uwchlaw Saesneg a mathemateg, ond islaw Cymraeg mamiaith. Mae perfformiad bechgyn islaw perfformiad merched yn y ddau gyfnod allweddol</a:t>
            </a:r>
            <a:r>
              <a:rPr lang="cy-GB" sz="1700" dirty="0" smtClean="0">
                <a:solidFill>
                  <a:srgbClr val="D60134"/>
                </a:solidFill>
              </a:rPr>
              <a:t>.</a:t>
            </a:r>
            <a:endParaRPr lang="cy-GB" sz="1700" dirty="0">
              <a:solidFill>
                <a:srgbClr val="D60134"/>
              </a:solidFill>
            </a:endParaRPr>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1520" y="1324595"/>
            <a:ext cx="8568630" cy="719138"/>
          </a:xfrm>
        </p:spPr>
        <p:txBody>
          <a:bodyPr/>
          <a:lstStyle/>
          <a:p>
            <a:pPr algn="l" eaLnBrk="1" hangingPunct="1"/>
            <a:r>
              <a:rPr lang="en-GB" sz="3600" dirty="0" smtClean="0">
                <a:solidFill>
                  <a:srgbClr val="015284"/>
                </a:solidFill>
              </a:rPr>
              <a:t>Main findings              </a:t>
            </a:r>
            <a:r>
              <a:rPr lang="en-GB" sz="3600" dirty="0" err="1" smtClean="0"/>
              <a:t>Prif</a:t>
            </a:r>
            <a:r>
              <a:rPr lang="en-GB" sz="3600" dirty="0" smtClean="0"/>
              <a:t> </a:t>
            </a:r>
            <a:r>
              <a:rPr lang="en-GB" sz="3600" dirty="0" err="1" smtClean="0"/>
              <a:t>ganfyddiadau</a:t>
            </a:r>
            <a:endParaRPr lang="en-US" sz="3600" dirty="0" smtClean="0"/>
          </a:p>
        </p:txBody>
      </p:sp>
      <p:sp>
        <p:nvSpPr>
          <p:cNvPr id="4099" name="Rectangle 4"/>
          <p:cNvSpPr>
            <a:spLocks noGrp="1" noChangeArrowheads="1"/>
          </p:cNvSpPr>
          <p:nvPr>
            <p:ph type="body" sz="half" idx="2"/>
          </p:nvPr>
        </p:nvSpPr>
        <p:spPr>
          <a:xfrm>
            <a:off x="251521" y="2132856"/>
            <a:ext cx="4248472" cy="4536504"/>
          </a:xfrm>
        </p:spPr>
        <p:txBody>
          <a:bodyPr/>
          <a:lstStyle/>
          <a:p>
            <a:pPr marL="0" indent="0">
              <a:buNone/>
            </a:pPr>
            <a:r>
              <a:rPr lang="en-GB" sz="1450" dirty="0" smtClean="0"/>
              <a:t>Curriculum </a:t>
            </a:r>
            <a:r>
              <a:rPr lang="en-GB" sz="1450" dirty="0"/>
              <a:t>planning in science lacks challenge and structure in a minority of primary and secondary schools. The emphasis on investigative skills in the current science National Curriculum orders introduced in 2008 does not help schools to plan progression in scientific knowledge and understanding. Most schools have not developed new schemes of work in line with the changes made to the National Curriculum in 2008. The few secondary schools that have developed such schemes of work do not prepare pupils well enough for GCSE science syllabuses. Many schools have retained a focus on content in the curriculum that is helpful in providing progression in understanding even though the content is not specified in the current National Curriculum subject orders for science. </a:t>
            </a:r>
          </a:p>
          <a:p>
            <a:pPr eaLnBrk="1" hangingPunct="1"/>
            <a:endParaRPr lang="en-US" dirty="0" smtClean="0"/>
          </a:p>
        </p:txBody>
      </p:sp>
      <p:sp>
        <p:nvSpPr>
          <p:cNvPr id="3" name="TextBox 2"/>
          <p:cNvSpPr txBox="1"/>
          <p:nvPr/>
        </p:nvSpPr>
        <p:spPr>
          <a:xfrm>
            <a:off x="4716016" y="2060848"/>
            <a:ext cx="4248472" cy="4555093"/>
          </a:xfrm>
          <a:prstGeom prst="rect">
            <a:avLst/>
          </a:prstGeom>
          <a:noFill/>
        </p:spPr>
        <p:txBody>
          <a:bodyPr wrap="square" rtlCol="0">
            <a:spAutoFit/>
          </a:bodyPr>
          <a:lstStyle/>
          <a:p>
            <a:r>
              <a:rPr lang="cy-GB" sz="1450" dirty="0" smtClean="0">
                <a:solidFill>
                  <a:srgbClr val="D60134"/>
                </a:solidFill>
              </a:rPr>
              <a:t>Mae </a:t>
            </a:r>
            <a:r>
              <a:rPr lang="cy-GB" sz="1450" dirty="0">
                <a:solidFill>
                  <a:srgbClr val="D60134"/>
                </a:solidFill>
              </a:rPr>
              <a:t>diffyg her a strwythur wrth gynllunio’r cwricwlwm mewn gwyddoniaeth mewn lleiafrif o ysgolion cynradd ac uwchradd. Nid yw’r pwyslais ar fedrau ymchwiliol yng ngorchmynion presennol y Cwricwlwm Cenedlaethol ar gyfer gwyddoniaeth a gyflwynwyd yn 2008 yn helpu ysgolion i gynllunio dilyniant mewn gwybodaeth a dealltwriaeth wyddonol. Nid yw’r rhan fwyaf o ysgolion wedi datblygu cynlluniau gwaith newydd yn unol â’r newidiadau a wnaed i’r Cwricwlwm Cenedlaethol yn 2008. Nid yw’r ychydig o ysgolion uwchradd sydd wedi datblygu cynlluniau gwaith o’r fath yn paratoi disgyblion yn ddigon da ar gyfer meysydd llafur gwyddoniaeth TGAU. Mae llawer o ysgolion wedi cadw ffocws ar gynnwys yn y cwricwlwm, ac mae hyn </a:t>
            </a:r>
            <a:r>
              <a:rPr lang="cy-GB" sz="1450" dirty="0" smtClean="0">
                <a:solidFill>
                  <a:srgbClr val="D60134"/>
                </a:solidFill>
              </a:rPr>
              <a:t>yn </a:t>
            </a:r>
            <a:r>
              <a:rPr lang="cy-GB" sz="1450" dirty="0">
                <a:solidFill>
                  <a:srgbClr val="D60134"/>
                </a:solidFill>
              </a:rPr>
              <a:t>helpu i ddarparu dilyniant mewn dealltwriaeth, er nad yw’r cynnwys yn cael ei bennu yng ngorchmynion pwnc presennol y Cwricwlwm Cenedlaethol ar gyfer gwyddoniaeth</a:t>
            </a:r>
            <a:r>
              <a:rPr lang="cy-GB" sz="1450" dirty="0" smtClean="0">
                <a:solidFill>
                  <a:srgbClr val="D60134"/>
                </a:solidFill>
              </a:rPr>
              <a:t>.</a:t>
            </a:r>
            <a:endParaRPr lang="en-GB" sz="1600" dirty="0">
              <a:solidFill>
                <a:srgbClr val="D60134"/>
              </a:solidFill>
            </a:endParaRPr>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528" y="1484784"/>
            <a:ext cx="8640960" cy="719138"/>
          </a:xfrm>
        </p:spPr>
        <p:txBody>
          <a:bodyPr/>
          <a:lstStyle/>
          <a:p>
            <a:pPr algn="l" eaLnBrk="1" hangingPunct="1"/>
            <a:r>
              <a:rPr lang="en-GB" sz="3600" dirty="0" smtClean="0">
                <a:solidFill>
                  <a:srgbClr val="015284"/>
                </a:solidFill>
              </a:rPr>
              <a:t>Main findings             </a:t>
            </a:r>
            <a:r>
              <a:rPr lang="en-GB" sz="3600" dirty="0" err="1" smtClean="0"/>
              <a:t>Prif</a:t>
            </a:r>
            <a:r>
              <a:rPr lang="en-GB" sz="3600" dirty="0" smtClean="0"/>
              <a:t> </a:t>
            </a:r>
            <a:r>
              <a:rPr lang="en-GB" sz="3600" dirty="0" err="1" smtClean="0"/>
              <a:t>ganfyddiadau</a:t>
            </a:r>
            <a:endParaRPr lang="en-US" sz="3600" dirty="0" smtClean="0"/>
          </a:p>
        </p:txBody>
      </p:sp>
      <p:sp>
        <p:nvSpPr>
          <p:cNvPr id="4099" name="Rectangle 4"/>
          <p:cNvSpPr>
            <a:spLocks noGrp="1" noChangeArrowheads="1"/>
          </p:cNvSpPr>
          <p:nvPr>
            <p:ph type="body" sz="half" idx="2"/>
          </p:nvPr>
        </p:nvSpPr>
        <p:spPr>
          <a:xfrm>
            <a:off x="395536" y="2492896"/>
            <a:ext cx="4104456" cy="3965715"/>
          </a:xfrm>
        </p:spPr>
        <p:txBody>
          <a:bodyPr/>
          <a:lstStyle/>
          <a:p>
            <a:pPr marL="0" indent="0">
              <a:buNone/>
            </a:pPr>
            <a:r>
              <a:rPr lang="en-GB" sz="2000" dirty="0" smtClean="0"/>
              <a:t>In </a:t>
            </a:r>
            <a:r>
              <a:rPr lang="en-GB" sz="2000" dirty="0"/>
              <a:t>key stage 2, the time devoted to teaching science varies between one and three hours a week. In primary schools that only provide an hour of science a week, there is not enough time to cover all aspects of the science National Curriculum effectively. The time allocated to science at key stage 3 is sufficient in all schools. </a:t>
            </a:r>
          </a:p>
          <a:p>
            <a:pPr eaLnBrk="1" hangingPunct="1"/>
            <a:endParaRPr lang="en-US" dirty="0" smtClean="0"/>
          </a:p>
        </p:txBody>
      </p:sp>
      <p:sp>
        <p:nvSpPr>
          <p:cNvPr id="2" name="TextBox 1"/>
          <p:cNvSpPr txBox="1"/>
          <p:nvPr/>
        </p:nvSpPr>
        <p:spPr>
          <a:xfrm>
            <a:off x="4716016" y="2487573"/>
            <a:ext cx="4175992" cy="4093428"/>
          </a:xfrm>
          <a:prstGeom prst="rect">
            <a:avLst/>
          </a:prstGeom>
          <a:noFill/>
        </p:spPr>
        <p:txBody>
          <a:bodyPr wrap="square" rtlCol="0">
            <a:spAutoFit/>
          </a:bodyPr>
          <a:lstStyle/>
          <a:p>
            <a:r>
              <a:rPr lang="cy-GB" sz="2000" dirty="0">
                <a:solidFill>
                  <a:srgbClr val="D60134"/>
                </a:solidFill>
              </a:rPr>
              <a:t>Yng nghyfnod allweddol 2, mae’r amser a neilltuir i addysgu gwyddoniaeth yn amrywio rhwng un a thair awr yr wythnos. Yn yr ysgolion cynradd sy’n darparu awr yn unig o wyddoniaeth bob wythnos, nid oes digon o amser i ymdrin â’r holl agweddau ar y Cwricwlwm Cenedlaethol gwyddoniaeth yn effeithiol. Mae’r amser a </a:t>
            </a:r>
            <a:r>
              <a:rPr lang="cy-GB" sz="2000" dirty="0" err="1">
                <a:solidFill>
                  <a:srgbClr val="D60134"/>
                </a:solidFill>
              </a:rPr>
              <a:t>ddyrennir</a:t>
            </a:r>
            <a:r>
              <a:rPr lang="cy-GB" sz="2000" dirty="0">
                <a:solidFill>
                  <a:srgbClr val="D60134"/>
                </a:solidFill>
              </a:rPr>
              <a:t> i wyddoniaeth yng nghyfnod allweddol 3 yn ddigonol ym mhob ysgol</a:t>
            </a:r>
            <a:r>
              <a:rPr lang="cy-GB" sz="2000" dirty="0" smtClean="0">
                <a:solidFill>
                  <a:srgbClr val="D60134"/>
                </a:solidFill>
              </a:rPr>
              <a:t>.</a:t>
            </a:r>
            <a:endParaRPr lang="en-GB" sz="1800" dirty="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23528" y="1412776"/>
            <a:ext cx="8712646" cy="719138"/>
          </a:xfrm>
        </p:spPr>
        <p:txBody>
          <a:bodyPr/>
          <a:lstStyle/>
          <a:p>
            <a:pPr algn="l" eaLnBrk="1" hangingPunct="1"/>
            <a:r>
              <a:rPr lang="en-GB" sz="3600" dirty="0" smtClean="0">
                <a:solidFill>
                  <a:srgbClr val="015284"/>
                </a:solidFill>
              </a:rPr>
              <a:t>Main findings             </a:t>
            </a:r>
            <a:r>
              <a:rPr lang="en-GB" sz="3600" dirty="0" err="1" smtClean="0"/>
              <a:t>Prif</a:t>
            </a:r>
            <a:r>
              <a:rPr lang="en-GB" sz="3600" dirty="0" smtClean="0"/>
              <a:t> </a:t>
            </a:r>
            <a:r>
              <a:rPr lang="en-GB" sz="3600" dirty="0" err="1" smtClean="0"/>
              <a:t>ganfyddiadau</a:t>
            </a:r>
            <a:endParaRPr lang="en-US" sz="3600" dirty="0" smtClean="0"/>
          </a:p>
        </p:txBody>
      </p:sp>
      <p:sp>
        <p:nvSpPr>
          <p:cNvPr id="4099" name="Rectangle 4"/>
          <p:cNvSpPr>
            <a:spLocks noGrp="1" noChangeArrowheads="1"/>
          </p:cNvSpPr>
          <p:nvPr>
            <p:ph type="body" sz="half" idx="2"/>
          </p:nvPr>
        </p:nvSpPr>
        <p:spPr>
          <a:xfrm>
            <a:off x="323528" y="2348880"/>
            <a:ext cx="4104456" cy="4509120"/>
          </a:xfrm>
        </p:spPr>
        <p:txBody>
          <a:bodyPr/>
          <a:lstStyle/>
          <a:p>
            <a:pPr marL="0" indent="0">
              <a:buNone/>
            </a:pPr>
            <a:r>
              <a:rPr lang="en-GB" sz="2000" dirty="0"/>
              <a:t>A majority of primary and secondary schools have suitable plans to develop pupils’ science investigation skills within interesting contexts. However, a minority of schools do not plan or provide opportunities for pupils to apply their scientific knowledge or understanding well enough. </a:t>
            </a:r>
          </a:p>
          <a:p>
            <a:pPr eaLnBrk="1" hangingPunct="1"/>
            <a:endParaRPr lang="en-US" dirty="0" smtClean="0"/>
          </a:p>
        </p:txBody>
      </p:sp>
      <p:sp>
        <p:nvSpPr>
          <p:cNvPr id="2" name="TextBox 1"/>
          <p:cNvSpPr txBox="1"/>
          <p:nvPr/>
        </p:nvSpPr>
        <p:spPr>
          <a:xfrm>
            <a:off x="4770090" y="2348880"/>
            <a:ext cx="3960440" cy="3754874"/>
          </a:xfrm>
          <a:prstGeom prst="rect">
            <a:avLst/>
          </a:prstGeom>
          <a:noFill/>
        </p:spPr>
        <p:txBody>
          <a:bodyPr wrap="square" rtlCol="0">
            <a:spAutoFit/>
          </a:bodyPr>
          <a:lstStyle/>
          <a:p>
            <a:r>
              <a:rPr lang="cy-GB" sz="2000" dirty="0">
                <a:solidFill>
                  <a:srgbClr val="D60134"/>
                </a:solidFill>
              </a:rPr>
              <a:t>Mae cynlluniau addas gan fwyafrif o ysgolion cynradd ac uwchradd i ddatblygu medrau ymchwilio gwyddonol y disgyblion o fewn cyd-destunau diddorol. Fodd bynnag, nid yw lleiafrif o ysgolion yn cynllunio nac yn darparu cyfleoedd i ddisgyblion gymhwyso’u gwybodaeth neu ddealltwriaeth wyddonol yn ddigon da.</a:t>
            </a:r>
          </a:p>
          <a:p>
            <a:endParaRPr lang="en-GB" sz="1800" dirty="0"/>
          </a:p>
        </p:txBody>
      </p:sp>
    </p:spTree>
    <p:extLst>
      <p:ext uri="{BB962C8B-B14F-4D97-AF65-F5344CB8AC3E}">
        <p14:creationId xmlns:p14="http://schemas.microsoft.com/office/powerpoint/2010/main" val="2428191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44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30A409A3B627B4458C37D57E177C1032" ma:contentTypeVersion="0" ma:contentTypeDescription="Create a new document." ma:contentTypeScope="" ma:versionID="09f318a82c368062da2af0d147fa3f6f">
  <xsd:schema xmlns:xsd="http://www.w3.org/2001/XMLSchema" xmlns:xs="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867323-E266-46A1-83F4-41DA05EDEBB0}">
  <ds:schemaRefs>
    <ds:schemaRef ds:uri="http://purl.org/dc/elements/1.1/"/>
    <ds:schemaRef ds:uri="http://schemas.microsoft.com/office/infopath/2007/PartnerControls"/>
    <ds:schemaRef ds:uri="http://purl.org/dc/dcmitype/"/>
    <ds:schemaRef ds:uri="http://purl.org/dc/terms/"/>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ADF36591-623D-4ED1-99CB-3BE11C4574D4}">
  <ds:schemaRefs>
    <ds:schemaRef ds:uri="http://schemas.microsoft.com/sharepoint/v3/contenttype/forms"/>
  </ds:schemaRefs>
</ds:datastoreItem>
</file>

<file path=customXml/itemProps3.xml><?xml version="1.0" encoding="utf-8"?>
<ds:datastoreItem xmlns:ds="http://schemas.openxmlformats.org/officeDocument/2006/customXml" ds:itemID="{B4986ABA-4155-4C34-A666-8EE8910B8DEE}">
  <ds:schemaRefs>
    <ds:schemaRef ds:uri="http://schemas.microsoft.com/office/2006/metadata/longProperties"/>
  </ds:schemaRefs>
</ds:datastoreItem>
</file>

<file path=customXml/itemProps4.xml><?xml version="1.0" encoding="utf-8"?>
<ds:datastoreItem xmlns:ds="http://schemas.openxmlformats.org/officeDocument/2006/customXml" ds:itemID="{EB96E882-D185-42FD-A8A1-A6E4E2EB36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1985</TotalTime>
  <Words>3044</Words>
  <Application>Microsoft Office PowerPoint</Application>
  <PresentationFormat>On-screen Show (4:3)</PresentationFormat>
  <Paragraphs>119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Science in key stages 2 and 3   Gwyddoniaeth yng nghyfnodau allweddol 2 a 3</vt:lpstr>
      <vt:lpstr>Background                Cefndir</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Main findings             Prif ganfyddiadau</vt:lpstr>
      <vt:lpstr>Recommendations         Argymhellion</vt:lpstr>
      <vt:lpstr>Recommendations         Argymhellion</vt:lpstr>
      <vt:lpstr>Recommendations          Argymhellion</vt:lpstr>
      <vt:lpstr>Recommendations         Argymhellion</vt:lpstr>
      <vt:lpstr>Best practice           Arfer orau</vt:lpstr>
      <vt:lpstr>Best practice           Arfer orau</vt:lpstr>
      <vt:lpstr>Questions for providers</vt:lpstr>
      <vt:lpstr>Questions for providers</vt:lpstr>
      <vt:lpstr>Adroddiad llawn: www.estyn.gov.uk/cymraeg/  Full report: www.estyn.gov.uk/english/</vt:lpstr>
      <vt:lpstr>PowerPoint Presentation</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survey PPT</dc:title>
  <dc:creator>gina.carrington</dc:creator>
  <cp:lastModifiedBy>Robert Gairey</cp:lastModifiedBy>
  <cp:revision>132</cp:revision>
  <dcterms:created xsi:type="dcterms:W3CDTF">2003-06-30T08:50:02Z</dcterms:created>
  <dcterms:modified xsi:type="dcterms:W3CDTF">2015-08-07T08:59:25Z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0x01010030A409A3B627B4458C37D57E177C1032</vt:lpwstr>
  </property>
  <property fmtid="{D5CDD505-2E9C-101B-9397-08002B2CF9AE}" pid="3" name="ContentType">
    <vt:lpwstr>Document</vt:lpwstr>
  </property>
</Properties>
</file>