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sldIdLst>
    <p:sldId id="305" r:id="rId6"/>
    <p:sldId id="292" r:id="rId7"/>
    <p:sldId id="270" r:id="rId8"/>
    <p:sldId id="311" r:id="rId9"/>
    <p:sldId id="312" r:id="rId10"/>
    <p:sldId id="313" r:id="rId11"/>
    <p:sldId id="314" r:id="rId12"/>
    <p:sldId id="315" r:id="rId13"/>
    <p:sldId id="316" r:id="rId14"/>
    <p:sldId id="317" r:id="rId15"/>
    <p:sldId id="318" r:id="rId16"/>
    <p:sldId id="319" r:id="rId17"/>
    <p:sldId id="324" r:id="rId18"/>
    <p:sldId id="296" r:id="rId19"/>
    <p:sldId id="320" r:id="rId20"/>
    <p:sldId id="321" r:id="rId21"/>
    <p:sldId id="325" r:id="rId22"/>
    <p:sldId id="326" r:id="rId23"/>
    <p:sldId id="327" r:id="rId24"/>
    <p:sldId id="328" r:id="rId25"/>
    <p:sldId id="291" r:id="rId26"/>
    <p:sldId id="308" r:id="rId27"/>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125" d="100"/>
          <a:sy n="125"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29705FB-742E-4DE5-9C44-352A71531A89}"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41485D0-6576-4A2A-8AEB-62E72137F5D0}" type="slidenum">
              <a:rPr lang="en-US"/>
              <a:pPr>
                <a:defRPr/>
              </a:pPr>
              <a:t>‹#›</a:t>
            </a:fld>
            <a:endParaRPr lang="en-US"/>
          </a:p>
        </p:txBody>
      </p:sp>
    </p:spTree>
    <p:extLst>
      <p:ext uri="{BB962C8B-B14F-4D97-AF65-F5344CB8AC3E}">
        <p14:creationId xmlns:p14="http://schemas.microsoft.com/office/powerpoint/2010/main" val="600309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55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96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14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40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21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95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50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75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26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4213" y="148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estyn.gov.uk/english/thematic-reports/" TargetMode="External"/><Relationship Id="rId2" Type="http://schemas.openxmlformats.org/officeDocument/2006/relationships/hyperlink" Target="http://www.estyn.gov.uk/cymraeg/docViewer-w/338274.3/dilyniant-ieithyddol-a-safonaur-gymraeg-mewn-deg-ysgol-ddwyieithog-tachwedd-2014/?navmap=30,163,"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6"/>
          <p:cNvSpPr>
            <a:spLocks noGrp="1"/>
          </p:cNvSpPr>
          <p:nvPr>
            <p:ph type="title"/>
          </p:nvPr>
        </p:nvSpPr>
        <p:spPr/>
        <p:txBody>
          <a:bodyPr/>
          <a:lstStyle/>
          <a:p>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err="1">
                <a:solidFill>
                  <a:srgbClr val="015284"/>
                </a:solidFill>
              </a:rPr>
              <a:t>Dilyniant</a:t>
            </a:r>
            <a:r>
              <a:rPr lang="en-GB" sz="3600" dirty="0">
                <a:solidFill>
                  <a:srgbClr val="015284"/>
                </a:solidFill>
              </a:rPr>
              <a:t> </a:t>
            </a:r>
            <a:r>
              <a:rPr lang="en-GB" sz="3600" dirty="0" err="1">
                <a:solidFill>
                  <a:srgbClr val="015284"/>
                </a:solidFill>
              </a:rPr>
              <a:t>ieithyddol</a:t>
            </a:r>
            <a:r>
              <a:rPr lang="en-GB" sz="3600" dirty="0">
                <a:solidFill>
                  <a:srgbClr val="015284"/>
                </a:solidFill>
              </a:rPr>
              <a:t> a </a:t>
            </a:r>
            <a:r>
              <a:rPr lang="en-GB" sz="3600" dirty="0" err="1">
                <a:solidFill>
                  <a:srgbClr val="015284"/>
                </a:solidFill>
              </a:rPr>
              <a:t>safonau’r</a:t>
            </a:r>
            <a:r>
              <a:rPr lang="en-GB" sz="3600" dirty="0">
                <a:solidFill>
                  <a:srgbClr val="015284"/>
                </a:solidFill>
              </a:rPr>
              <a:t> </a:t>
            </a:r>
            <a:r>
              <a:rPr lang="en-GB" sz="3600" dirty="0" err="1">
                <a:solidFill>
                  <a:srgbClr val="015284"/>
                </a:solidFill>
              </a:rPr>
              <a:t>Gymraeg</a:t>
            </a:r>
            <a:r>
              <a:rPr lang="en-GB" sz="3600" dirty="0">
                <a:solidFill>
                  <a:srgbClr val="015284"/>
                </a:solidFill>
              </a:rPr>
              <a:t> </a:t>
            </a:r>
            <a:r>
              <a:rPr lang="en-GB" sz="3600" dirty="0" err="1">
                <a:solidFill>
                  <a:srgbClr val="015284"/>
                </a:solidFill>
              </a:rPr>
              <a:t>mewn</a:t>
            </a:r>
            <a:r>
              <a:rPr lang="en-GB" sz="3600" dirty="0">
                <a:solidFill>
                  <a:srgbClr val="015284"/>
                </a:solidFill>
              </a:rPr>
              <a:t> </a:t>
            </a:r>
            <a:r>
              <a:rPr lang="en-GB" sz="3600" dirty="0" err="1">
                <a:solidFill>
                  <a:srgbClr val="015284"/>
                </a:solidFill>
              </a:rPr>
              <a:t>deg</a:t>
            </a:r>
            <a:r>
              <a:rPr lang="en-GB" sz="3600" dirty="0">
                <a:solidFill>
                  <a:srgbClr val="015284"/>
                </a:solidFill>
              </a:rPr>
              <a:t> </a:t>
            </a:r>
            <a:r>
              <a:rPr lang="en-GB" sz="3600" dirty="0" err="1">
                <a:solidFill>
                  <a:srgbClr val="015284"/>
                </a:solidFill>
              </a:rPr>
              <a:t>ysgol</a:t>
            </a:r>
            <a:r>
              <a:rPr lang="en-GB" sz="3600" dirty="0">
                <a:solidFill>
                  <a:srgbClr val="015284"/>
                </a:solidFill>
              </a:rPr>
              <a:t> </a:t>
            </a:r>
            <a:r>
              <a:rPr lang="en-GB" sz="3600" dirty="0" err="1">
                <a:solidFill>
                  <a:srgbClr val="015284"/>
                </a:solidFill>
              </a:rPr>
              <a:t>ddwyieithog</a:t>
            </a:r>
            <a:endParaRPr lang="en-GB" sz="3400" dirty="0" smtClean="0">
              <a:solidFill>
                <a:srgbClr val="015284"/>
              </a:solidFill>
            </a:endParaRPr>
          </a:p>
        </p:txBody>
      </p:sp>
      <p:sp>
        <p:nvSpPr>
          <p:cNvPr id="2" name="Rectangle 1"/>
          <p:cNvSpPr/>
          <p:nvPr/>
        </p:nvSpPr>
        <p:spPr>
          <a:xfrm>
            <a:off x="1043608" y="3933056"/>
            <a:ext cx="7128792" cy="1754326"/>
          </a:xfrm>
          <a:prstGeom prst="rect">
            <a:avLst/>
          </a:prstGeom>
        </p:spPr>
        <p:txBody>
          <a:bodyPr wrap="square">
            <a:spAutoFit/>
          </a:bodyPr>
          <a:lstStyle/>
          <a:p>
            <a:pPr algn="ctr"/>
            <a:r>
              <a:rPr lang="en-GB" sz="3600" kern="0" dirty="0">
                <a:solidFill>
                  <a:srgbClr val="D60134"/>
                </a:solidFill>
                <a:latin typeface="Arial"/>
                <a:ea typeface="+mj-ea"/>
                <a:cs typeface="+mj-cs"/>
              </a:rPr>
              <a:t>Linguistic progression and standards of Welsh in ten bilingual schools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124745"/>
            <a:ext cx="4248150" cy="5112544"/>
          </a:xfrm>
        </p:spPr>
        <p:txBody>
          <a:bodyPr/>
          <a:lstStyle/>
          <a:p>
            <a:pPr lvl="0"/>
            <a:r>
              <a:rPr lang="cy-GB" sz="1750" dirty="0"/>
              <a:t>Mewn lleiafrif o wersi dwyieithog , yn bennaf yn yr ysgolion ble mae canrannau is o ddisgyblion yn dilyn eu cyrsiau yn y Gymraeg, nid yw disgwyliadau athrawon o’r hyn y gall disgyblion ei gyflawni wrth astudio pynciau </a:t>
            </a:r>
            <a:r>
              <a:rPr lang="cy-GB" sz="1750" dirty="0" err="1"/>
              <a:t>drwy’r</a:t>
            </a:r>
            <a:r>
              <a:rPr lang="cy-GB" sz="1750" dirty="0"/>
              <a:t> Gymraeg yn ddigon uchel.  </a:t>
            </a:r>
          </a:p>
          <a:p>
            <a:pPr lvl="0"/>
            <a:r>
              <a:rPr lang="cy-GB" sz="1750" dirty="0"/>
              <a:t>Nid yw’r athrawon hyn yn hyrwyddo defnyddio’r Gymraeg yn addysgol yn ddigon effeithiol, ac mae’r disgyblion yn cael y camargraff bod astudio pynciau </a:t>
            </a:r>
            <a:r>
              <a:rPr lang="cy-GB" sz="1750" dirty="0" err="1"/>
              <a:t>drwy’r</a:t>
            </a:r>
            <a:r>
              <a:rPr lang="cy-GB" sz="1750" dirty="0"/>
              <a:t> Gymraeg yn medru andwyo eu llwyddiant academaidd. </a:t>
            </a:r>
          </a:p>
          <a:p>
            <a:pPr lvl="0"/>
            <a:r>
              <a:rPr lang="cy-GB" sz="1750" dirty="0"/>
              <a:t>Mewn gwirionedd, mae’r disgyblion sy’n dilyn eu cyrsiau TGAU </a:t>
            </a:r>
            <a:r>
              <a:rPr lang="cy-GB" sz="1750" dirty="0" err="1"/>
              <a:t>drwy’r</a:t>
            </a:r>
            <a:r>
              <a:rPr lang="cy-GB" sz="1750" dirty="0"/>
              <a:t> Gymraeg yn cyflawni cystal os nad yn well na </a:t>
            </a:r>
            <a:r>
              <a:rPr lang="cy-GB" sz="1750" dirty="0" err="1"/>
              <a:t>rhai’r</a:t>
            </a:r>
            <a:r>
              <a:rPr lang="cy-GB" sz="1750" dirty="0"/>
              <a:t> sy’n dilyn y rhan fwyaf o’u cyrsiau TGAU </a:t>
            </a:r>
            <a:r>
              <a:rPr lang="cy-GB" sz="1750" dirty="0" err="1"/>
              <a:t>drwy’r</a:t>
            </a:r>
            <a:r>
              <a:rPr lang="cy-GB" sz="1750" dirty="0"/>
              <a:t> Saesneg.    </a:t>
            </a:r>
            <a:endParaRPr lang="en-GB" sz="1750" dirty="0"/>
          </a:p>
          <a:p>
            <a:pPr eaLnBrk="1" hangingPunct="1"/>
            <a:endParaRPr lang="en-US" dirty="0" smtClean="0"/>
          </a:p>
        </p:txBody>
      </p:sp>
      <p:sp>
        <p:nvSpPr>
          <p:cNvPr id="4" name="Rectangle 4"/>
          <p:cNvSpPr txBox="1">
            <a:spLocks noChangeArrowheads="1"/>
          </p:cNvSpPr>
          <p:nvPr/>
        </p:nvSpPr>
        <p:spPr bwMode="auto">
          <a:xfrm>
            <a:off x="4716016" y="1268760"/>
            <a:ext cx="4427984" cy="512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1750" dirty="0">
                <a:solidFill>
                  <a:srgbClr val="FF0000"/>
                </a:solidFill>
              </a:rPr>
              <a:t>In a minority of the bilingual lessons observed, mainly in the schools in which lower percentages of pupils follow their courses through the medium of Welsh, teachers’ expectations of what pupils can achieve while studying subjects through the medium of Welsh are not high enough.  </a:t>
            </a:r>
            <a:endParaRPr lang="en-GB" sz="1750" dirty="0" smtClean="0">
              <a:solidFill>
                <a:srgbClr val="FF0000"/>
              </a:solidFill>
            </a:endParaRPr>
          </a:p>
          <a:p>
            <a:pPr eaLnBrk="1" hangingPunct="1"/>
            <a:r>
              <a:rPr lang="en-GB" sz="1750" dirty="0" smtClean="0">
                <a:solidFill>
                  <a:srgbClr val="FF0000"/>
                </a:solidFill>
              </a:rPr>
              <a:t>These </a:t>
            </a:r>
            <a:r>
              <a:rPr lang="en-GB" sz="1750" dirty="0">
                <a:solidFill>
                  <a:srgbClr val="FF0000"/>
                </a:solidFill>
              </a:rPr>
              <a:t>teachers do not support the use of Welsh effectively enough, and pupils have the misconception that studying subjects through the medium of Welsh can hinder their academic success.  </a:t>
            </a:r>
            <a:endParaRPr lang="en-GB" sz="1750" dirty="0" smtClean="0">
              <a:solidFill>
                <a:srgbClr val="FF0000"/>
              </a:solidFill>
            </a:endParaRPr>
          </a:p>
          <a:p>
            <a:pPr eaLnBrk="1" hangingPunct="1"/>
            <a:r>
              <a:rPr lang="en-GB" sz="1750" dirty="0" smtClean="0">
                <a:solidFill>
                  <a:srgbClr val="FF0000"/>
                </a:solidFill>
              </a:rPr>
              <a:t>In </a:t>
            </a:r>
            <a:r>
              <a:rPr lang="en-GB" sz="1750" dirty="0">
                <a:solidFill>
                  <a:srgbClr val="FF0000"/>
                </a:solidFill>
              </a:rPr>
              <a:t>fact, pupils who follow their GCSE courses through the medium of Welsh achieve as well as, if not better than, those who follow most of their GCSE courses through the medium of English.</a:t>
            </a:r>
            <a:endParaRPr lang="en-US" sz="1750" kern="0" dirty="0" smtClean="0">
              <a:solidFill>
                <a:srgbClr val="FF0000"/>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eaLnBrk="1" hangingPunct="1">
              <a:buFontTx/>
              <a:buNone/>
            </a:pPr>
            <a:r>
              <a:rPr lang="en-GB" sz="2000" b="1" dirty="0" err="1" smtClean="0"/>
              <a:t>Arweinyddiaeth</a:t>
            </a:r>
            <a:endParaRPr lang="en-GB" sz="2000" b="1" dirty="0" smtClean="0"/>
          </a:p>
          <a:p>
            <a:pPr lvl="0"/>
            <a:r>
              <a:rPr lang="cy-GB" sz="1800" dirty="0"/>
              <a:t>Mae gan arweinwyr yn yr ychydig ysgolion dwyieithog sy’n sicrhau bod cyfran uchel o ddisgyblion yn astudio pynciau ychwanegol </a:t>
            </a:r>
            <a:r>
              <a:rPr lang="cy-GB" sz="1800" dirty="0" err="1"/>
              <a:t>drwy’r</a:t>
            </a:r>
            <a:r>
              <a:rPr lang="cy-GB" sz="1800" dirty="0"/>
              <a:t> Gymraeg, ddisgwyliadau uchel o allu disgyblion i gyflawni’n dda yn y pynciau hynny.  </a:t>
            </a:r>
          </a:p>
          <a:p>
            <a:pPr lvl="0"/>
            <a:r>
              <a:rPr lang="cy-GB" sz="1800" dirty="0"/>
              <a:t>Maent yn gosod targedau uchelgeisiol i sicrhau dilyniant ieithyddol ac yn cynllunio’n strategol i’w cyflawni.  Mae gan yr ysgolion hyn berthynas agos â rhieni ac maent yn cyflwyno manteision parhau i astudio pynciau </a:t>
            </a:r>
            <a:r>
              <a:rPr lang="cy-GB" sz="1800" dirty="0" err="1"/>
              <a:t>drwy’r</a:t>
            </a:r>
            <a:r>
              <a:rPr lang="cy-GB" sz="1800" dirty="0"/>
              <a:t> Gymraeg yn glir iddynt.  </a:t>
            </a:r>
          </a:p>
          <a:p>
            <a:pPr eaLnBrk="1" hangingPunct="1">
              <a:buFontTx/>
              <a:buNone/>
            </a:pPr>
            <a:endParaRPr lang="en-US" dirty="0" smtClean="0"/>
          </a:p>
        </p:txBody>
      </p:sp>
      <p:sp>
        <p:nvSpPr>
          <p:cNvPr id="4" name="Rectangle 4"/>
          <p:cNvSpPr txBox="1">
            <a:spLocks noChangeArrowheads="1"/>
          </p:cNvSpPr>
          <p:nvPr/>
        </p:nvSpPr>
        <p:spPr bwMode="auto">
          <a:xfrm>
            <a:off x="4861240" y="1438128"/>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buFontTx/>
              <a:buNone/>
            </a:pPr>
            <a:r>
              <a:rPr lang="en-GB" sz="2000" b="1" kern="0" dirty="0" smtClean="0">
                <a:solidFill>
                  <a:srgbClr val="D60134"/>
                </a:solidFill>
              </a:rPr>
              <a:t>Leadership</a:t>
            </a:r>
          </a:p>
          <a:p>
            <a:pPr eaLnBrk="1" hangingPunct="1"/>
            <a:r>
              <a:rPr lang="en-GB" sz="1800" dirty="0">
                <a:solidFill>
                  <a:srgbClr val="FF0000"/>
                </a:solidFill>
              </a:rPr>
              <a:t>Leaders in the few bilingual schools that ensure that a high proportion of pupils study additional subjects through the medium of Welsh have high expectations of pupils’ ability to achieve well in those subjects.  </a:t>
            </a:r>
            <a:endParaRPr lang="en-GB" sz="1800" dirty="0" smtClean="0">
              <a:solidFill>
                <a:srgbClr val="FF0000"/>
              </a:solidFill>
            </a:endParaRPr>
          </a:p>
          <a:p>
            <a:pPr eaLnBrk="1" hangingPunct="1"/>
            <a:r>
              <a:rPr lang="en-GB" sz="1800" dirty="0" smtClean="0">
                <a:solidFill>
                  <a:srgbClr val="FF0000"/>
                </a:solidFill>
              </a:rPr>
              <a:t>They </a:t>
            </a:r>
            <a:r>
              <a:rPr lang="en-GB" sz="1800" dirty="0">
                <a:solidFill>
                  <a:srgbClr val="FF0000"/>
                </a:solidFill>
              </a:rPr>
              <a:t>set ambitious targets to ensure linguistic progression and plan strategically to achieve them.  These schools have a close relationship with parents, and present the advantages of continuing to study subjects through the medium of Welsh to them clearly.</a:t>
            </a:r>
            <a:endParaRPr lang="en-GB" sz="1800" kern="0" dirty="0" smtClean="0">
              <a:solidFill>
                <a:srgbClr val="FF0000"/>
              </a:solidFill>
            </a:endParaRP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lvl="0"/>
            <a:r>
              <a:rPr lang="cy-GB" sz="2000" dirty="0"/>
              <a:t>Maent yn cynllunio’n ofalus i ddarparu arlwy ddeniadol a chyfoethog o gyrsiau cyffredinol a galwedigaethol yn y Gymraeg ac yn sicrhau cyfleoedd eang i ddisgyblion ddatblygu eu medrau iaith ar draws y cwricwlwm.  Maent hefyd yn sicrhau bod adnoddau cyfrwng Saesneg ar gael i ddisgyblion prin eu </a:t>
            </a:r>
            <a:r>
              <a:rPr lang="cy-GB" sz="2000" dirty="0" smtClean="0"/>
              <a:t>Cymraeg.</a:t>
            </a:r>
            <a:endParaRPr lang="en-GB" sz="2000" dirty="0"/>
          </a:p>
          <a:p>
            <a:pPr eaLnBrk="1" hangingPunct="1"/>
            <a:endParaRPr lang="en-US" dirty="0" smtClean="0"/>
          </a:p>
        </p:txBody>
      </p:sp>
      <p:sp>
        <p:nvSpPr>
          <p:cNvPr id="4" name="Rectangle 4"/>
          <p:cNvSpPr txBox="1">
            <a:spLocks noChangeArrowheads="1"/>
          </p:cNvSpPr>
          <p:nvPr/>
        </p:nvSpPr>
        <p:spPr bwMode="auto">
          <a:xfrm>
            <a:off x="4716016" y="1340768"/>
            <a:ext cx="4248472"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lvl="0"/>
            <a:r>
              <a:rPr lang="en-GB" sz="2000" dirty="0">
                <a:solidFill>
                  <a:srgbClr val="FF0000"/>
                </a:solidFill>
              </a:rPr>
              <a:t>They plan carefully to provide an attractive and rich offer of general and vocational courses in Welsh and ensure extensive opportunities for pupils to develop their language skills across the curriculum.  They also ensure that English-medium resources are available to pupils who speak little Welsh.</a:t>
            </a: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412776"/>
            <a:ext cx="4242122" cy="5445224"/>
          </a:xfrm>
        </p:spPr>
        <p:txBody>
          <a:bodyPr/>
          <a:lstStyle/>
          <a:p>
            <a:r>
              <a:rPr lang="cy-GB" sz="2000" dirty="0"/>
              <a:t>Nid yw datblygu medrau Cymraeg yn flaenoriaeth ysgol gyfan mewn lleiafrif o ysgolion dwyieithog yr ymwelwyd â hwy. Nid ydynt yn cynnig ystod digon eang o gyrsiau </a:t>
            </a:r>
            <a:r>
              <a:rPr lang="cy-GB" sz="2000" dirty="0" err="1"/>
              <a:t>drwy’r</a:t>
            </a:r>
            <a:r>
              <a:rPr lang="cy-GB" sz="2000" dirty="0"/>
              <a:t> Gymraeg yng nghyfnod allweddol 4.  </a:t>
            </a:r>
          </a:p>
          <a:p>
            <a:r>
              <a:rPr lang="cy-GB" sz="2000" dirty="0"/>
              <a:t>Mae rhai athrawon yn darbwyllo disgyblion yn amhriodol i astudio pynciau </a:t>
            </a:r>
            <a:r>
              <a:rPr lang="cy-GB" sz="2000" dirty="0" err="1"/>
              <a:t>drwy’r</a:t>
            </a:r>
            <a:r>
              <a:rPr lang="cy-GB" sz="2000" dirty="0"/>
              <a:t> Saesneg.  </a:t>
            </a:r>
          </a:p>
          <a:p>
            <a:r>
              <a:rPr lang="cy-GB" sz="2000" dirty="0"/>
              <a:t>Nid yw lleiafrif o ysgolion dwyieithog yn cynllunio’n ddigon effeithiol er mwyn hyrwyddo defnydd cymdeithasol o’r Gymraeg.</a:t>
            </a:r>
            <a:endParaRPr lang="en-GB" sz="2000" dirty="0"/>
          </a:p>
        </p:txBody>
      </p:sp>
      <p:sp>
        <p:nvSpPr>
          <p:cNvPr id="4" name="Content Placeholder 3"/>
          <p:cNvSpPr>
            <a:spLocks noGrp="1"/>
          </p:cNvSpPr>
          <p:nvPr>
            <p:ph sz="half" idx="2"/>
          </p:nvPr>
        </p:nvSpPr>
        <p:spPr>
          <a:xfrm>
            <a:off x="4718050" y="1484784"/>
            <a:ext cx="4102422" cy="5373216"/>
          </a:xfrm>
        </p:spPr>
        <p:txBody>
          <a:bodyPr/>
          <a:lstStyle/>
          <a:p>
            <a:r>
              <a:rPr lang="en-GB" sz="2000" dirty="0" smtClean="0">
                <a:solidFill>
                  <a:srgbClr val="FF0000"/>
                </a:solidFill>
              </a:rPr>
              <a:t>Developing </a:t>
            </a:r>
            <a:r>
              <a:rPr lang="en-GB" sz="2000" dirty="0">
                <a:solidFill>
                  <a:srgbClr val="FF0000"/>
                </a:solidFill>
              </a:rPr>
              <a:t>Welsh skills is not a whole-school priority in a minority of the bilingual schools visited.  They do not offer a wide enough range of courses through the medium of Welsh in key stage 4.  </a:t>
            </a:r>
            <a:endParaRPr lang="en-GB" sz="2000" dirty="0" smtClean="0">
              <a:solidFill>
                <a:srgbClr val="FF0000"/>
              </a:solidFill>
            </a:endParaRPr>
          </a:p>
          <a:p>
            <a:r>
              <a:rPr lang="en-GB" sz="2000" dirty="0" smtClean="0">
                <a:solidFill>
                  <a:srgbClr val="FF0000"/>
                </a:solidFill>
              </a:rPr>
              <a:t>Some </a:t>
            </a:r>
            <a:r>
              <a:rPr lang="en-GB" sz="2000" dirty="0">
                <a:solidFill>
                  <a:srgbClr val="FF0000"/>
                </a:solidFill>
              </a:rPr>
              <a:t>teachers persuade pupils inappropriately to study subjects through the medium of English.  </a:t>
            </a:r>
            <a:endParaRPr lang="en-GB" sz="2000" dirty="0" smtClean="0">
              <a:solidFill>
                <a:srgbClr val="FF0000"/>
              </a:solidFill>
            </a:endParaRPr>
          </a:p>
          <a:p>
            <a:r>
              <a:rPr lang="en-GB" sz="2000" dirty="0" smtClean="0">
                <a:solidFill>
                  <a:srgbClr val="FF0000"/>
                </a:solidFill>
              </a:rPr>
              <a:t>A </a:t>
            </a:r>
            <a:r>
              <a:rPr lang="en-GB" sz="2000" dirty="0">
                <a:solidFill>
                  <a:srgbClr val="FF0000"/>
                </a:solidFill>
              </a:rPr>
              <a:t>minority of bilingual schools do not plan effectively enough to promote social use of Welsh.</a:t>
            </a:r>
          </a:p>
        </p:txBody>
      </p:sp>
      <p:sp>
        <p:nvSpPr>
          <p:cNvPr id="5" name="Rectangle 2"/>
          <p:cNvSpPr>
            <a:spLocks noGrp="1" noChangeArrowheads="1"/>
          </p:cNvSpPr>
          <p:nvPr>
            <p:ph type="title"/>
          </p:nvPr>
        </p:nvSpPr>
        <p:spPr>
          <a:xfrm>
            <a:off x="323850" y="260350"/>
            <a:ext cx="7772400" cy="108041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Tree>
    <p:extLst>
      <p:ext uri="{BB962C8B-B14F-4D97-AF65-F5344CB8AC3E}">
        <p14:creationId xmlns:p14="http://schemas.microsoft.com/office/powerpoint/2010/main" val="264902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1367879"/>
          </a:xfrm>
        </p:spPr>
        <p:txBody>
          <a:bodyPr/>
          <a:lstStyle/>
          <a:p>
            <a:pPr eaLnBrk="1" hangingPunct="1"/>
            <a:r>
              <a:rPr lang="en-GB" sz="3200" dirty="0" err="1">
                <a:solidFill>
                  <a:srgbClr val="015284"/>
                </a:solidFill>
              </a:rPr>
              <a:t>Prif</a:t>
            </a:r>
            <a:r>
              <a:rPr lang="en-GB" sz="3200" dirty="0">
                <a:solidFill>
                  <a:srgbClr val="015284"/>
                </a:solidFill>
              </a:rPr>
              <a:t> </a:t>
            </a:r>
            <a:r>
              <a:rPr lang="en-GB" sz="3200" dirty="0" err="1">
                <a:solidFill>
                  <a:srgbClr val="015284"/>
                </a:solidFill>
              </a:rPr>
              <a:t>ganfyddiadau</a:t>
            </a:r>
            <a:r>
              <a:rPr lang="en-GB" sz="3200" dirty="0">
                <a:solidFill>
                  <a:srgbClr val="015284"/>
                </a:solidFill>
              </a:rPr>
              <a:t/>
            </a:r>
            <a:br>
              <a:rPr lang="en-GB" sz="3200" dirty="0">
                <a:solidFill>
                  <a:srgbClr val="015284"/>
                </a:solidFill>
              </a:rPr>
            </a:br>
            <a:r>
              <a:rPr lang="en-GB" sz="3200" dirty="0"/>
              <a:t>Main findings</a:t>
            </a:r>
            <a:r>
              <a:rPr lang="en-GB" sz="3200" dirty="0" smtClean="0"/>
              <a:t/>
            </a:r>
            <a:br>
              <a:rPr lang="en-GB" sz="3200" dirty="0" smtClean="0"/>
            </a:b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268413"/>
            <a:ext cx="4393183" cy="5084762"/>
          </a:xfrm>
        </p:spPr>
        <p:txBody>
          <a:bodyPr/>
          <a:lstStyle/>
          <a:p>
            <a:pPr marL="0" indent="0">
              <a:buFontTx/>
              <a:buNone/>
            </a:pPr>
            <a:r>
              <a:rPr lang="cy-GB" sz="2000" b="1" dirty="0"/>
              <a:t>Staffio ac </a:t>
            </a:r>
            <a:r>
              <a:rPr lang="cy-GB" sz="2000" b="1" dirty="0" smtClean="0"/>
              <a:t>adnoddau</a:t>
            </a:r>
          </a:p>
          <a:p>
            <a:pPr lvl="0"/>
            <a:r>
              <a:rPr lang="cy-GB" sz="1800" dirty="0"/>
              <a:t>Mae ysgolion dwyieithog yr ymwelwyd â nhw yn wynebu her i recriwtio staff sydd yn hyderus ac yn alluog i addysgu eu pwnc </a:t>
            </a:r>
            <a:r>
              <a:rPr lang="cy-GB" sz="1800" dirty="0" err="1"/>
              <a:t>drwy’r</a:t>
            </a:r>
            <a:r>
              <a:rPr lang="cy-GB" sz="1800" dirty="0"/>
              <a:t> Gymraeg.  Fodd bynnag, mae’r hyfforddiant a’r gefnogaeth sydd ar gael yn yr ysgol neu ar gyrsiau sabothol yn datblygu medrau ieithyddol Cymraeg staff yn effeithiol ar y cyfan. </a:t>
            </a:r>
            <a:endParaRPr lang="en-GB" sz="1800" dirty="0"/>
          </a:p>
          <a:p>
            <a:pPr lvl="0"/>
            <a:r>
              <a:rPr lang="cy-GB" sz="1800" dirty="0"/>
              <a:t>Mae llawer o’r ysgolion yn cynnal sesiynau hyfforddiant mewn swydd i fireinio’u strategaethau addysgu dwyieithog.  Dim ond ychydig o ysgolion dwyieithog sydd wedi datblygu cysylltiadau ag ysgolion eraill er mwyn rhannu arfer dda neu hwyluso’r broses o lunio adnoddau Cymraeg.</a:t>
            </a:r>
            <a:endParaRPr lang="en-GB" sz="1800" dirty="0"/>
          </a:p>
          <a:p>
            <a:pPr marL="0" indent="0">
              <a:buFontTx/>
              <a:buNone/>
            </a:pPr>
            <a:endParaRPr lang="en-GB" sz="2000" dirty="0" smtClean="0">
              <a:solidFill>
                <a:srgbClr val="0070C0"/>
              </a:solidFill>
            </a:endParaRPr>
          </a:p>
        </p:txBody>
      </p:sp>
      <p:sp>
        <p:nvSpPr>
          <p:cNvPr id="5" name="Rectangle 3"/>
          <p:cNvSpPr txBox="1">
            <a:spLocks noChangeArrowheads="1"/>
          </p:cNvSpPr>
          <p:nvPr/>
        </p:nvSpPr>
        <p:spPr bwMode="auto">
          <a:xfrm>
            <a:off x="4932040" y="1340768"/>
            <a:ext cx="4211960" cy="516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pPr>
            <a:r>
              <a:rPr lang="cy-GB" sz="2000" b="1" kern="0" dirty="0" err="1" smtClean="0">
                <a:solidFill>
                  <a:srgbClr val="FF0000"/>
                </a:solidFill>
              </a:rPr>
              <a:t>Staffing</a:t>
            </a:r>
            <a:r>
              <a:rPr lang="cy-GB" sz="2000" b="1" kern="0" dirty="0" smtClean="0">
                <a:solidFill>
                  <a:srgbClr val="FF0000"/>
                </a:solidFill>
              </a:rPr>
              <a:t> </a:t>
            </a:r>
            <a:r>
              <a:rPr lang="cy-GB" sz="2000" b="1" kern="0" dirty="0" err="1" smtClean="0">
                <a:solidFill>
                  <a:srgbClr val="FF0000"/>
                </a:solidFill>
              </a:rPr>
              <a:t>and</a:t>
            </a:r>
            <a:r>
              <a:rPr lang="cy-GB" sz="2000" b="1" kern="0" dirty="0" smtClean="0">
                <a:solidFill>
                  <a:srgbClr val="FF0000"/>
                </a:solidFill>
              </a:rPr>
              <a:t> </a:t>
            </a:r>
            <a:r>
              <a:rPr lang="cy-GB" sz="2000" b="1" kern="0" dirty="0" err="1" smtClean="0">
                <a:solidFill>
                  <a:srgbClr val="FF0000"/>
                </a:solidFill>
              </a:rPr>
              <a:t>resources</a:t>
            </a:r>
            <a:endParaRPr lang="cy-GB" sz="2000" b="1" kern="0" dirty="0" smtClean="0">
              <a:solidFill>
                <a:srgbClr val="FF0000"/>
              </a:solidFill>
            </a:endParaRPr>
          </a:p>
          <a:p>
            <a:pPr lvl="0"/>
            <a:r>
              <a:rPr lang="en-GB" sz="1800" dirty="0">
                <a:solidFill>
                  <a:srgbClr val="FF0000"/>
                </a:solidFill>
              </a:rPr>
              <a:t>The bilingual schools visited are facing a challenge in recruiting staff who are confident and capable of teaching their subjects through the medium of Welsh.  However, the training and support that are available at school or on sabbatical courses develop staff’s Welsh linguistic skills effectively, on the whole. </a:t>
            </a:r>
          </a:p>
          <a:p>
            <a:pPr lvl="0"/>
            <a:r>
              <a:rPr lang="en-GB" sz="1800" dirty="0" smtClean="0">
                <a:solidFill>
                  <a:srgbClr val="FF0000"/>
                </a:solidFill>
              </a:rPr>
              <a:t>Many schools </a:t>
            </a:r>
            <a:r>
              <a:rPr lang="en-GB" sz="1800" dirty="0">
                <a:solidFill>
                  <a:srgbClr val="FF0000"/>
                </a:solidFill>
              </a:rPr>
              <a:t>conduct in-service training sessions to refine their bilingual teaching strategies.  Only a few bilingual schools have developed links with other schools in order to share good practice or facilitate the process of producing Welsh resources.</a:t>
            </a:r>
          </a:p>
          <a:p>
            <a:pPr marL="0" indent="0">
              <a:buFontTx/>
              <a:buNone/>
            </a:pPr>
            <a:endParaRPr lang="en-GB" sz="2000" kern="0" dirty="0" smtClean="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1439887"/>
          </a:xfrm>
        </p:spPr>
        <p:txBody>
          <a:bodyPr/>
          <a:lstStyle/>
          <a:p>
            <a:pPr eaLnBrk="1" hangingPunct="1"/>
            <a:r>
              <a:rPr lang="en-GB" sz="3200" dirty="0" err="1">
                <a:solidFill>
                  <a:srgbClr val="015284"/>
                </a:solidFill>
              </a:rPr>
              <a:t>Prif</a:t>
            </a:r>
            <a:r>
              <a:rPr lang="en-GB" sz="3200" dirty="0">
                <a:solidFill>
                  <a:srgbClr val="015284"/>
                </a:solidFill>
              </a:rPr>
              <a:t> </a:t>
            </a:r>
            <a:r>
              <a:rPr lang="en-GB" sz="3200" dirty="0" err="1">
                <a:solidFill>
                  <a:srgbClr val="015284"/>
                </a:solidFill>
              </a:rPr>
              <a:t>ganfyddiadau</a:t>
            </a:r>
            <a:r>
              <a:rPr lang="en-GB" sz="3200" dirty="0">
                <a:solidFill>
                  <a:srgbClr val="015284"/>
                </a:solidFill>
              </a:rPr>
              <a:t/>
            </a:r>
            <a:br>
              <a:rPr lang="en-GB" sz="3200" dirty="0">
                <a:solidFill>
                  <a:srgbClr val="015284"/>
                </a:solidFill>
              </a:rPr>
            </a:br>
            <a:r>
              <a:rPr lang="en-GB" sz="3200" dirty="0"/>
              <a:t>Main findings</a:t>
            </a:r>
            <a:r>
              <a:rPr lang="en-GB" sz="3200" dirty="0" smtClean="0"/>
              <a:t/>
            </a:r>
            <a:br>
              <a:rPr lang="en-GB" sz="3200" dirty="0" smtClean="0"/>
            </a:b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268413"/>
            <a:ext cx="4609207" cy="5084762"/>
          </a:xfrm>
        </p:spPr>
        <p:txBody>
          <a:bodyPr/>
          <a:lstStyle/>
          <a:p>
            <a:pPr lvl="0"/>
            <a:r>
              <a:rPr lang="cy-GB" sz="1900" dirty="0"/>
              <a:t>Mae diffygion mewn adnoddau cyfrwng Cymraeg.  Er enghraifft, mae ieithwedd papurau arholiadau cyfrwng Cymraeg yn tueddu bod yn fwy cymhleth na’r papurau cyfatebol cyfrwng Saesneg ac mae hyn </a:t>
            </a:r>
            <a:r>
              <a:rPr lang="cy-GB" sz="1900" dirty="0" err="1"/>
              <a:t>weithiau’n</a:t>
            </a:r>
            <a:r>
              <a:rPr lang="cy-GB" sz="1900" dirty="0"/>
              <a:t> peri trafferth i ddisgyblion ddeall y cwestiynau.  Ar adegau, nid yw ystyr y cwestiynau yn y Gymraeg yr un fath </a:t>
            </a:r>
            <a:r>
              <a:rPr lang="cy-GB" sz="1900" dirty="0" err="1"/>
              <a:t>â’r</a:t>
            </a:r>
            <a:r>
              <a:rPr lang="cy-GB" sz="1900" dirty="0"/>
              <a:t> hyn sydd yn y fersiwn Saesneg.  Yn ogystal â hyn, nid yw’r defnydd o dermau pwnc-benodol Cymraeg gan </a:t>
            </a:r>
            <a:r>
              <a:rPr lang="cy-GB" sz="1900" dirty="0" err="1"/>
              <a:t>fyrddau</a:t>
            </a:r>
            <a:r>
              <a:rPr lang="cy-GB" sz="1900" dirty="0"/>
              <a:t> arholi bob amser yn gyson o flwyddyn i flwyddyn. Nid yw’r holl adnoddau addysgu sydd yn bodoli yn yr ‘Hwb’ ar gael yn Gymraeg.  </a:t>
            </a:r>
            <a:endParaRPr lang="en-GB" sz="1900" dirty="0"/>
          </a:p>
        </p:txBody>
      </p:sp>
      <p:sp>
        <p:nvSpPr>
          <p:cNvPr id="5" name="Rectangle 3"/>
          <p:cNvSpPr txBox="1">
            <a:spLocks noChangeArrowheads="1"/>
          </p:cNvSpPr>
          <p:nvPr/>
        </p:nvSpPr>
        <p:spPr bwMode="auto">
          <a:xfrm>
            <a:off x="4716016" y="1340768"/>
            <a:ext cx="4427984" cy="508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r>
              <a:rPr lang="en-GB" sz="1900" kern="0" dirty="0" smtClean="0">
                <a:solidFill>
                  <a:srgbClr val="FF0000"/>
                </a:solidFill>
              </a:rPr>
              <a:t>There </a:t>
            </a:r>
            <a:r>
              <a:rPr lang="en-GB" sz="1900" kern="0" dirty="0">
                <a:solidFill>
                  <a:srgbClr val="FF0000"/>
                </a:solidFill>
              </a:rPr>
              <a:t>are shortcomings in Welsh-medium resources.  For example, the phraseology of Welsh-medium examination papers tends to be more complicated than in the corresponding English-medium papers, and this sometimes makes it difficult for pupils to understand the questions.  At times, the meaning of questions in Welsh is not the same as in the English version.  In addition, the use of subject-specific Welsh terms by examination boards is not always consistent from one year to the next.  Not all teaching resources that exist on ‘</a:t>
            </a:r>
            <a:r>
              <a:rPr lang="en-GB" sz="1900" kern="0" dirty="0" err="1">
                <a:solidFill>
                  <a:srgbClr val="FF0000"/>
                </a:solidFill>
              </a:rPr>
              <a:t>Hwb</a:t>
            </a:r>
            <a:r>
              <a:rPr lang="en-GB" sz="1900" kern="0" dirty="0">
                <a:solidFill>
                  <a:srgbClr val="FF0000"/>
                </a:solidFill>
              </a:rPr>
              <a:t>’  are available in Welsh. </a:t>
            </a:r>
            <a:r>
              <a:rPr lang="cy-GB" sz="1900" kern="0" dirty="0" smtClean="0">
                <a:solidFill>
                  <a:srgbClr val="FF0000"/>
                </a:solidFill>
              </a:rPr>
              <a:t> </a:t>
            </a:r>
            <a:r>
              <a:rPr lang="cy-GB" sz="2000" kern="0" dirty="0" smtClean="0"/>
              <a:t> </a:t>
            </a:r>
            <a:endParaRPr lang="en-GB" sz="2000" kern="0" dirty="0"/>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88" y="188913"/>
            <a:ext cx="7772400" cy="1439887"/>
          </a:xfrm>
        </p:spPr>
        <p:txBody>
          <a:bodyPr/>
          <a:lstStyle/>
          <a:p>
            <a:pPr eaLnBrk="1" hangingPunct="1"/>
            <a:r>
              <a:rPr lang="en-GB" sz="3200" dirty="0" err="1">
                <a:solidFill>
                  <a:srgbClr val="015284"/>
                </a:solidFill>
              </a:rPr>
              <a:t>Prif</a:t>
            </a:r>
            <a:r>
              <a:rPr lang="en-GB" sz="3200" dirty="0">
                <a:solidFill>
                  <a:srgbClr val="015284"/>
                </a:solidFill>
              </a:rPr>
              <a:t> </a:t>
            </a:r>
            <a:r>
              <a:rPr lang="en-GB" sz="3200" dirty="0" err="1">
                <a:solidFill>
                  <a:srgbClr val="015284"/>
                </a:solidFill>
              </a:rPr>
              <a:t>ganfyddiadau</a:t>
            </a:r>
            <a:r>
              <a:rPr lang="en-GB" sz="3200" dirty="0">
                <a:solidFill>
                  <a:srgbClr val="015284"/>
                </a:solidFill>
              </a:rPr>
              <a:t/>
            </a:r>
            <a:br>
              <a:rPr lang="en-GB" sz="3200" dirty="0">
                <a:solidFill>
                  <a:srgbClr val="015284"/>
                </a:solidFill>
              </a:rPr>
            </a:br>
            <a:r>
              <a:rPr lang="en-GB" sz="3200" dirty="0"/>
              <a:t>Main findings</a:t>
            </a:r>
            <a:r>
              <a:rPr lang="en-GB" sz="3200" dirty="0" smtClean="0"/>
              <a:t/>
            </a:r>
            <a:br>
              <a:rPr lang="en-GB" sz="3200" dirty="0" smtClean="0"/>
            </a:br>
            <a:endParaRPr lang="en-US" sz="3200" dirty="0" smtClean="0">
              <a:solidFill>
                <a:srgbClr val="015284"/>
              </a:solidFill>
            </a:endParaRPr>
          </a:p>
        </p:txBody>
      </p:sp>
      <p:sp>
        <p:nvSpPr>
          <p:cNvPr id="12291" name="Rectangle 3"/>
          <p:cNvSpPr>
            <a:spLocks noGrp="1" noChangeArrowheads="1"/>
          </p:cNvSpPr>
          <p:nvPr>
            <p:ph type="body" sz="half" idx="1"/>
          </p:nvPr>
        </p:nvSpPr>
        <p:spPr>
          <a:xfrm>
            <a:off x="250825" y="1268413"/>
            <a:ext cx="4681538" cy="5084762"/>
          </a:xfrm>
        </p:spPr>
        <p:txBody>
          <a:bodyPr/>
          <a:lstStyle/>
          <a:p>
            <a:pPr marL="0" indent="0">
              <a:buFontTx/>
              <a:buNone/>
            </a:pPr>
            <a:r>
              <a:rPr lang="cy-GB" sz="2000" b="1" dirty="0" smtClean="0"/>
              <a:t>Awdurdodau</a:t>
            </a:r>
          </a:p>
          <a:p>
            <a:r>
              <a:rPr lang="cy-GB" sz="2000" dirty="0"/>
              <a:t>Gwynedd yw’r unig awdurdod lleol sydd â disgwyliadau digon uchel o ysgolion i gynyddu’r gyfran o ddisgyblion sy’n parhau i astudio’u pynciau </a:t>
            </a:r>
            <a:r>
              <a:rPr lang="cy-GB" sz="2000" dirty="0" err="1"/>
              <a:t>drwy’r</a:t>
            </a:r>
            <a:r>
              <a:rPr lang="cy-GB" sz="2000" dirty="0"/>
              <a:t> Gymraeg yng nghyfnod allweddol 4 ac sy’n cefnogi ysgolion i gyflawni targedau uchelgeisiol. </a:t>
            </a:r>
            <a:r>
              <a:rPr lang="cy-GB" sz="2000" baseline="30000" dirty="0"/>
              <a:t> </a:t>
            </a:r>
          </a:p>
          <a:p>
            <a:r>
              <a:rPr lang="cy-GB" sz="2000" dirty="0"/>
              <a:t>Nid yw mynd i’r afael </a:t>
            </a:r>
            <a:r>
              <a:rPr lang="cy-GB" sz="2000" dirty="0" err="1"/>
              <a:t>â’r</a:t>
            </a:r>
            <a:r>
              <a:rPr lang="cy-GB" sz="2000" dirty="0"/>
              <a:t> diffyg dilyniant hyn yn flaenoriaeth i’r mwyafrif o awdurdodau lleol.</a:t>
            </a:r>
            <a:endParaRPr lang="en-GB" sz="2000" dirty="0" smtClean="0">
              <a:solidFill>
                <a:srgbClr val="0070C0"/>
              </a:solidFill>
            </a:endParaRPr>
          </a:p>
        </p:txBody>
      </p:sp>
      <p:sp>
        <p:nvSpPr>
          <p:cNvPr id="4" name="Rectangle 3"/>
          <p:cNvSpPr txBox="1">
            <a:spLocks noChangeArrowheads="1"/>
          </p:cNvSpPr>
          <p:nvPr/>
        </p:nvSpPr>
        <p:spPr bwMode="auto">
          <a:xfrm>
            <a:off x="4860031" y="1384966"/>
            <a:ext cx="4279717" cy="508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pPr>
            <a:r>
              <a:rPr lang="en-GB" sz="2000" b="1" dirty="0" smtClean="0">
                <a:solidFill>
                  <a:srgbClr val="FF0000"/>
                </a:solidFill>
              </a:rPr>
              <a:t>Authorities</a:t>
            </a:r>
          </a:p>
          <a:p>
            <a:r>
              <a:rPr lang="en-GB" sz="2000" dirty="0">
                <a:solidFill>
                  <a:srgbClr val="FF0000"/>
                </a:solidFill>
              </a:rPr>
              <a:t>Only Gwynedd has high enough expectations of schools to increase the proportion of pupils who continue to study subjects through the medium of Welsh in key stage 4, and support schools to achieve ambitious targets.  </a:t>
            </a:r>
            <a:endParaRPr lang="en-GB" sz="2000" dirty="0" smtClean="0">
              <a:solidFill>
                <a:srgbClr val="FF0000"/>
              </a:solidFill>
            </a:endParaRPr>
          </a:p>
          <a:p>
            <a:r>
              <a:rPr lang="en-GB" sz="2000" dirty="0" smtClean="0">
                <a:solidFill>
                  <a:srgbClr val="FF0000"/>
                </a:solidFill>
              </a:rPr>
              <a:t>Addressing </a:t>
            </a:r>
            <a:r>
              <a:rPr lang="en-GB" sz="2000" dirty="0">
                <a:solidFill>
                  <a:srgbClr val="FF0000"/>
                </a:solidFill>
              </a:rPr>
              <a:t>this lack of progression is not a priority for the majority of local authorities.</a:t>
            </a:r>
          </a:p>
          <a:p>
            <a:pPr marL="0" indent="0">
              <a:buFontTx/>
              <a:buNone/>
            </a:pPr>
            <a:endParaRPr lang="en-GB" sz="2000" kern="0" dirty="0" smtClean="0">
              <a:solidFill>
                <a:srgbClr val="D60134"/>
              </a:solidFill>
            </a:endParaRPr>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7772400" cy="1143000"/>
          </a:xfrm>
        </p:spPr>
        <p:txBody>
          <a:bodyPr/>
          <a:lstStyle/>
          <a:p>
            <a:r>
              <a:rPr lang="en-GB" sz="3200" dirty="0" err="1">
                <a:solidFill>
                  <a:srgbClr val="015284"/>
                </a:solidFill>
              </a:rPr>
              <a:t>Argymhellion</a:t>
            </a:r>
            <a:r>
              <a:rPr lang="en-US" sz="3200" dirty="0">
                <a:solidFill>
                  <a:srgbClr val="015284"/>
                </a:solidFill>
              </a:rPr>
              <a:t/>
            </a:r>
            <a:br>
              <a:rPr lang="en-US" sz="3200" dirty="0">
                <a:solidFill>
                  <a:srgbClr val="015284"/>
                </a:solidFill>
              </a:rPr>
            </a:br>
            <a:r>
              <a:rPr lang="en-GB" sz="3200" dirty="0"/>
              <a:t>Recommendations</a:t>
            </a:r>
          </a:p>
        </p:txBody>
      </p:sp>
      <p:sp>
        <p:nvSpPr>
          <p:cNvPr id="3" name="Content Placeholder 2"/>
          <p:cNvSpPr>
            <a:spLocks noGrp="1"/>
          </p:cNvSpPr>
          <p:nvPr>
            <p:ph sz="half" idx="1"/>
          </p:nvPr>
        </p:nvSpPr>
        <p:spPr>
          <a:xfrm>
            <a:off x="107504" y="1484784"/>
            <a:ext cx="4458146" cy="5373216"/>
          </a:xfrm>
        </p:spPr>
        <p:txBody>
          <a:bodyPr/>
          <a:lstStyle/>
          <a:p>
            <a:pPr marL="0" indent="0">
              <a:buNone/>
            </a:pPr>
            <a:r>
              <a:rPr lang="en-GB" sz="1800" b="1" dirty="0" err="1"/>
              <a:t>Dylai</a:t>
            </a:r>
            <a:r>
              <a:rPr lang="en-GB" sz="1800" b="1" dirty="0"/>
              <a:t> </a:t>
            </a:r>
            <a:r>
              <a:rPr lang="en-GB" sz="1800" b="1" dirty="0" err="1"/>
              <a:t>ysgolion</a:t>
            </a:r>
            <a:r>
              <a:rPr lang="en-GB" sz="1800" b="1" dirty="0"/>
              <a:t> </a:t>
            </a:r>
            <a:r>
              <a:rPr lang="en-GB" sz="1800" b="1" dirty="0" err="1"/>
              <a:t>dwyieithog</a:t>
            </a:r>
            <a:r>
              <a:rPr lang="en-GB" sz="1800" b="1" dirty="0"/>
              <a:t>:</a:t>
            </a:r>
          </a:p>
          <a:p>
            <a:endParaRPr lang="en-GB" sz="1800" dirty="0"/>
          </a:p>
          <a:p>
            <a:pPr marL="446088" indent="-446088">
              <a:buNone/>
            </a:pPr>
            <a:r>
              <a:rPr lang="en-GB" sz="1800" dirty="0" smtClean="0"/>
              <a:t>A1	</a:t>
            </a:r>
            <a:r>
              <a:rPr lang="en-GB" sz="1800" dirty="0" err="1" smtClean="0"/>
              <a:t>osod</a:t>
            </a:r>
            <a:r>
              <a:rPr lang="en-GB" sz="1800" dirty="0" smtClean="0"/>
              <a:t> </a:t>
            </a:r>
            <a:r>
              <a:rPr lang="en-GB" sz="1800" dirty="0" err="1"/>
              <a:t>targedau</a:t>
            </a:r>
            <a:r>
              <a:rPr lang="en-GB" sz="1800" dirty="0"/>
              <a:t> </a:t>
            </a:r>
            <a:r>
              <a:rPr lang="en-GB" sz="1800" dirty="0" err="1"/>
              <a:t>i</a:t>
            </a:r>
            <a:r>
              <a:rPr lang="en-GB" sz="1800" dirty="0"/>
              <a:t> </a:t>
            </a:r>
            <a:r>
              <a:rPr lang="en-GB" sz="1800" dirty="0" err="1"/>
              <a:t>gynyddu’r</a:t>
            </a:r>
            <a:r>
              <a:rPr lang="en-GB" sz="1800" dirty="0"/>
              <a:t> </a:t>
            </a:r>
            <a:r>
              <a:rPr lang="en-GB" sz="1800" dirty="0" err="1"/>
              <a:t>gyfran</a:t>
            </a:r>
            <a:r>
              <a:rPr lang="en-GB" sz="1800" dirty="0"/>
              <a:t> o </a:t>
            </a:r>
            <a:r>
              <a:rPr lang="en-GB" sz="1800" dirty="0" err="1"/>
              <a:t>ddisgyblion</a:t>
            </a:r>
            <a:r>
              <a:rPr lang="en-GB" sz="1800" dirty="0"/>
              <a:t> </a:t>
            </a:r>
            <a:r>
              <a:rPr lang="en-GB" sz="1800" dirty="0" err="1"/>
              <a:t>cyfnod</a:t>
            </a:r>
            <a:r>
              <a:rPr lang="en-GB" sz="1800" dirty="0"/>
              <a:t> </a:t>
            </a:r>
            <a:r>
              <a:rPr lang="en-GB" sz="1800" dirty="0" err="1"/>
              <a:t>allweddol</a:t>
            </a:r>
            <a:r>
              <a:rPr lang="en-GB" sz="1800" dirty="0"/>
              <a:t> 4 </a:t>
            </a:r>
            <a:r>
              <a:rPr lang="en-GB" sz="1800" dirty="0" err="1"/>
              <a:t>sydd</a:t>
            </a:r>
            <a:r>
              <a:rPr lang="en-GB" sz="1800" dirty="0"/>
              <a:t> </a:t>
            </a:r>
            <a:r>
              <a:rPr lang="en-GB" sz="1800" dirty="0" err="1"/>
              <a:t>yn</a:t>
            </a:r>
            <a:r>
              <a:rPr lang="en-GB" sz="1800" dirty="0"/>
              <a:t> dal </a:t>
            </a:r>
            <a:r>
              <a:rPr lang="en-GB" sz="1800" dirty="0" err="1"/>
              <a:t>i</a:t>
            </a:r>
            <a:r>
              <a:rPr lang="en-GB" sz="1800" dirty="0"/>
              <a:t> </a:t>
            </a:r>
            <a:r>
              <a:rPr lang="en-GB" sz="1800" dirty="0" err="1"/>
              <a:t>astudio</a:t>
            </a:r>
            <a:r>
              <a:rPr lang="en-GB" sz="1800" dirty="0"/>
              <a:t> </a:t>
            </a:r>
            <a:r>
              <a:rPr lang="en-GB" sz="1800" dirty="0" err="1"/>
              <a:t>Cymraeg</a:t>
            </a:r>
            <a:r>
              <a:rPr lang="en-GB" sz="1800" dirty="0"/>
              <a:t> </a:t>
            </a:r>
            <a:r>
              <a:rPr lang="en-GB" sz="1800" dirty="0" err="1"/>
              <a:t>iaith</a:t>
            </a:r>
            <a:r>
              <a:rPr lang="en-GB" sz="1800" dirty="0"/>
              <a:t> </a:t>
            </a:r>
            <a:r>
              <a:rPr lang="en-GB" sz="1800" dirty="0" err="1"/>
              <a:t>gyntaf</a:t>
            </a:r>
            <a:r>
              <a:rPr lang="en-GB" sz="1800" dirty="0"/>
              <a:t> ac </a:t>
            </a:r>
            <a:r>
              <a:rPr lang="en-GB" sz="1800" dirty="0" err="1"/>
              <a:t>yn</a:t>
            </a:r>
            <a:r>
              <a:rPr lang="en-GB" sz="1800" dirty="0"/>
              <a:t> </a:t>
            </a:r>
            <a:r>
              <a:rPr lang="en-GB" sz="1800" dirty="0" err="1"/>
              <a:t>dilyn</a:t>
            </a:r>
            <a:r>
              <a:rPr lang="en-GB" sz="1800" dirty="0"/>
              <a:t> </a:t>
            </a:r>
            <a:r>
              <a:rPr lang="en-GB" sz="1800" dirty="0" err="1"/>
              <a:t>eu</a:t>
            </a:r>
            <a:r>
              <a:rPr lang="en-GB" sz="1800" dirty="0"/>
              <a:t> </a:t>
            </a:r>
            <a:r>
              <a:rPr lang="en-GB" sz="1800" dirty="0" err="1"/>
              <a:t>cyrsiau</a:t>
            </a:r>
            <a:r>
              <a:rPr lang="en-GB" sz="1800" dirty="0"/>
              <a:t> </a:t>
            </a:r>
            <a:r>
              <a:rPr lang="en-GB" sz="1800" dirty="0" err="1"/>
              <a:t>drwy’r</a:t>
            </a:r>
            <a:r>
              <a:rPr lang="en-GB" sz="1800" dirty="0"/>
              <a:t> </a:t>
            </a:r>
            <a:r>
              <a:rPr lang="en-GB" sz="1800" dirty="0" err="1"/>
              <a:t>Gymraeg</a:t>
            </a:r>
            <a:r>
              <a:rPr lang="en-GB" sz="1800" dirty="0"/>
              <a:t>;</a:t>
            </a:r>
          </a:p>
          <a:p>
            <a:pPr marL="446088" indent="-446088">
              <a:buNone/>
            </a:pPr>
            <a:endParaRPr lang="en-GB" sz="1800" dirty="0"/>
          </a:p>
          <a:p>
            <a:pPr marL="446088" indent="-446088">
              <a:buNone/>
            </a:pPr>
            <a:r>
              <a:rPr lang="en-GB" sz="1800" dirty="0" smtClean="0"/>
              <a:t>A2	</a:t>
            </a:r>
            <a:r>
              <a:rPr lang="en-GB" sz="1800" dirty="0" err="1" smtClean="0"/>
              <a:t>ehangu’r</a:t>
            </a:r>
            <a:r>
              <a:rPr lang="en-GB" sz="1800" dirty="0" smtClean="0"/>
              <a:t> </a:t>
            </a:r>
            <a:r>
              <a:rPr lang="en-GB" sz="1800" dirty="0" err="1"/>
              <a:t>arlwy</a:t>
            </a:r>
            <a:r>
              <a:rPr lang="en-GB" sz="1800" dirty="0"/>
              <a:t> o </a:t>
            </a:r>
            <a:r>
              <a:rPr lang="en-GB" sz="1800" dirty="0" err="1"/>
              <a:t>gymwysterau</a:t>
            </a:r>
            <a:r>
              <a:rPr lang="en-GB" sz="1800" dirty="0"/>
              <a:t> </a:t>
            </a:r>
            <a:r>
              <a:rPr lang="en-GB" sz="1800" dirty="0" err="1"/>
              <a:t>maent</a:t>
            </a:r>
            <a:r>
              <a:rPr lang="en-GB" sz="1800" dirty="0"/>
              <a:t> </a:t>
            </a:r>
            <a:r>
              <a:rPr lang="en-GB" sz="1800" dirty="0" err="1"/>
              <a:t>yn</a:t>
            </a:r>
            <a:r>
              <a:rPr lang="en-GB" sz="1800" dirty="0"/>
              <a:t> </a:t>
            </a:r>
            <a:r>
              <a:rPr lang="en-GB" sz="1800" dirty="0" err="1"/>
              <a:t>eu</a:t>
            </a:r>
            <a:r>
              <a:rPr lang="en-GB" sz="1800" dirty="0"/>
              <a:t> </a:t>
            </a:r>
            <a:r>
              <a:rPr lang="en-GB" sz="1800" dirty="0" err="1"/>
              <a:t>cynnig</a:t>
            </a:r>
            <a:r>
              <a:rPr lang="en-GB" sz="1800" dirty="0"/>
              <a:t> </a:t>
            </a:r>
            <a:r>
              <a:rPr lang="en-GB" sz="1800" dirty="0" err="1"/>
              <a:t>drwy’r</a:t>
            </a:r>
            <a:r>
              <a:rPr lang="en-GB" sz="1800" dirty="0"/>
              <a:t> </a:t>
            </a:r>
            <a:r>
              <a:rPr lang="en-GB" sz="1800" dirty="0" err="1"/>
              <a:t>Gymraeg</a:t>
            </a:r>
            <a:r>
              <a:rPr lang="en-GB" sz="1800" dirty="0"/>
              <a:t>;</a:t>
            </a:r>
          </a:p>
          <a:p>
            <a:pPr marL="446088" indent="-446088">
              <a:buNone/>
            </a:pPr>
            <a:endParaRPr lang="en-GB" sz="1800" dirty="0"/>
          </a:p>
          <a:p>
            <a:pPr marL="446088" indent="-446088">
              <a:buNone/>
            </a:pPr>
            <a:r>
              <a:rPr lang="en-GB" sz="1800" dirty="0" smtClean="0"/>
              <a:t>A3	</a:t>
            </a:r>
            <a:r>
              <a:rPr lang="en-GB" sz="1800" dirty="0" err="1" smtClean="0"/>
              <a:t>esbonio</a:t>
            </a:r>
            <a:r>
              <a:rPr lang="en-GB" sz="1800" dirty="0" smtClean="0"/>
              <a:t> </a:t>
            </a:r>
            <a:r>
              <a:rPr lang="en-GB" sz="1800" dirty="0" err="1"/>
              <a:t>manteision</a:t>
            </a:r>
            <a:r>
              <a:rPr lang="en-GB" sz="1800" dirty="0"/>
              <a:t> </a:t>
            </a:r>
            <a:r>
              <a:rPr lang="en-GB" sz="1800" dirty="0" err="1"/>
              <a:t>dilyn</a:t>
            </a:r>
            <a:r>
              <a:rPr lang="en-GB" sz="1800" dirty="0"/>
              <a:t> </a:t>
            </a:r>
            <a:r>
              <a:rPr lang="en-GB" sz="1800" dirty="0" err="1"/>
              <a:t>cyrsiau</a:t>
            </a:r>
            <a:r>
              <a:rPr lang="en-GB" sz="1800" dirty="0"/>
              <a:t> </a:t>
            </a:r>
            <a:r>
              <a:rPr lang="en-GB" sz="1800" dirty="0" err="1"/>
              <a:t>drwy’r</a:t>
            </a:r>
            <a:r>
              <a:rPr lang="en-GB" sz="1800" dirty="0"/>
              <a:t> </a:t>
            </a:r>
            <a:r>
              <a:rPr lang="en-GB" sz="1800" dirty="0" err="1"/>
              <a:t>Gymraeg</a:t>
            </a:r>
            <a:r>
              <a:rPr lang="en-GB" sz="1800" dirty="0"/>
              <a:t> </a:t>
            </a:r>
            <a:r>
              <a:rPr lang="en-GB" sz="1800" dirty="0" err="1"/>
              <a:t>i</a:t>
            </a:r>
            <a:r>
              <a:rPr lang="en-GB" sz="1800" dirty="0"/>
              <a:t> </a:t>
            </a:r>
            <a:r>
              <a:rPr lang="en-GB" sz="1800" dirty="0" err="1"/>
              <a:t>ddisgyblion</a:t>
            </a:r>
            <a:r>
              <a:rPr lang="en-GB" sz="1800" dirty="0"/>
              <a:t> a </a:t>
            </a:r>
            <a:r>
              <a:rPr lang="en-GB" sz="1800" dirty="0" err="1"/>
              <a:t>rhieni</a:t>
            </a:r>
            <a:r>
              <a:rPr lang="en-GB" sz="1800" dirty="0"/>
              <a:t> a </a:t>
            </a:r>
            <a:r>
              <a:rPr lang="en-GB" sz="1800" dirty="0" err="1"/>
              <a:t>sicrhau</a:t>
            </a:r>
            <a:r>
              <a:rPr lang="en-GB" sz="1800" dirty="0"/>
              <a:t> bod </a:t>
            </a:r>
            <a:r>
              <a:rPr lang="en-GB" sz="1800" dirty="0" err="1"/>
              <a:t>rhieni</a:t>
            </a:r>
            <a:r>
              <a:rPr lang="en-GB" sz="1800" dirty="0"/>
              <a:t> </a:t>
            </a:r>
            <a:r>
              <a:rPr lang="en-GB" sz="1800" dirty="0" err="1"/>
              <a:t>yn</a:t>
            </a:r>
            <a:r>
              <a:rPr lang="en-GB" sz="1800" dirty="0"/>
              <a:t> </a:t>
            </a:r>
            <a:r>
              <a:rPr lang="en-GB" sz="1800" dirty="0" err="1"/>
              <a:t>cael</a:t>
            </a:r>
            <a:r>
              <a:rPr lang="en-GB" sz="1800" dirty="0"/>
              <a:t> </a:t>
            </a:r>
            <a:r>
              <a:rPr lang="en-GB" sz="1800" dirty="0" err="1"/>
              <a:t>eu</a:t>
            </a:r>
            <a:r>
              <a:rPr lang="en-GB" sz="1800" dirty="0"/>
              <a:t> </a:t>
            </a:r>
            <a:r>
              <a:rPr lang="en-GB" sz="1800" dirty="0" err="1"/>
              <a:t>cynnwys</a:t>
            </a:r>
            <a:r>
              <a:rPr lang="en-GB" sz="1800" dirty="0"/>
              <a:t> </a:t>
            </a:r>
            <a:r>
              <a:rPr lang="en-GB" sz="1800" dirty="0" err="1"/>
              <a:t>fwy</a:t>
            </a:r>
            <a:r>
              <a:rPr lang="en-GB" sz="1800" dirty="0"/>
              <a:t> </a:t>
            </a:r>
            <a:r>
              <a:rPr lang="en-GB" sz="1800" dirty="0" err="1"/>
              <a:t>yn</a:t>
            </a:r>
            <a:r>
              <a:rPr lang="en-GB" sz="1800" dirty="0"/>
              <a:t> </a:t>
            </a:r>
            <a:r>
              <a:rPr lang="en-GB" sz="1800" dirty="0" err="1"/>
              <a:t>addysg</a:t>
            </a:r>
            <a:r>
              <a:rPr lang="en-GB" sz="1800" dirty="0"/>
              <a:t> </a:t>
            </a:r>
            <a:r>
              <a:rPr lang="en-GB" sz="1800" dirty="0" err="1"/>
              <a:t>eu</a:t>
            </a:r>
            <a:r>
              <a:rPr lang="en-GB" sz="1800" dirty="0"/>
              <a:t> plant;</a:t>
            </a:r>
          </a:p>
        </p:txBody>
      </p:sp>
      <p:sp>
        <p:nvSpPr>
          <p:cNvPr id="4" name="Content Placeholder 3"/>
          <p:cNvSpPr>
            <a:spLocks noGrp="1"/>
          </p:cNvSpPr>
          <p:nvPr>
            <p:ph sz="half" idx="2"/>
          </p:nvPr>
        </p:nvSpPr>
        <p:spPr>
          <a:xfrm>
            <a:off x="4718050" y="1268760"/>
            <a:ext cx="4425950" cy="5589240"/>
          </a:xfrm>
        </p:spPr>
        <p:txBody>
          <a:bodyPr/>
          <a:lstStyle/>
          <a:p>
            <a:pPr marL="0" indent="0">
              <a:buNone/>
            </a:pPr>
            <a:r>
              <a:rPr lang="en-GB" sz="1800" b="1" dirty="0">
                <a:solidFill>
                  <a:srgbClr val="FF0000"/>
                </a:solidFill>
              </a:rPr>
              <a:t>Bilingual schools should:</a:t>
            </a:r>
          </a:p>
          <a:p>
            <a:pPr marL="0" indent="0">
              <a:buNone/>
            </a:pPr>
            <a:endParaRPr lang="en-GB" sz="1800" dirty="0">
              <a:solidFill>
                <a:srgbClr val="FF0000"/>
              </a:solidFill>
            </a:endParaRPr>
          </a:p>
          <a:p>
            <a:pPr marL="446088" indent="-446088">
              <a:buNone/>
            </a:pPr>
            <a:r>
              <a:rPr lang="en-GB" sz="1800" dirty="0">
                <a:solidFill>
                  <a:srgbClr val="FF0000"/>
                </a:solidFill>
              </a:rPr>
              <a:t>R1	set targets to increase the proportion of pupils in key stage 4 who continue to study Welsh as a first language and follow their courses through the medium of Welsh;</a:t>
            </a:r>
          </a:p>
          <a:p>
            <a:pPr marL="446088" indent="-446088">
              <a:buNone/>
            </a:pPr>
            <a:endParaRPr lang="en-GB" sz="1800" dirty="0">
              <a:solidFill>
                <a:srgbClr val="FF0000"/>
              </a:solidFill>
            </a:endParaRPr>
          </a:p>
          <a:p>
            <a:pPr marL="446088" indent="-446088">
              <a:buNone/>
            </a:pPr>
            <a:r>
              <a:rPr lang="en-GB" sz="1800" dirty="0">
                <a:solidFill>
                  <a:srgbClr val="FF0000"/>
                </a:solidFill>
              </a:rPr>
              <a:t>R2	expand the offer of qualifications available through the medium of Welsh;</a:t>
            </a:r>
          </a:p>
          <a:p>
            <a:pPr marL="446088" indent="-446088">
              <a:buNone/>
            </a:pPr>
            <a:endParaRPr lang="en-GB" sz="1800" dirty="0">
              <a:solidFill>
                <a:srgbClr val="FF0000"/>
              </a:solidFill>
            </a:endParaRPr>
          </a:p>
          <a:p>
            <a:pPr marL="446088" indent="-446088">
              <a:buNone/>
            </a:pPr>
            <a:r>
              <a:rPr lang="en-GB" sz="1800" dirty="0">
                <a:solidFill>
                  <a:srgbClr val="FF0000"/>
                </a:solidFill>
              </a:rPr>
              <a:t>R3	explain the advantages of following courses through the medium of Welsh to pupils and parents, and ensure that parents are included more in their children’s education</a:t>
            </a:r>
            <a:r>
              <a:rPr lang="en-GB" sz="1800" dirty="0" smtClean="0">
                <a:solidFill>
                  <a:srgbClr val="FF0000"/>
                </a:solidFill>
              </a:rPr>
              <a:t>;</a:t>
            </a:r>
            <a:r>
              <a:rPr lang="en-GB" sz="1800" dirty="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2165595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7772400" cy="1143000"/>
          </a:xfrm>
        </p:spPr>
        <p:txBody>
          <a:bodyPr/>
          <a:lstStyle/>
          <a:p>
            <a:r>
              <a:rPr lang="en-GB" sz="3200" dirty="0" err="1">
                <a:solidFill>
                  <a:srgbClr val="015284"/>
                </a:solidFill>
              </a:rPr>
              <a:t>Argymhellion</a:t>
            </a:r>
            <a:r>
              <a:rPr lang="en-US" sz="3200" dirty="0">
                <a:solidFill>
                  <a:srgbClr val="015284"/>
                </a:solidFill>
              </a:rPr>
              <a:t/>
            </a:r>
            <a:br>
              <a:rPr lang="en-US" sz="3200" dirty="0">
                <a:solidFill>
                  <a:srgbClr val="015284"/>
                </a:solidFill>
              </a:rPr>
            </a:br>
            <a:r>
              <a:rPr lang="en-GB" sz="3200" dirty="0"/>
              <a:t>Recommendations</a:t>
            </a:r>
          </a:p>
        </p:txBody>
      </p:sp>
      <p:sp>
        <p:nvSpPr>
          <p:cNvPr id="3" name="Content Placeholder 2"/>
          <p:cNvSpPr>
            <a:spLocks noGrp="1"/>
          </p:cNvSpPr>
          <p:nvPr>
            <p:ph sz="half" idx="1"/>
          </p:nvPr>
        </p:nvSpPr>
        <p:spPr>
          <a:xfrm>
            <a:off x="0" y="1124744"/>
            <a:ext cx="4565650" cy="5733256"/>
          </a:xfrm>
        </p:spPr>
        <p:txBody>
          <a:bodyPr/>
          <a:lstStyle/>
          <a:p>
            <a:pPr marL="542925" indent="-542925">
              <a:buNone/>
            </a:pPr>
            <a:r>
              <a:rPr lang="cy-GB" sz="1800" dirty="0"/>
              <a:t>A4	cydweithio gydag ysgolion eraill i gynhyrchu adnoddau dysgu Cymraeg, ac i drafod a rhannu strategaethau addysgu dwyieithog;</a:t>
            </a:r>
            <a:endParaRPr lang="en-GB" sz="1800" dirty="0"/>
          </a:p>
          <a:p>
            <a:pPr marL="542925" indent="-542925">
              <a:buNone/>
            </a:pPr>
            <a:r>
              <a:rPr lang="cy-GB" sz="1800" dirty="0"/>
              <a:t> </a:t>
            </a:r>
            <a:endParaRPr lang="en-GB" sz="1800" dirty="0"/>
          </a:p>
          <a:p>
            <a:pPr marL="542925" indent="-542925">
              <a:buNone/>
            </a:pPr>
            <a:r>
              <a:rPr lang="cy-GB" sz="1800" dirty="0"/>
              <a:t>A5	sicrhau bod datblygu medrau Cymraeg disgyblion yn flaenoriaeth ysgol-gyfan a chynllunio’n fwriadus er mwyn hyrwyddo defnydd cymdeithasol o’r Gymraeg; </a:t>
            </a:r>
            <a:endParaRPr lang="en-GB" sz="1800" dirty="0"/>
          </a:p>
          <a:p>
            <a:pPr marL="542925" indent="-542925">
              <a:buNone/>
            </a:pPr>
            <a:r>
              <a:rPr lang="cy-GB" sz="1800" dirty="0"/>
              <a:t> </a:t>
            </a:r>
            <a:endParaRPr lang="en-GB" sz="1800" dirty="0"/>
          </a:p>
          <a:p>
            <a:pPr marL="542925" indent="-542925">
              <a:buNone/>
            </a:pPr>
            <a:r>
              <a:rPr lang="cy-GB" sz="1800" dirty="0"/>
              <a:t>A6	annog athrawon ar draws y pynciau i hyrwyddo defnydd disgyblion o’r Gymraeg yn y gwersi a thu hwnt; a</a:t>
            </a:r>
            <a:endParaRPr lang="en-GB" sz="1800" dirty="0"/>
          </a:p>
          <a:p>
            <a:pPr marL="542925" indent="-542925">
              <a:buNone/>
            </a:pPr>
            <a:r>
              <a:rPr lang="cy-GB" sz="1800" dirty="0"/>
              <a:t> </a:t>
            </a:r>
            <a:endParaRPr lang="en-GB" sz="1800" dirty="0"/>
          </a:p>
          <a:p>
            <a:pPr marL="542925" indent="-542925">
              <a:buNone/>
            </a:pPr>
            <a:r>
              <a:rPr lang="cy-GB" sz="1800" dirty="0"/>
              <a:t>A7	sicrhau bod athrawon ar draws y pynciau yn talu sylw i gywirdeb ac ansawdd mynegiant disgyblion yn y Gymraeg.</a:t>
            </a:r>
            <a:endParaRPr lang="en-GB" sz="1800" dirty="0"/>
          </a:p>
        </p:txBody>
      </p:sp>
      <p:sp>
        <p:nvSpPr>
          <p:cNvPr id="4" name="Content Placeholder 3"/>
          <p:cNvSpPr>
            <a:spLocks noGrp="1"/>
          </p:cNvSpPr>
          <p:nvPr>
            <p:ph sz="half" idx="2"/>
          </p:nvPr>
        </p:nvSpPr>
        <p:spPr>
          <a:xfrm>
            <a:off x="4718050" y="1268760"/>
            <a:ext cx="4425950" cy="5589240"/>
          </a:xfrm>
        </p:spPr>
        <p:txBody>
          <a:bodyPr/>
          <a:lstStyle/>
          <a:p>
            <a:pPr marL="542925" indent="-542925">
              <a:buNone/>
            </a:pPr>
            <a:r>
              <a:rPr lang="en-GB" sz="1800" dirty="0">
                <a:solidFill>
                  <a:srgbClr val="FF0000"/>
                </a:solidFill>
              </a:rPr>
              <a:t>R4	co-operate with other schools to produce Welsh learning resources, and to discuss and share bilingual teaching strategies;</a:t>
            </a:r>
          </a:p>
          <a:p>
            <a:pPr marL="542925" indent="-542925">
              <a:buNone/>
            </a:pPr>
            <a:r>
              <a:rPr lang="en-GB" sz="1800" dirty="0">
                <a:solidFill>
                  <a:srgbClr val="FF0000"/>
                </a:solidFill>
              </a:rPr>
              <a:t> </a:t>
            </a:r>
          </a:p>
          <a:p>
            <a:pPr marL="542925" indent="-542925">
              <a:buNone/>
            </a:pPr>
            <a:r>
              <a:rPr lang="en-GB" sz="1800" dirty="0">
                <a:solidFill>
                  <a:srgbClr val="FF0000"/>
                </a:solidFill>
              </a:rPr>
              <a:t>R5	ensure that developing pupils’ Welsh skills is a whole-school priority and plan purposefully to promote the social use of Welsh; </a:t>
            </a:r>
          </a:p>
          <a:p>
            <a:pPr marL="542925" indent="-542925">
              <a:buNone/>
            </a:pPr>
            <a:r>
              <a:rPr lang="en-GB" sz="1800" dirty="0">
                <a:solidFill>
                  <a:srgbClr val="FF0000"/>
                </a:solidFill>
              </a:rPr>
              <a:t> </a:t>
            </a:r>
          </a:p>
          <a:p>
            <a:pPr marL="542925" indent="-542925">
              <a:buNone/>
            </a:pPr>
            <a:r>
              <a:rPr lang="en-GB" sz="1800" dirty="0">
                <a:solidFill>
                  <a:srgbClr val="FF0000"/>
                </a:solidFill>
              </a:rPr>
              <a:t>R6	encourage teachers across subjects to promote pupils’ use of Welsh in lessons and beyond; and</a:t>
            </a:r>
          </a:p>
          <a:p>
            <a:pPr marL="542925" indent="-542925">
              <a:buNone/>
            </a:pPr>
            <a:r>
              <a:rPr lang="en-GB" sz="1800" dirty="0">
                <a:solidFill>
                  <a:srgbClr val="FF0000"/>
                </a:solidFill>
              </a:rPr>
              <a:t> </a:t>
            </a:r>
          </a:p>
          <a:p>
            <a:pPr marL="542925" indent="-542925">
              <a:buNone/>
            </a:pPr>
            <a:r>
              <a:rPr lang="en-GB" sz="1800" dirty="0">
                <a:solidFill>
                  <a:srgbClr val="FF0000"/>
                </a:solidFill>
              </a:rPr>
              <a:t>R7	ensure that teachers across subjects pay attention to the accuracy and quality of pupils’ expression in Welsh.</a:t>
            </a:r>
          </a:p>
          <a:p>
            <a:endParaRPr lang="en-GB" dirty="0"/>
          </a:p>
        </p:txBody>
      </p:sp>
    </p:spTree>
    <p:extLst>
      <p:ext uri="{BB962C8B-B14F-4D97-AF65-F5344CB8AC3E}">
        <p14:creationId xmlns:p14="http://schemas.microsoft.com/office/powerpoint/2010/main" val="2172704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772400" cy="1143000"/>
          </a:xfrm>
        </p:spPr>
        <p:txBody>
          <a:bodyPr/>
          <a:lstStyle/>
          <a:p>
            <a:r>
              <a:rPr lang="en-GB" sz="3200" dirty="0" err="1">
                <a:solidFill>
                  <a:srgbClr val="015284"/>
                </a:solidFill>
              </a:rPr>
              <a:t>Argymhellion</a:t>
            </a:r>
            <a:r>
              <a:rPr lang="en-US" sz="3200" dirty="0">
                <a:solidFill>
                  <a:srgbClr val="015284"/>
                </a:solidFill>
              </a:rPr>
              <a:t/>
            </a:r>
            <a:br>
              <a:rPr lang="en-US" sz="3200" dirty="0">
                <a:solidFill>
                  <a:srgbClr val="015284"/>
                </a:solidFill>
              </a:rPr>
            </a:br>
            <a:r>
              <a:rPr lang="en-GB" sz="3200" dirty="0"/>
              <a:t>Recommendations</a:t>
            </a:r>
            <a:endParaRPr lang="en-GB" dirty="0"/>
          </a:p>
        </p:txBody>
      </p:sp>
      <p:sp>
        <p:nvSpPr>
          <p:cNvPr id="3" name="Content Placeholder 2"/>
          <p:cNvSpPr>
            <a:spLocks noGrp="1"/>
          </p:cNvSpPr>
          <p:nvPr>
            <p:ph sz="half" idx="1"/>
          </p:nvPr>
        </p:nvSpPr>
        <p:spPr>
          <a:xfrm>
            <a:off x="4578350" y="1292483"/>
            <a:ext cx="4565650" cy="5589240"/>
          </a:xfrm>
        </p:spPr>
        <p:txBody>
          <a:bodyPr/>
          <a:lstStyle/>
          <a:p>
            <a:pPr marL="0" indent="0">
              <a:buNone/>
            </a:pPr>
            <a:r>
              <a:rPr lang="en-GB" sz="2000" b="1" dirty="0" smtClean="0">
                <a:solidFill>
                  <a:srgbClr val="FF0000"/>
                </a:solidFill>
              </a:rPr>
              <a:t>Local authorities should:</a:t>
            </a:r>
            <a:endParaRPr lang="en-GB" sz="2000" dirty="0" smtClean="0">
              <a:solidFill>
                <a:srgbClr val="FF0000"/>
              </a:solidFill>
            </a:endParaRPr>
          </a:p>
          <a:p>
            <a:pPr marL="0" indent="0">
              <a:buNone/>
            </a:pPr>
            <a:r>
              <a:rPr lang="en-GB" sz="2000" b="1" dirty="0" smtClean="0">
                <a:solidFill>
                  <a:srgbClr val="FF0000"/>
                </a:solidFill>
              </a:rPr>
              <a:t> </a:t>
            </a:r>
            <a:endParaRPr lang="en-GB" sz="2000" dirty="0" smtClean="0">
              <a:solidFill>
                <a:srgbClr val="FF0000"/>
              </a:solidFill>
            </a:endParaRPr>
          </a:p>
          <a:p>
            <a:pPr marL="542925" indent="-542925">
              <a:buNone/>
            </a:pPr>
            <a:r>
              <a:rPr lang="en-GB" sz="2000" dirty="0" smtClean="0">
                <a:solidFill>
                  <a:srgbClr val="FF0000"/>
                </a:solidFill>
              </a:rPr>
              <a:t>R8	track, on a school by school basis, the proportion of pupils in key stage 4 who follow courses through the medium of Welsh and set targets to increase this in line with the objectives of the Welsh-medium education strategy; and</a:t>
            </a:r>
          </a:p>
          <a:p>
            <a:pPr marL="542925" indent="-542925">
              <a:buNone/>
            </a:pPr>
            <a:r>
              <a:rPr lang="en-GB" sz="2000" dirty="0" smtClean="0">
                <a:solidFill>
                  <a:srgbClr val="FF0000"/>
                </a:solidFill>
              </a:rPr>
              <a:t> </a:t>
            </a:r>
          </a:p>
          <a:p>
            <a:pPr marL="542925" indent="-542925">
              <a:buNone/>
            </a:pPr>
            <a:r>
              <a:rPr lang="en-GB" sz="2000" dirty="0" smtClean="0">
                <a:solidFill>
                  <a:srgbClr val="FF0000"/>
                </a:solidFill>
              </a:rPr>
              <a:t>R9	assist schools in discussing, developing and sharing the most effective bilingual teaching strategies.</a:t>
            </a:r>
            <a:endParaRPr lang="en-GB" sz="2000" dirty="0">
              <a:solidFill>
                <a:srgbClr val="FF0000"/>
              </a:solidFill>
            </a:endParaRPr>
          </a:p>
        </p:txBody>
      </p:sp>
      <p:sp>
        <p:nvSpPr>
          <p:cNvPr id="4" name="Content Placeholder 3"/>
          <p:cNvSpPr>
            <a:spLocks noGrp="1"/>
          </p:cNvSpPr>
          <p:nvPr>
            <p:ph sz="half" idx="2"/>
          </p:nvPr>
        </p:nvSpPr>
        <p:spPr>
          <a:xfrm>
            <a:off x="0" y="1268760"/>
            <a:ext cx="4425950" cy="5589240"/>
          </a:xfrm>
        </p:spPr>
        <p:txBody>
          <a:bodyPr/>
          <a:lstStyle/>
          <a:p>
            <a:pPr marL="0" indent="0">
              <a:buNone/>
            </a:pPr>
            <a:r>
              <a:rPr lang="cy-GB" sz="2000" b="1" dirty="0"/>
              <a:t>Dylai awdurdodau lleol:</a:t>
            </a:r>
            <a:endParaRPr lang="en-GB" sz="2000" dirty="0"/>
          </a:p>
          <a:p>
            <a:pPr marL="0" indent="0">
              <a:buNone/>
            </a:pPr>
            <a:r>
              <a:rPr lang="cy-GB" sz="2000" b="1" dirty="0"/>
              <a:t> </a:t>
            </a:r>
            <a:endParaRPr lang="en-GB" sz="2000" dirty="0"/>
          </a:p>
          <a:p>
            <a:pPr marL="542925" indent="-542925">
              <a:buNone/>
            </a:pPr>
            <a:r>
              <a:rPr lang="cy-GB" sz="2000" dirty="0"/>
              <a:t>A8	olrhain fesul ysgol y cyfrannau o ddisgyblion cyfnod allweddol 4 sy’n dilyn cyrsiau </a:t>
            </a:r>
            <a:r>
              <a:rPr lang="cy-GB" sz="2000" dirty="0" err="1"/>
              <a:t>drwy’r</a:t>
            </a:r>
            <a:r>
              <a:rPr lang="cy-GB" sz="2000" dirty="0"/>
              <a:t> Gymraeg</a:t>
            </a:r>
            <a:r>
              <a:rPr lang="cy-GB" sz="2000" baseline="30000" dirty="0"/>
              <a:t> </a:t>
            </a:r>
            <a:r>
              <a:rPr lang="cy-GB" sz="2000" dirty="0"/>
              <a:t>a gosod targedau i gynyddu hyn yn ôl amcanion eu strategaeth addysg cyfrwng Cymraeg; a</a:t>
            </a:r>
            <a:endParaRPr lang="en-GB" sz="2000" dirty="0"/>
          </a:p>
          <a:p>
            <a:pPr marL="542925" indent="-542925">
              <a:buNone/>
            </a:pPr>
            <a:r>
              <a:rPr lang="cy-GB" sz="2000" dirty="0"/>
              <a:t> </a:t>
            </a:r>
            <a:endParaRPr lang="en-GB" sz="2000" dirty="0"/>
          </a:p>
          <a:p>
            <a:pPr marL="542925" indent="-542925">
              <a:buNone/>
            </a:pPr>
            <a:r>
              <a:rPr lang="cy-GB" sz="2000" dirty="0"/>
              <a:t>A9	cynorthwyo ysgolion i drafod, datblygu a rhannu’r strategaethau addysgu dwyieithog mwyaf effeithiol.</a:t>
            </a:r>
            <a:endParaRPr lang="en-GB" sz="2000" dirty="0"/>
          </a:p>
          <a:p>
            <a:pPr marL="542925" indent="-542925"/>
            <a:endParaRPr lang="en-GB" dirty="0"/>
          </a:p>
        </p:txBody>
      </p:sp>
    </p:spTree>
    <p:extLst>
      <p:ext uri="{BB962C8B-B14F-4D97-AF65-F5344CB8AC3E}">
        <p14:creationId xmlns:p14="http://schemas.microsoft.com/office/powerpoint/2010/main" val="302384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88913"/>
            <a:ext cx="7772400" cy="863600"/>
          </a:xfrm>
        </p:spPr>
        <p:txBody>
          <a:bodyPr/>
          <a:lstStyle/>
          <a:p>
            <a:r>
              <a:rPr lang="en-GB" sz="3600" dirty="0" err="1" smtClean="0">
                <a:solidFill>
                  <a:srgbClr val="015284"/>
                </a:solidFill>
              </a:rPr>
              <a:t>Cefndir</a:t>
            </a:r>
            <a:r>
              <a:rPr lang="en-GB" sz="3600" dirty="0" smtClean="0">
                <a:solidFill>
                  <a:srgbClr val="015284"/>
                </a:solidFill>
              </a:rPr>
              <a:t>  </a:t>
            </a:r>
            <a:r>
              <a:rPr lang="en-GB" sz="3600" dirty="0" smtClean="0"/>
              <a:t>Background</a:t>
            </a:r>
            <a:endParaRPr lang="en-GB" sz="3600" b="1" dirty="0" smtClean="0">
              <a:solidFill>
                <a:srgbClr val="015284"/>
              </a:solidFill>
            </a:endParaRPr>
          </a:p>
        </p:txBody>
      </p:sp>
      <p:sp>
        <p:nvSpPr>
          <p:cNvPr id="3075" name="Content Placeholder 3"/>
          <p:cNvSpPr>
            <a:spLocks noGrp="1"/>
          </p:cNvSpPr>
          <p:nvPr>
            <p:ph sz="half" idx="2"/>
          </p:nvPr>
        </p:nvSpPr>
        <p:spPr>
          <a:xfrm>
            <a:off x="250825" y="1268760"/>
            <a:ext cx="4105275" cy="5328890"/>
          </a:xfrm>
        </p:spPr>
        <p:txBody>
          <a:bodyPr/>
          <a:lstStyle/>
          <a:p>
            <a:pPr marL="0" indent="0">
              <a:buNone/>
            </a:pPr>
            <a:r>
              <a:rPr lang="en-GB" sz="2000" dirty="0" err="1">
                <a:solidFill>
                  <a:srgbClr val="0070C0"/>
                </a:solidFill>
              </a:rPr>
              <a:t>Pwrpas</a:t>
            </a:r>
            <a:r>
              <a:rPr lang="en-GB" sz="2000" dirty="0">
                <a:solidFill>
                  <a:srgbClr val="0070C0"/>
                </a:solidFill>
              </a:rPr>
              <a:t> </a:t>
            </a:r>
            <a:r>
              <a:rPr lang="en-GB" sz="2000" dirty="0" err="1">
                <a:solidFill>
                  <a:srgbClr val="0070C0"/>
                </a:solidFill>
              </a:rPr>
              <a:t>yr</a:t>
            </a:r>
            <a:r>
              <a:rPr lang="en-GB" sz="2000" dirty="0">
                <a:solidFill>
                  <a:srgbClr val="0070C0"/>
                </a:solidFill>
              </a:rPr>
              <a:t> </a:t>
            </a:r>
            <a:r>
              <a:rPr lang="en-GB" sz="2000" dirty="0" err="1">
                <a:solidFill>
                  <a:srgbClr val="0070C0"/>
                </a:solidFill>
              </a:rPr>
              <a:t>adroddiad</a:t>
            </a:r>
            <a:r>
              <a:rPr lang="en-GB" sz="2000" dirty="0">
                <a:solidFill>
                  <a:srgbClr val="0070C0"/>
                </a:solidFill>
              </a:rPr>
              <a:t> </a:t>
            </a:r>
            <a:r>
              <a:rPr lang="en-GB" sz="2000" dirty="0" err="1">
                <a:solidFill>
                  <a:srgbClr val="0070C0"/>
                </a:solidFill>
              </a:rPr>
              <a:t>yw</a:t>
            </a:r>
            <a:r>
              <a:rPr lang="en-GB" sz="2000" dirty="0" smtClean="0">
                <a:solidFill>
                  <a:srgbClr val="0070C0"/>
                </a:solidFill>
              </a:rPr>
              <a:t>:</a:t>
            </a:r>
          </a:p>
          <a:p>
            <a:pPr marL="0" indent="0">
              <a:buNone/>
            </a:pPr>
            <a:endParaRPr lang="en-GB" sz="2000" dirty="0">
              <a:solidFill>
                <a:srgbClr val="0070C0"/>
              </a:solidFill>
            </a:endParaRPr>
          </a:p>
          <a:p>
            <a:r>
              <a:rPr lang="en-GB" sz="2000" dirty="0" err="1">
                <a:solidFill>
                  <a:srgbClr val="0070C0"/>
                </a:solidFill>
              </a:rPr>
              <a:t>adrodd</a:t>
            </a:r>
            <a:r>
              <a:rPr lang="en-GB" sz="2000" dirty="0">
                <a:solidFill>
                  <a:srgbClr val="0070C0"/>
                </a:solidFill>
              </a:rPr>
              <a:t> </a:t>
            </a:r>
            <a:r>
              <a:rPr lang="en-GB" sz="2000" dirty="0" err="1">
                <a:solidFill>
                  <a:srgbClr val="0070C0"/>
                </a:solidFill>
              </a:rPr>
              <a:t>ar</a:t>
            </a:r>
            <a:r>
              <a:rPr lang="en-GB" sz="2000" dirty="0">
                <a:solidFill>
                  <a:srgbClr val="0070C0"/>
                </a:solidFill>
              </a:rPr>
              <a:t> </a:t>
            </a:r>
            <a:r>
              <a:rPr lang="en-GB" sz="2000" dirty="0" err="1">
                <a:solidFill>
                  <a:srgbClr val="0070C0"/>
                </a:solidFill>
              </a:rPr>
              <a:t>ddilyniant</a:t>
            </a:r>
            <a:r>
              <a:rPr lang="en-GB" sz="2000" dirty="0">
                <a:solidFill>
                  <a:srgbClr val="0070C0"/>
                </a:solidFill>
              </a:rPr>
              <a:t> </a:t>
            </a:r>
            <a:r>
              <a:rPr lang="en-GB" sz="2000" dirty="0" err="1">
                <a:solidFill>
                  <a:srgbClr val="0070C0"/>
                </a:solidFill>
              </a:rPr>
              <a:t>ieithyddol</a:t>
            </a:r>
            <a:r>
              <a:rPr lang="en-GB" sz="2000" dirty="0">
                <a:solidFill>
                  <a:srgbClr val="0070C0"/>
                </a:solidFill>
              </a:rPr>
              <a:t> </a:t>
            </a:r>
            <a:r>
              <a:rPr lang="en-GB" sz="2000" dirty="0" err="1">
                <a:solidFill>
                  <a:srgbClr val="0070C0"/>
                </a:solidFill>
              </a:rPr>
              <a:t>disgyblion</a:t>
            </a:r>
            <a:r>
              <a:rPr lang="en-GB" sz="2000" dirty="0">
                <a:solidFill>
                  <a:srgbClr val="0070C0"/>
                </a:solidFill>
              </a:rPr>
              <a:t> </a:t>
            </a:r>
            <a:r>
              <a:rPr lang="en-GB" sz="2000" dirty="0" err="1">
                <a:solidFill>
                  <a:srgbClr val="0070C0"/>
                </a:solidFill>
              </a:rPr>
              <a:t>cyfnod</a:t>
            </a:r>
            <a:r>
              <a:rPr lang="en-GB" sz="2000" dirty="0">
                <a:solidFill>
                  <a:srgbClr val="0070C0"/>
                </a:solidFill>
              </a:rPr>
              <a:t> </a:t>
            </a:r>
            <a:r>
              <a:rPr lang="en-GB" sz="2000" dirty="0" err="1">
                <a:solidFill>
                  <a:srgbClr val="0070C0"/>
                </a:solidFill>
              </a:rPr>
              <a:t>allweddol</a:t>
            </a:r>
            <a:r>
              <a:rPr lang="en-GB" sz="2000" dirty="0">
                <a:solidFill>
                  <a:srgbClr val="0070C0"/>
                </a:solidFill>
              </a:rPr>
              <a:t> 4 o ran </a:t>
            </a:r>
            <a:r>
              <a:rPr lang="en-GB" sz="2000" dirty="0" err="1">
                <a:solidFill>
                  <a:srgbClr val="0070C0"/>
                </a:solidFill>
              </a:rPr>
              <a:t>astudio</a:t>
            </a:r>
            <a:r>
              <a:rPr lang="en-GB" sz="2000" dirty="0">
                <a:solidFill>
                  <a:srgbClr val="0070C0"/>
                </a:solidFill>
              </a:rPr>
              <a:t> </a:t>
            </a:r>
            <a:r>
              <a:rPr lang="en-GB" sz="2000" dirty="0" err="1">
                <a:solidFill>
                  <a:srgbClr val="0070C0"/>
                </a:solidFill>
              </a:rPr>
              <a:t>Cymraeg</a:t>
            </a:r>
            <a:r>
              <a:rPr lang="en-GB" sz="2000" dirty="0">
                <a:solidFill>
                  <a:srgbClr val="0070C0"/>
                </a:solidFill>
              </a:rPr>
              <a:t> </a:t>
            </a:r>
            <a:r>
              <a:rPr lang="en-GB" sz="2000" dirty="0" err="1">
                <a:solidFill>
                  <a:srgbClr val="0070C0"/>
                </a:solidFill>
              </a:rPr>
              <a:t>fel</a:t>
            </a:r>
            <a:r>
              <a:rPr lang="en-GB" sz="2000" dirty="0">
                <a:solidFill>
                  <a:srgbClr val="0070C0"/>
                </a:solidFill>
              </a:rPr>
              <a:t> </a:t>
            </a:r>
            <a:r>
              <a:rPr lang="en-GB" sz="2000" dirty="0" err="1">
                <a:solidFill>
                  <a:srgbClr val="0070C0"/>
                </a:solidFill>
              </a:rPr>
              <a:t>iaith</a:t>
            </a:r>
            <a:r>
              <a:rPr lang="en-GB" sz="2000" dirty="0">
                <a:solidFill>
                  <a:srgbClr val="0070C0"/>
                </a:solidFill>
              </a:rPr>
              <a:t> </a:t>
            </a:r>
            <a:r>
              <a:rPr lang="en-GB" sz="2000" dirty="0" err="1">
                <a:solidFill>
                  <a:srgbClr val="0070C0"/>
                </a:solidFill>
              </a:rPr>
              <a:t>gyntaf</a:t>
            </a:r>
            <a:r>
              <a:rPr lang="en-GB" sz="2000" dirty="0">
                <a:solidFill>
                  <a:srgbClr val="0070C0"/>
                </a:solidFill>
              </a:rPr>
              <a:t> a </a:t>
            </a:r>
            <a:r>
              <a:rPr lang="en-GB" sz="2000" dirty="0" err="1">
                <a:solidFill>
                  <a:srgbClr val="0070C0"/>
                </a:solidFill>
              </a:rPr>
              <a:t>chymwysterau</a:t>
            </a:r>
            <a:r>
              <a:rPr lang="en-GB" sz="2000" dirty="0">
                <a:solidFill>
                  <a:srgbClr val="0070C0"/>
                </a:solidFill>
              </a:rPr>
              <a:t> </a:t>
            </a:r>
            <a:r>
              <a:rPr lang="en-GB" sz="2000" dirty="0" err="1">
                <a:solidFill>
                  <a:srgbClr val="0070C0"/>
                </a:solidFill>
              </a:rPr>
              <a:t>eraill</a:t>
            </a:r>
            <a:r>
              <a:rPr lang="en-GB" sz="2000" dirty="0">
                <a:solidFill>
                  <a:srgbClr val="0070C0"/>
                </a:solidFill>
              </a:rPr>
              <a:t> </a:t>
            </a:r>
            <a:r>
              <a:rPr lang="en-GB" sz="2000" dirty="0" err="1">
                <a:solidFill>
                  <a:srgbClr val="0070C0"/>
                </a:solidFill>
              </a:rPr>
              <a:t>drwy’r</a:t>
            </a:r>
            <a:r>
              <a:rPr lang="en-GB" sz="2000" dirty="0">
                <a:solidFill>
                  <a:srgbClr val="0070C0"/>
                </a:solidFill>
              </a:rPr>
              <a:t> </a:t>
            </a:r>
            <a:r>
              <a:rPr lang="en-GB" sz="2000" dirty="0" err="1">
                <a:solidFill>
                  <a:srgbClr val="0070C0"/>
                </a:solidFill>
              </a:rPr>
              <a:t>Gymraeg</a:t>
            </a:r>
            <a:r>
              <a:rPr lang="en-GB" sz="2000" dirty="0">
                <a:solidFill>
                  <a:srgbClr val="0070C0"/>
                </a:solidFill>
              </a:rPr>
              <a:t>;</a:t>
            </a:r>
          </a:p>
          <a:p>
            <a:r>
              <a:rPr lang="en-GB" sz="2000" dirty="0" err="1">
                <a:solidFill>
                  <a:srgbClr val="0070C0"/>
                </a:solidFill>
              </a:rPr>
              <a:t>arfarnu</a:t>
            </a:r>
            <a:r>
              <a:rPr lang="en-GB" sz="2000" dirty="0">
                <a:solidFill>
                  <a:srgbClr val="0070C0"/>
                </a:solidFill>
              </a:rPr>
              <a:t> </a:t>
            </a:r>
            <a:r>
              <a:rPr lang="en-GB" sz="2000" dirty="0" err="1">
                <a:solidFill>
                  <a:srgbClr val="0070C0"/>
                </a:solidFill>
              </a:rPr>
              <a:t>effeithiolrwydd</a:t>
            </a:r>
            <a:r>
              <a:rPr lang="en-GB" sz="2000" dirty="0">
                <a:solidFill>
                  <a:srgbClr val="0070C0"/>
                </a:solidFill>
              </a:rPr>
              <a:t> </a:t>
            </a:r>
            <a:r>
              <a:rPr lang="en-GB" sz="2000" dirty="0" err="1">
                <a:solidFill>
                  <a:srgbClr val="0070C0"/>
                </a:solidFill>
              </a:rPr>
              <a:t>modelau</a:t>
            </a:r>
            <a:r>
              <a:rPr lang="en-GB" sz="2000" dirty="0">
                <a:solidFill>
                  <a:srgbClr val="0070C0"/>
                </a:solidFill>
              </a:rPr>
              <a:t> </a:t>
            </a:r>
            <a:r>
              <a:rPr lang="en-GB" sz="2000" dirty="0" err="1">
                <a:solidFill>
                  <a:srgbClr val="0070C0"/>
                </a:solidFill>
              </a:rPr>
              <a:t>cwricwlaidd</a:t>
            </a:r>
            <a:r>
              <a:rPr lang="en-GB" sz="2000" dirty="0">
                <a:solidFill>
                  <a:srgbClr val="0070C0"/>
                </a:solidFill>
              </a:rPr>
              <a:t> a </a:t>
            </a:r>
            <a:r>
              <a:rPr lang="en-GB" sz="2000" dirty="0" err="1">
                <a:solidFill>
                  <a:srgbClr val="0070C0"/>
                </a:solidFill>
              </a:rPr>
              <a:t>dulliau</a:t>
            </a:r>
            <a:r>
              <a:rPr lang="en-GB" sz="2000" dirty="0">
                <a:solidFill>
                  <a:srgbClr val="0070C0"/>
                </a:solidFill>
              </a:rPr>
              <a:t> </a:t>
            </a:r>
            <a:r>
              <a:rPr lang="en-GB" sz="2000" dirty="0" err="1">
                <a:solidFill>
                  <a:srgbClr val="0070C0"/>
                </a:solidFill>
              </a:rPr>
              <a:t>addysgu</a:t>
            </a:r>
            <a:r>
              <a:rPr lang="en-GB" sz="2000" dirty="0">
                <a:solidFill>
                  <a:srgbClr val="0070C0"/>
                </a:solidFill>
              </a:rPr>
              <a:t> </a:t>
            </a:r>
            <a:r>
              <a:rPr lang="en-GB" sz="2000" dirty="0" err="1">
                <a:solidFill>
                  <a:srgbClr val="0070C0"/>
                </a:solidFill>
              </a:rPr>
              <a:t>sydd</a:t>
            </a:r>
            <a:r>
              <a:rPr lang="en-GB" sz="2000" dirty="0">
                <a:solidFill>
                  <a:srgbClr val="0070C0"/>
                </a:solidFill>
              </a:rPr>
              <a:t> </a:t>
            </a:r>
            <a:r>
              <a:rPr lang="en-GB" sz="2000" dirty="0" err="1">
                <a:solidFill>
                  <a:srgbClr val="0070C0"/>
                </a:solidFill>
              </a:rPr>
              <a:t>ar</a:t>
            </a:r>
            <a:r>
              <a:rPr lang="en-GB" sz="2000" dirty="0">
                <a:solidFill>
                  <a:srgbClr val="0070C0"/>
                </a:solidFill>
              </a:rPr>
              <a:t> </a:t>
            </a:r>
            <a:r>
              <a:rPr lang="en-GB" sz="2000" dirty="0" err="1">
                <a:solidFill>
                  <a:srgbClr val="0070C0"/>
                </a:solidFill>
              </a:rPr>
              <a:t>waith</a:t>
            </a:r>
            <a:r>
              <a:rPr lang="en-GB" sz="2000" dirty="0">
                <a:solidFill>
                  <a:srgbClr val="0070C0"/>
                </a:solidFill>
              </a:rPr>
              <a:t> </a:t>
            </a:r>
            <a:r>
              <a:rPr lang="en-GB" sz="2000" dirty="0" err="1">
                <a:solidFill>
                  <a:srgbClr val="0070C0"/>
                </a:solidFill>
              </a:rPr>
              <a:t>mewn</a:t>
            </a:r>
            <a:r>
              <a:rPr lang="en-GB" sz="2000" dirty="0">
                <a:solidFill>
                  <a:srgbClr val="0070C0"/>
                </a:solidFill>
              </a:rPr>
              <a:t> </a:t>
            </a:r>
            <a:r>
              <a:rPr lang="en-GB" sz="2000" dirty="0" err="1">
                <a:solidFill>
                  <a:srgbClr val="0070C0"/>
                </a:solidFill>
              </a:rPr>
              <a:t>ysgolion</a:t>
            </a:r>
            <a:r>
              <a:rPr lang="en-GB" sz="2000" dirty="0">
                <a:solidFill>
                  <a:srgbClr val="0070C0"/>
                </a:solidFill>
              </a:rPr>
              <a:t> </a:t>
            </a:r>
            <a:r>
              <a:rPr lang="en-GB" sz="2000" dirty="0" err="1">
                <a:solidFill>
                  <a:srgbClr val="0070C0"/>
                </a:solidFill>
              </a:rPr>
              <a:t>dwyieithog</a:t>
            </a:r>
            <a:r>
              <a:rPr lang="en-GB" sz="2000" dirty="0">
                <a:solidFill>
                  <a:srgbClr val="0070C0"/>
                </a:solidFill>
              </a:rPr>
              <a:t>; ac</a:t>
            </a:r>
          </a:p>
          <a:p>
            <a:r>
              <a:rPr lang="en-GB" sz="2000" dirty="0" err="1">
                <a:solidFill>
                  <a:srgbClr val="0070C0"/>
                </a:solidFill>
              </a:rPr>
              <a:t>adnabod</a:t>
            </a:r>
            <a:r>
              <a:rPr lang="en-GB" sz="2000" dirty="0">
                <a:solidFill>
                  <a:srgbClr val="0070C0"/>
                </a:solidFill>
              </a:rPr>
              <a:t> a </a:t>
            </a:r>
            <a:r>
              <a:rPr lang="en-GB" sz="2000" dirty="0" err="1">
                <a:solidFill>
                  <a:srgbClr val="0070C0"/>
                </a:solidFill>
              </a:rPr>
              <a:t>rhannu</a:t>
            </a:r>
            <a:r>
              <a:rPr lang="en-GB" sz="2000" dirty="0">
                <a:solidFill>
                  <a:srgbClr val="0070C0"/>
                </a:solidFill>
              </a:rPr>
              <a:t> </a:t>
            </a:r>
            <a:r>
              <a:rPr lang="en-GB" sz="2000" dirty="0" err="1">
                <a:solidFill>
                  <a:srgbClr val="0070C0"/>
                </a:solidFill>
              </a:rPr>
              <a:t>arfer</a:t>
            </a:r>
            <a:r>
              <a:rPr lang="en-GB" sz="2000" dirty="0">
                <a:solidFill>
                  <a:srgbClr val="0070C0"/>
                </a:solidFill>
              </a:rPr>
              <a:t> </a:t>
            </a:r>
            <a:r>
              <a:rPr lang="en-GB" sz="2000" dirty="0" err="1">
                <a:solidFill>
                  <a:srgbClr val="0070C0"/>
                </a:solidFill>
              </a:rPr>
              <a:t>dda</a:t>
            </a:r>
            <a:r>
              <a:rPr lang="en-GB" sz="2000" dirty="0">
                <a:solidFill>
                  <a:srgbClr val="0070C0"/>
                </a:solidFill>
              </a:rPr>
              <a:t> o ran </a:t>
            </a:r>
            <a:r>
              <a:rPr lang="en-GB" sz="2000" dirty="0" err="1">
                <a:solidFill>
                  <a:srgbClr val="0070C0"/>
                </a:solidFill>
              </a:rPr>
              <a:t>addysg</a:t>
            </a:r>
            <a:r>
              <a:rPr lang="en-GB" sz="2000" dirty="0">
                <a:solidFill>
                  <a:srgbClr val="0070C0"/>
                </a:solidFill>
              </a:rPr>
              <a:t> </a:t>
            </a:r>
            <a:r>
              <a:rPr lang="en-GB" sz="2000" dirty="0" err="1">
                <a:solidFill>
                  <a:srgbClr val="0070C0"/>
                </a:solidFill>
              </a:rPr>
              <a:t>ddwyieithog</a:t>
            </a:r>
            <a:r>
              <a:rPr lang="en-GB" sz="2000" dirty="0">
                <a:solidFill>
                  <a:srgbClr val="0070C0"/>
                </a:solidFill>
              </a:rPr>
              <a:t>. </a:t>
            </a:r>
          </a:p>
          <a:p>
            <a:pPr marL="0" indent="0">
              <a:buNone/>
            </a:pPr>
            <a:endParaRPr lang="en-GB" sz="2000" dirty="0" smtClean="0">
              <a:solidFill>
                <a:srgbClr val="0070C0"/>
              </a:solidFill>
            </a:endParaRPr>
          </a:p>
        </p:txBody>
      </p:sp>
      <p:sp>
        <p:nvSpPr>
          <p:cNvPr id="4" name="Content Placeholder 3"/>
          <p:cNvSpPr>
            <a:spLocks noGrp="1"/>
          </p:cNvSpPr>
          <p:nvPr>
            <p:ph sz="half" idx="2"/>
          </p:nvPr>
        </p:nvSpPr>
        <p:spPr>
          <a:xfrm>
            <a:off x="4788024" y="1340768"/>
            <a:ext cx="4105275" cy="5517232"/>
          </a:xfrm>
        </p:spPr>
        <p:txBody>
          <a:bodyPr/>
          <a:lstStyle/>
          <a:p>
            <a:pPr marL="0" indent="0">
              <a:buNone/>
            </a:pPr>
            <a:r>
              <a:rPr lang="en-GB" sz="2000" dirty="0">
                <a:solidFill>
                  <a:srgbClr val="D60134"/>
                </a:solidFill>
              </a:rPr>
              <a:t>The purpose of the report is to:</a:t>
            </a:r>
          </a:p>
          <a:p>
            <a:endParaRPr lang="en-GB" sz="2000" dirty="0">
              <a:solidFill>
                <a:srgbClr val="D60134"/>
              </a:solidFill>
            </a:endParaRPr>
          </a:p>
          <a:p>
            <a:r>
              <a:rPr lang="en-GB" sz="2000" dirty="0" smtClean="0">
                <a:solidFill>
                  <a:srgbClr val="D60134"/>
                </a:solidFill>
              </a:rPr>
              <a:t>report </a:t>
            </a:r>
            <a:r>
              <a:rPr lang="en-GB" sz="2000" dirty="0">
                <a:solidFill>
                  <a:srgbClr val="D60134"/>
                </a:solidFill>
              </a:rPr>
              <a:t>on the linguistic progression of pupils in key stage 4 in terms of studying Welsh as a first language and other qualifications through the medium of Welsh;</a:t>
            </a:r>
          </a:p>
          <a:p>
            <a:r>
              <a:rPr lang="en-GB" sz="2000" dirty="0" smtClean="0">
                <a:solidFill>
                  <a:srgbClr val="D60134"/>
                </a:solidFill>
              </a:rPr>
              <a:t>evaluate </a:t>
            </a:r>
            <a:r>
              <a:rPr lang="en-GB" sz="2000" dirty="0">
                <a:solidFill>
                  <a:srgbClr val="D60134"/>
                </a:solidFill>
              </a:rPr>
              <a:t>the effectiveness of curricular models and teaching methods that are in place in bilingual schools; and</a:t>
            </a:r>
          </a:p>
          <a:p>
            <a:r>
              <a:rPr lang="en-GB" sz="2000" dirty="0" smtClean="0">
                <a:solidFill>
                  <a:srgbClr val="D60134"/>
                </a:solidFill>
              </a:rPr>
              <a:t>identify </a:t>
            </a:r>
            <a:r>
              <a:rPr lang="en-GB" sz="2000" dirty="0">
                <a:solidFill>
                  <a:srgbClr val="D60134"/>
                </a:solidFill>
              </a:rPr>
              <a:t>and share good practice in relation to bilingual education.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9" y="116632"/>
            <a:ext cx="7772400" cy="1143000"/>
          </a:xfrm>
        </p:spPr>
        <p:txBody>
          <a:bodyPr/>
          <a:lstStyle/>
          <a:p>
            <a:r>
              <a:rPr lang="en-GB" sz="3200" dirty="0" err="1">
                <a:solidFill>
                  <a:srgbClr val="015284"/>
                </a:solidFill>
              </a:rPr>
              <a:t>Argymhellion</a:t>
            </a:r>
            <a:r>
              <a:rPr lang="en-US" sz="3200" dirty="0">
                <a:solidFill>
                  <a:srgbClr val="015284"/>
                </a:solidFill>
              </a:rPr>
              <a:t/>
            </a:r>
            <a:br>
              <a:rPr lang="en-US" sz="3200" dirty="0">
                <a:solidFill>
                  <a:srgbClr val="015284"/>
                </a:solidFill>
              </a:rPr>
            </a:br>
            <a:r>
              <a:rPr lang="en-GB" sz="3200" dirty="0"/>
              <a:t>Recommendations</a:t>
            </a:r>
            <a:endParaRPr lang="en-GB" dirty="0"/>
          </a:p>
        </p:txBody>
      </p:sp>
      <p:sp>
        <p:nvSpPr>
          <p:cNvPr id="3" name="Content Placeholder 2"/>
          <p:cNvSpPr>
            <a:spLocks noGrp="1"/>
          </p:cNvSpPr>
          <p:nvPr>
            <p:ph sz="half" idx="1"/>
          </p:nvPr>
        </p:nvSpPr>
        <p:spPr>
          <a:xfrm>
            <a:off x="0" y="1412776"/>
            <a:ext cx="4565650" cy="5445224"/>
          </a:xfrm>
        </p:spPr>
        <p:txBody>
          <a:bodyPr/>
          <a:lstStyle/>
          <a:p>
            <a:pPr marL="0" indent="0">
              <a:buNone/>
            </a:pPr>
            <a:r>
              <a:rPr lang="cy-GB" sz="1800" b="1" dirty="0"/>
              <a:t>Dylai Llywodraeth Cymru:</a:t>
            </a:r>
            <a:endParaRPr lang="en-GB" sz="1800" dirty="0"/>
          </a:p>
          <a:p>
            <a:pPr marL="0" indent="0">
              <a:buNone/>
            </a:pPr>
            <a:r>
              <a:rPr lang="cy-GB" sz="1800" dirty="0"/>
              <a:t> </a:t>
            </a:r>
            <a:endParaRPr lang="en-GB" sz="1800" dirty="0"/>
          </a:p>
          <a:p>
            <a:pPr marL="627063" indent="-627063">
              <a:buNone/>
            </a:pPr>
            <a:r>
              <a:rPr lang="cy-GB" sz="1800" dirty="0" smtClean="0"/>
              <a:t>A10	sicrhau </a:t>
            </a:r>
            <a:r>
              <a:rPr lang="cy-GB" sz="1800" dirty="0"/>
              <a:t>bod adnoddau addysgol o ansawdd uchel Cymraeg ar gael ym mhob pwnc ar yr ‘Hwb’; </a:t>
            </a:r>
            <a:endParaRPr lang="en-GB" sz="1800" dirty="0"/>
          </a:p>
          <a:p>
            <a:pPr marL="627063" indent="-627063">
              <a:buNone/>
            </a:pPr>
            <a:r>
              <a:rPr lang="cy-GB" sz="1800" dirty="0" smtClean="0"/>
              <a:t>A11	codi </a:t>
            </a:r>
            <a:r>
              <a:rPr lang="cy-GB" sz="1800" dirty="0"/>
              <a:t>ymwybyddiaeth o fanteision dwyieithrwydd ac o barhau i astudio pynciau </a:t>
            </a:r>
            <a:r>
              <a:rPr lang="cy-GB" sz="1800" dirty="0" err="1"/>
              <a:t>drwy’r</a:t>
            </a:r>
            <a:r>
              <a:rPr lang="cy-GB" sz="1800" dirty="0"/>
              <a:t> Gymraeg; a </a:t>
            </a:r>
            <a:endParaRPr lang="en-GB" sz="1800" dirty="0"/>
          </a:p>
          <a:p>
            <a:pPr marL="627063" indent="-627063">
              <a:buNone/>
            </a:pPr>
            <a:r>
              <a:rPr lang="cy-GB" sz="1800" dirty="0" smtClean="0"/>
              <a:t>A12	sicrhau </a:t>
            </a:r>
            <a:r>
              <a:rPr lang="cy-GB" sz="1800" dirty="0"/>
              <a:t>bod byrddau arholi yn cyhoeddi dogfennau arweiniad a chynlluniau marcio i athrawon yn y Gymraeg ac yn paratoi cwestiynau mewn ieithwedd glir yn eu papurau arholiadau cyfrwng Cymraeg. </a:t>
            </a:r>
            <a:endParaRPr lang="en-GB" sz="1800" dirty="0"/>
          </a:p>
          <a:p>
            <a:endParaRPr lang="en-GB" dirty="0"/>
          </a:p>
        </p:txBody>
      </p:sp>
      <p:sp>
        <p:nvSpPr>
          <p:cNvPr id="4" name="Content Placeholder 3"/>
          <p:cNvSpPr>
            <a:spLocks noGrp="1"/>
          </p:cNvSpPr>
          <p:nvPr>
            <p:ph sz="half" idx="2"/>
          </p:nvPr>
        </p:nvSpPr>
        <p:spPr>
          <a:xfrm>
            <a:off x="4718050" y="1412776"/>
            <a:ext cx="4425950" cy="5445224"/>
          </a:xfrm>
        </p:spPr>
        <p:txBody>
          <a:bodyPr/>
          <a:lstStyle/>
          <a:p>
            <a:pPr marL="0" indent="0">
              <a:spcAft>
                <a:spcPts val="0"/>
              </a:spcAft>
              <a:buNone/>
              <a:tabLst>
                <a:tab pos="2637155" algn="ctr"/>
                <a:tab pos="5274310" algn="r"/>
                <a:tab pos="457200" algn="l"/>
              </a:tabLst>
            </a:pPr>
            <a:r>
              <a:rPr lang="en-GB" sz="1800" b="1" dirty="0">
                <a:solidFill>
                  <a:srgbClr val="FF0000"/>
                </a:solidFill>
                <a:latin typeface="+mj-lt"/>
                <a:ea typeface="Times New Roman"/>
              </a:rPr>
              <a:t>The Welsh Government should:</a:t>
            </a:r>
            <a:endParaRPr lang="en-GB" sz="1800" dirty="0">
              <a:solidFill>
                <a:srgbClr val="FF0000"/>
              </a:solidFill>
              <a:latin typeface="+mj-lt"/>
              <a:ea typeface="Times New Roman"/>
            </a:endParaRPr>
          </a:p>
          <a:p>
            <a:pPr marL="0" indent="0">
              <a:spcAft>
                <a:spcPts val="0"/>
              </a:spcAft>
              <a:buNone/>
              <a:tabLst>
                <a:tab pos="342900" algn="l"/>
              </a:tabLst>
            </a:pPr>
            <a:r>
              <a:rPr lang="en-GB" sz="1800" dirty="0">
                <a:solidFill>
                  <a:srgbClr val="FF0000"/>
                </a:solidFill>
                <a:latin typeface="+mj-lt"/>
                <a:ea typeface="Times New Roman"/>
              </a:rPr>
              <a:t> </a:t>
            </a:r>
          </a:p>
          <a:p>
            <a:pPr marL="627063" indent="-627063">
              <a:spcAft>
                <a:spcPts val="1200"/>
              </a:spcAft>
              <a:buNone/>
              <a:tabLst>
                <a:tab pos="630555" algn="l"/>
              </a:tabLst>
            </a:pPr>
            <a:r>
              <a:rPr lang="en-GB" sz="1800" dirty="0" smtClean="0">
                <a:solidFill>
                  <a:srgbClr val="FF0000"/>
                </a:solidFill>
                <a:latin typeface="+mj-lt"/>
                <a:ea typeface="Times New Roman"/>
              </a:rPr>
              <a:t>R10	ensure </a:t>
            </a:r>
            <a:r>
              <a:rPr lang="en-GB" sz="1800" dirty="0">
                <a:solidFill>
                  <a:srgbClr val="FF0000"/>
                </a:solidFill>
                <a:latin typeface="+mj-lt"/>
                <a:ea typeface="Times New Roman"/>
              </a:rPr>
              <a:t>that high quality Welsh educational resources are available in all subjects on ‘</a:t>
            </a:r>
            <a:r>
              <a:rPr lang="en-GB" sz="1800" dirty="0" err="1">
                <a:solidFill>
                  <a:srgbClr val="FF0000"/>
                </a:solidFill>
                <a:latin typeface="+mj-lt"/>
                <a:ea typeface="Times New Roman"/>
              </a:rPr>
              <a:t>Hwb</a:t>
            </a:r>
            <a:r>
              <a:rPr lang="en-GB" sz="1800" dirty="0">
                <a:solidFill>
                  <a:srgbClr val="FF0000"/>
                </a:solidFill>
                <a:latin typeface="+mj-lt"/>
                <a:ea typeface="Times New Roman"/>
              </a:rPr>
              <a:t>’;</a:t>
            </a:r>
          </a:p>
          <a:p>
            <a:pPr marL="627063" indent="-627063">
              <a:spcAft>
                <a:spcPts val="1200"/>
              </a:spcAft>
              <a:buNone/>
              <a:tabLst>
                <a:tab pos="342900" algn="l"/>
              </a:tabLst>
            </a:pPr>
            <a:r>
              <a:rPr lang="en-GB" sz="1800" dirty="0" smtClean="0">
                <a:solidFill>
                  <a:srgbClr val="FF0000"/>
                </a:solidFill>
                <a:latin typeface="+mj-lt"/>
                <a:ea typeface="Times New Roman"/>
              </a:rPr>
              <a:t>R11	raise </a:t>
            </a:r>
            <a:r>
              <a:rPr lang="en-GB" sz="1800" dirty="0">
                <a:solidFill>
                  <a:srgbClr val="FF0000"/>
                </a:solidFill>
                <a:latin typeface="+mj-lt"/>
                <a:ea typeface="Times New Roman"/>
              </a:rPr>
              <a:t>awareness of the advantages of bilingualism and of continuing to study subjects through the medium of Welsh; and</a:t>
            </a:r>
          </a:p>
          <a:p>
            <a:pPr marL="627063" indent="-627063">
              <a:buNone/>
            </a:pPr>
            <a:r>
              <a:rPr lang="en-GB" sz="1800" dirty="0" smtClean="0">
                <a:solidFill>
                  <a:srgbClr val="FF0000"/>
                </a:solidFill>
                <a:latin typeface="+mj-lt"/>
                <a:ea typeface="Times New Roman"/>
              </a:rPr>
              <a:t>R12	ensure </a:t>
            </a:r>
            <a:r>
              <a:rPr lang="en-GB" sz="1800" dirty="0">
                <a:solidFill>
                  <a:srgbClr val="FF0000"/>
                </a:solidFill>
                <a:latin typeface="+mj-lt"/>
                <a:ea typeface="Times New Roman"/>
              </a:rPr>
              <a:t>that examination boards publish guidance documents and marking schemes for teachers in Welsh, and prepare questions in a clear phraseology in their Welsh-medium examination papers. </a:t>
            </a:r>
            <a:endParaRPr lang="en-GB" sz="1800" dirty="0">
              <a:solidFill>
                <a:srgbClr val="FF0000"/>
              </a:solidFill>
              <a:latin typeface="+mj-lt"/>
            </a:endParaRPr>
          </a:p>
        </p:txBody>
      </p:sp>
    </p:spTree>
    <p:extLst>
      <p:ext uri="{BB962C8B-B14F-4D97-AF65-F5344CB8AC3E}">
        <p14:creationId xmlns:p14="http://schemas.microsoft.com/office/powerpoint/2010/main" val="406620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3068960"/>
            <a:ext cx="7772400" cy="1872208"/>
          </a:xfrm>
        </p:spPr>
        <p:txBody>
          <a:bodyPr/>
          <a:lstStyle/>
          <a:p>
            <a:pPr algn="l" eaLnBrk="1" hangingPunct="1"/>
            <a:r>
              <a:rPr lang="en-GB" sz="3600" dirty="0" smtClean="0"/>
              <a:t/>
            </a:r>
            <a:br>
              <a:rPr lang="en-GB" sz="3600" dirty="0" smtClean="0"/>
            </a:br>
            <a:r>
              <a:rPr lang="en-GB" sz="3600" dirty="0">
                <a:solidFill>
                  <a:srgbClr val="015284"/>
                </a:solidFill>
              </a:rPr>
              <a:t>Web-link to full </a:t>
            </a:r>
            <a:r>
              <a:rPr lang="en-GB" sz="3600" dirty="0" smtClean="0">
                <a:solidFill>
                  <a:srgbClr val="015284"/>
                </a:solidFill>
              </a:rPr>
              <a:t>report </a:t>
            </a:r>
            <a:br>
              <a:rPr lang="en-GB" sz="3600" dirty="0" smtClean="0">
                <a:solidFill>
                  <a:srgbClr val="015284"/>
                </a:solidFill>
              </a:rPr>
            </a:br>
            <a:r>
              <a:rPr lang="en-GB" sz="3600" dirty="0" smtClean="0">
                <a:solidFill>
                  <a:srgbClr val="015284"/>
                </a:solidFill>
                <a:hlinkClick r:id="rId2"/>
              </a:rPr>
              <a:t>Welsh</a:t>
            </a:r>
            <a:r>
              <a:rPr lang="en-GB" sz="3600" dirty="0">
                <a:solidFill>
                  <a:srgbClr val="015284"/>
                </a:solidFill>
              </a:rPr>
              <a:t/>
            </a:r>
            <a:br>
              <a:rPr lang="en-GB" sz="3600" dirty="0">
                <a:solidFill>
                  <a:srgbClr val="015284"/>
                </a:solidFill>
              </a:rPr>
            </a:br>
            <a:r>
              <a:rPr lang="en-GB" sz="3600" dirty="0">
                <a:solidFill>
                  <a:srgbClr val="015284"/>
                </a:solidFill>
              </a:rPr>
              <a:t/>
            </a:r>
            <a:br>
              <a:rPr lang="en-GB" sz="3600" dirty="0">
                <a:solidFill>
                  <a:srgbClr val="015284"/>
                </a:solidFill>
              </a:rPr>
            </a:br>
            <a:r>
              <a:rPr lang="en-GB" sz="3600" dirty="0" smtClean="0"/>
              <a:t>Web-link to full report</a:t>
            </a:r>
            <a:br>
              <a:rPr lang="en-GB" sz="3600" dirty="0" smtClean="0"/>
            </a:br>
            <a:r>
              <a:rPr lang="en-GB" sz="3600" dirty="0" smtClean="0">
                <a:hlinkClick r:id="rId3"/>
              </a:rPr>
              <a:t>English</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idx="1"/>
          </p:nvPr>
        </p:nvSpPr>
        <p:spPr/>
        <p:txBody>
          <a:bodyPr/>
          <a:lstStyle/>
          <a:p>
            <a:pPr algn="ctr"/>
            <a:r>
              <a:rPr lang="cy-GB" sz="6000" dirty="0"/>
              <a:t>Cwestiynau...</a:t>
            </a:r>
            <a:endParaRPr lang="en-GB" sz="6000" dirty="0"/>
          </a:p>
          <a:p>
            <a:pPr algn="ctr"/>
            <a:r>
              <a:rPr lang="en-GB" sz="6000" dirty="0" smtClean="0">
                <a:solidFill>
                  <a:srgbClr val="D60134"/>
                </a:solidFill>
              </a:rPr>
              <a:t>Questions…</a:t>
            </a:r>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404664"/>
            <a:ext cx="7772400" cy="1224136"/>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420812"/>
            <a:ext cx="4248150" cy="4816476"/>
          </a:xfrm>
        </p:spPr>
        <p:txBody>
          <a:bodyPr/>
          <a:lstStyle/>
          <a:p>
            <a:pPr lvl="0"/>
            <a:r>
              <a:rPr lang="cy-GB" sz="2000" dirty="0"/>
              <a:t>Ar draws Cymru, mae nifer o ddisgyblion y buont yn dilyn Cymraeg fel iaith gyntaf yn yr ysgol gynradd yn peidio ag astudio Cymraeg fel iaith gyntaf ar ôl trosglwyddo i’r ysgol uwchradd. </a:t>
            </a:r>
          </a:p>
          <a:p>
            <a:pPr lvl="0"/>
            <a:r>
              <a:rPr lang="cy-GB" sz="2000" dirty="0"/>
              <a:t>Nid yw’r disgyblion hyn yn datblygu eu medrau yn y Gymraeg hyd eithaf eu gallu a chaiff ychydig o ddisgyblion sydd wedi astudio’r Gymraeg fel iaith gyntaf eu cofrestru’n amhriodol ar gyfer yr arholiad TGAU ail-iaith Cymraeg. </a:t>
            </a:r>
          </a:p>
        </p:txBody>
      </p:sp>
      <p:sp>
        <p:nvSpPr>
          <p:cNvPr id="4" name="Rectangle 4"/>
          <p:cNvSpPr txBox="1">
            <a:spLocks noChangeArrowheads="1"/>
          </p:cNvSpPr>
          <p:nvPr/>
        </p:nvSpPr>
        <p:spPr bwMode="auto">
          <a:xfrm>
            <a:off x="4716016" y="1420812"/>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kern="0" dirty="0" smtClean="0">
                <a:solidFill>
                  <a:srgbClr val="D60134"/>
                </a:solidFill>
              </a:rPr>
              <a:t>Across </a:t>
            </a:r>
            <a:r>
              <a:rPr lang="en-GB" sz="2000" kern="0" dirty="0">
                <a:solidFill>
                  <a:srgbClr val="D60134"/>
                </a:solidFill>
              </a:rPr>
              <a:t>Wales, a number of pupils who studied Welsh as a first language at primary school do not study Welsh as a first language after transferring to secondary school. </a:t>
            </a:r>
            <a:endParaRPr lang="en-GB" sz="2000" kern="0" dirty="0" smtClean="0">
              <a:solidFill>
                <a:srgbClr val="D60134"/>
              </a:solidFill>
            </a:endParaRPr>
          </a:p>
          <a:p>
            <a:pPr eaLnBrk="1" hangingPunct="1"/>
            <a:r>
              <a:rPr lang="en-GB" sz="2000" kern="0" dirty="0">
                <a:solidFill>
                  <a:srgbClr val="FF0000"/>
                </a:solidFill>
              </a:rPr>
              <a:t>these pupils do not develop their Welsh skills to the best of their ability, and a few pupils who have studied Welsh as a first language are entered inappropriately for the Welsh second language GCSE examination. </a:t>
            </a: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lvl="0"/>
            <a:r>
              <a:rPr lang="cy-GB" sz="2000" dirty="0"/>
              <a:t>Mae cyfran y disgyblion sydd yn astudio’r Gymraeg fel iaith gyntaf yn disgyn o 19.8% yng nghyfnod allweddol 2, i 16.3% yng nghyfnod allweddol 3, ac yna i 15.3% yng nghyfnod allweddol 4</a:t>
            </a:r>
            <a:r>
              <a:rPr lang="cy-GB" sz="2000" dirty="0" smtClean="0"/>
              <a:t>.</a:t>
            </a:r>
          </a:p>
          <a:p>
            <a:pPr lvl="0"/>
            <a:r>
              <a:rPr lang="en-US" sz="2000" dirty="0" err="1"/>
              <a:t>Yn</a:t>
            </a:r>
            <a:r>
              <a:rPr lang="en-US" sz="2000" dirty="0"/>
              <a:t> </a:t>
            </a:r>
            <a:r>
              <a:rPr lang="en-US" sz="2000" dirty="0" err="1"/>
              <a:t>awdurdodau</a:t>
            </a:r>
            <a:r>
              <a:rPr lang="en-US" sz="2000" dirty="0"/>
              <a:t> </a:t>
            </a:r>
            <a:r>
              <a:rPr lang="en-US" sz="2000" dirty="0" err="1"/>
              <a:t>Gwynedd</a:t>
            </a:r>
            <a:r>
              <a:rPr lang="en-US" sz="2000" dirty="0"/>
              <a:t>, </a:t>
            </a:r>
            <a:r>
              <a:rPr lang="en-US" sz="2000" dirty="0" err="1"/>
              <a:t>Ynys</a:t>
            </a:r>
            <a:r>
              <a:rPr lang="en-US" sz="2000" dirty="0"/>
              <a:t> </a:t>
            </a:r>
            <a:r>
              <a:rPr lang="en-US" sz="2000" dirty="0" err="1"/>
              <a:t>Môn</a:t>
            </a:r>
            <a:r>
              <a:rPr lang="en-US" sz="2000" dirty="0"/>
              <a:t>, Ceredigion a </a:t>
            </a:r>
            <a:r>
              <a:rPr lang="en-US" sz="2000" dirty="0" err="1"/>
              <a:t>Chaerfyrddin</a:t>
            </a:r>
            <a:r>
              <a:rPr lang="en-US" sz="2000" dirty="0"/>
              <a:t> </a:t>
            </a:r>
            <a:r>
              <a:rPr lang="en-US" sz="2000" dirty="0" err="1"/>
              <a:t>mae’r</a:t>
            </a:r>
            <a:r>
              <a:rPr lang="en-US" sz="2000" dirty="0"/>
              <a:t> </a:t>
            </a:r>
            <a:r>
              <a:rPr lang="en-US" sz="2000" dirty="0" err="1"/>
              <a:t>cyfrannau</a:t>
            </a:r>
            <a:r>
              <a:rPr lang="en-US" sz="2000" dirty="0"/>
              <a:t> </a:t>
            </a:r>
            <a:r>
              <a:rPr lang="en-US" sz="2000" dirty="0" err="1"/>
              <a:t>uchaf</a:t>
            </a:r>
            <a:r>
              <a:rPr lang="en-US" sz="2000" dirty="0"/>
              <a:t> o </a:t>
            </a:r>
            <a:r>
              <a:rPr lang="en-US" sz="2000" dirty="0" err="1"/>
              <a:t>ddisgyblion</a:t>
            </a:r>
            <a:r>
              <a:rPr lang="en-US" sz="2000" dirty="0"/>
              <a:t> </a:t>
            </a:r>
            <a:r>
              <a:rPr lang="en-US" sz="2000" dirty="0" err="1"/>
              <a:t>yng</a:t>
            </a:r>
            <a:r>
              <a:rPr lang="en-US" sz="2000" dirty="0"/>
              <a:t> </a:t>
            </a:r>
            <a:r>
              <a:rPr lang="en-US" sz="2000" dirty="0" err="1"/>
              <a:t>nghyfnod</a:t>
            </a:r>
            <a:r>
              <a:rPr lang="en-US" sz="2000" dirty="0"/>
              <a:t> </a:t>
            </a:r>
            <a:r>
              <a:rPr lang="en-US" sz="2000" dirty="0" err="1"/>
              <a:t>allweddol</a:t>
            </a:r>
            <a:r>
              <a:rPr lang="en-US" sz="2000" dirty="0"/>
              <a:t> 4 </a:t>
            </a:r>
            <a:r>
              <a:rPr lang="en-US" sz="2000" dirty="0" err="1"/>
              <a:t>sy’n</a:t>
            </a:r>
            <a:r>
              <a:rPr lang="en-US" sz="2000" dirty="0"/>
              <a:t> </a:t>
            </a:r>
            <a:r>
              <a:rPr lang="en-US" sz="2000" dirty="0" err="1"/>
              <a:t>astudio</a:t>
            </a:r>
            <a:r>
              <a:rPr lang="en-US" sz="2000" dirty="0"/>
              <a:t> </a:t>
            </a:r>
            <a:r>
              <a:rPr lang="en-US" sz="2000" dirty="0" err="1"/>
              <a:t>Cymraeg</a:t>
            </a:r>
            <a:r>
              <a:rPr lang="en-US" sz="2000" dirty="0"/>
              <a:t> </a:t>
            </a:r>
            <a:r>
              <a:rPr lang="en-US" sz="2000" dirty="0" err="1"/>
              <a:t>fel</a:t>
            </a:r>
            <a:r>
              <a:rPr lang="en-US" sz="2000" dirty="0"/>
              <a:t> </a:t>
            </a:r>
            <a:r>
              <a:rPr lang="en-US" sz="2000" dirty="0" err="1"/>
              <a:t>iaith</a:t>
            </a:r>
            <a:r>
              <a:rPr lang="en-US" sz="2000" dirty="0"/>
              <a:t> </a:t>
            </a:r>
            <a:r>
              <a:rPr lang="en-US" sz="2000" dirty="0" err="1"/>
              <a:t>gyntaf</a:t>
            </a:r>
            <a:r>
              <a:rPr lang="en-US" sz="2000" dirty="0"/>
              <a:t>.</a:t>
            </a:r>
          </a:p>
          <a:p>
            <a:pPr eaLnBrk="1" hangingPunct="1">
              <a:buFontTx/>
              <a:buNone/>
            </a:pPr>
            <a:endParaRPr lang="en-GB" sz="2000" dirty="0" smtClean="0">
              <a:solidFill>
                <a:srgbClr val="0070C0"/>
              </a:solidFill>
            </a:endParaRPr>
          </a:p>
          <a:p>
            <a:pPr eaLnBrk="1" hangingPunct="1"/>
            <a:endParaRPr lang="en-US" dirty="0" smtClean="0"/>
          </a:p>
        </p:txBody>
      </p:sp>
      <p:sp>
        <p:nvSpPr>
          <p:cNvPr id="4" name="Rectangle 4"/>
          <p:cNvSpPr txBox="1">
            <a:spLocks noChangeArrowheads="1"/>
          </p:cNvSpPr>
          <p:nvPr/>
        </p:nvSpPr>
        <p:spPr bwMode="auto">
          <a:xfrm>
            <a:off x="4868863" y="1420813"/>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dirty="0">
                <a:solidFill>
                  <a:srgbClr val="FF0000"/>
                </a:solidFill>
              </a:rPr>
              <a:t>The proportion of pupils studying Welsh as a first language falls from 19.8% in key stage 2 (2008), to 16.3% in key stage 3 (2011), and then to 15.3% in key stage 4 (2013</a:t>
            </a:r>
            <a:r>
              <a:rPr lang="en-GB" sz="2000" dirty="0" smtClean="0">
                <a:solidFill>
                  <a:srgbClr val="FF0000"/>
                </a:solidFill>
              </a:rPr>
              <a:t>).</a:t>
            </a:r>
          </a:p>
          <a:p>
            <a:pPr eaLnBrk="1" hangingPunct="1"/>
            <a:r>
              <a:rPr lang="en-GB" sz="2000" kern="0" dirty="0" smtClean="0">
                <a:solidFill>
                  <a:srgbClr val="FF0000"/>
                </a:solidFill>
              </a:rPr>
              <a:t>Gwynedd</a:t>
            </a:r>
            <a:r>
              <a:rPr lang="en-GB" sz="2000" kern="0" dirty="0">
                <a:solidFill>
                  <a:srgbClr val="FF0000"/>
                </a:solidFill>
              </a:rPr>
              <a:t>, Anglesey, Ceredigion and Carmarthenshire authorities have the highest proportions of pupils in key stage 4 studying Welsh as a first language. </a:t>
            </a:r>
            <a:endParaRPr lang="en-US" sz="2000" kern="0" dirty="0" smtClean="0">
              <a:solidFill>
                <a:srgbClr val="FF0000"/>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260648"/>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lvl="0"/>
            <a:r>
              <a:rPr lang="cy-GB" sz="2000" dirty="0"/>
              <a:t>Yn yr awdurdodau hyn hefyd mae’r gostyngiad mwyaf yn y nifer sy’n astudio Cymraeg iaith gyntaf o gyfnod allweddol 2 i gyfnod allweddol 4 dros y </a:t>
            </a:r>
            <a:r>
              <a:rPr lang="cy-GB" sz="2000" dirty="0" err="1"/>
              <a:t>chwe</a:t>
            </a:r>
            <a:r>
              <a:rPr lang="cy-GB" sz="2000" dirty="0"/>
              <a:t> blynedd diwethaf.  </a:t>
            </a:r>
          </a:p>
          <a:p>
            <a:pPr lvl="0"/>
            <a:r>
              <a:rPr lang="cy-GB" sz="2000" dirty="0"/>
              <a:t>Mae’r gostyngiad oddeutu un o bob pum disgybl neu fwy.  </a:t>
            </a:r>
            <a:endParaRPr lang="en-GB" sz="2000" dirty="0"/>
          </a:p>
          <a:p>
            <a:pPr eaLnBrk="1" hangingPunct="1"/>
            <a:r>
              <a:rPr lang="cy-GB" sz="2000" dirty="0"/>
              <a:t>Dim ond mewn un o bob tair ysgol ddwyieithog</a:t>
            </a:r>
            <a:r>
              <a:rPr lang="cy-GB" sz="2000" baseline="30000" dirty="0"/>
              <a:t> </a:t>
            </a:r>
            <a:r>
              <a:rPr lang="cy-GB" sz="2000" dirty="0"/>
              <a:t>y mae rhan fwyaf y disgyblion sydd yn astudio Cymraeg fel iaith gyntaf yn dilyn dau gwrs TGAU</a:t>
            </a:r>
            <a:r>
              <a:rPr lang="cy-GB" sz="2000" baseline="30000" dirty="0"/>
              <a:t> </a:t>
            </a:r>
            <a:r>
              <a:rPr lang="cy-GB" sz="2000" dirty="0"/>
              <a:t>ychwanegol neu fwy </a:t>
            </a:r>
            <a:r>
              <a:rPr lang="cy-GB" sz="2000" dirty="0" err="1"/>
              <a:t>drwy’r</a:t>
            </a:r>
            <a:r>
              <a:rPr lang="cy-GB" sz="2000" dirty="0"/>
              <a:t> Gymraeg.</a:t>
            </a:r>
            <a:endParaRPr lang="en-US" sz="2000" dirty="0" smtClean="0"/>
          </a:p>
        </p:txBody>
      </p:sp>
      <p:sp>
        <p:nvSpPr>
          <p:cNvPr id="4" name="Rectangle 4"/>
          <p:cNvSpPr txBox="1">
            <a:spLocks noChangeArrowheads="1"/>
          </p:cNvSpPr>
          <p:nvPr/>
        </p:nvSpPr>
        <p:spPr bwMode="auto">
          <a:xfrm>
            <a:off x="4895850" y="1420813"/>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lvl="0"/>
            <a:r>
              <a:rPr lang="en-GB" sz="2000" dirty="0">
                <a:solidFill>
                  <a:srgbClr val="FF0000"/>
                </a:solidFill>
              </a:rPr>
              <a:t>These authorities also have the biggest decrease in the number studying Welsh first language between key stages 2 and 4 over the last six years.  </a:t>
            </a:r>
            <a:endParaRPr lang="en-GB" sz="2000" dirty="0" smtClean="0">
              <a:solidFill>
                <a:srgbClr val="FF0000"/>
              </a:solidFill>
            </a:endParaRPr>
          </a:p>
          <a:p>
            <a:pPr lvl="0"/>
            <a:r>
              <a:rPr lang="en-GB" sz="2000" dirty="0" smtClean="0">
                <a:solidFill>
                  <a:srgbClr val="FF0000"/>
                </a:solidFill>
              </a:rPr>
              <a:t>The </a:t>
            </a:r>
            <a:r>
              <a:rPr lang="en-GB" sz="2000" dirty="0">
                <a:solidFill>
                  <a:srgbClr val="FF0000"/>
                </a:solidFill>
              </a:rPr>
              <a:t>decrease is approximately one in every five pupils, or more</a:t>
            </a:r>
            <a:r>
              <a:rPr lang="en-GB" sz="2000" dirty="0" smtClean="0">
                <a:solidFill>
                  <a:srgbClr val="FF0000"/>
                </a:solidFill>
              </a:rPr>
              <a:t>.</a:t>
            </a:r>
          </a:p>
          <a:p>
            <a:pPr lvl="0"/>
            <a:r>
              <a:rPr lang="en-GB" sz="2000" dirty="0">
                <a:solidFill>
                  <a:srgbClr val="FF0000"/>
                </a:solidFill>
              </a:rPr>
              <a:t>Only in one in three bilingual schools do most pupils who study Welsh as a first language follow two or more additional GCSE courses through the medium of Welsh.</a:t>
            </a:r>
            <a:r>
              <a:rPr lang="en-GB" sz="2000" dirty="0" smtClean="0">
                <a:solidFill>
                  <a:srgbClr val="FF0000"/>
                </a:solidFill>
              </a:rPr>
              <a:t>  </a:t>
            </a:r>
            <a:endParaRPr lang="en-GB" sz="2000" dirty="0">
              <a:solidFill>
                <a:srgbClr val="FF0000"/>
              </a:solidFill>
            </a:endParaRPr>
          </a:p>
          <a:p>
            <a:pPr eaLnBrk="1" hangingPunct="1"/>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lvl="0"/>
            <a:r>
              <a:rPr lang="cy-GB" sz="2000" dirty="0"/>
              <a:t>Dim ond mewn ychydig iawn o ysgolion dwyieithog</a:t>
            </a:r>
            <a:r>
              <a:rPr lang="cy-GB" sz="2000" baseline="30000" dirty="0"/>
              <a:t> </a:t>
            </a:r>
            <a:r>
              <a:rPr lang="cy-GB" sz="2000" dirty="0"/>
              <a:t>y mae’r rhan fwyaf o ddisgyblion yn dilyn pum cwrs TGAU ychwanegol neu fwy </a:t>
            </a:r>
            <a:r>
              <a:rPr lang="cy-GB" sz="2000" dirty="0" err="1"/>
              <a:t>drwy’r</a:t>
            </a:r>
            <a:r>
              <a:rPr lang="cy-GB" sz="2000" dirty="0"/>
              <a:t> Gymraeg.  </a:t>
            </a:r>
            <a:endParaRPr lang="en-GB" sz="2000" dirty="0"/>
          </a:p>
          <a:p>
            <a:r>
              <a:rPr lang="cy-GB" sz="2000" dirty="0"/>
              <a:t>Awdurdodau lleol Ceredigion ac Ynys Môn sydd </a:t>
            </a:r>
            <a:r>
              <a:rPr lang="cy-GB" sz="2000" dirty="0" err="1"/>
              <a:t>â’r</a:t>
            </a:r>
            <a:r>
              <a:rPr lang="cy-GB" sz="2000" dirty="0"/>
              <a:t> cyfrannau isaf o ddisgyblion Cymraeg iaith gyntaf (tua 20%)</a:t>
            </a:r>
            <a:r>
              <a:rPr lang="cy-GB" sz="2000" baseline="30000" dirty="0"/>
              <a:t> </a:t>
            </a:r>
            <a:r>
              <a:rPr lang="cy-GB" sz="2000" dirty="0"/>
              <a:t>yn dilyn pum cwrs TGAU ychwanegol </a:t>
            </a:r>
            <a:r>
              <a:rPr lang="cy-GB" sz="2000" dirty="0" err="1"/>
              <a:t>drwy’r</a:t>
            </a:r>
            <a:r>
              <a:rPr lang="cy-GB" sz="2000" dirty="0"/>
              <a:t> Gymraeg.  </a:t>
            </a:r>
          </a:p>
          <a:p>
            <a:r>
              <a:rPr lang="cy-GB" sz="2000" dirty="0"/>
              <a:t>Mae tua hanner y disgyblion Cymraeg iaith gyntaf yn dilyn pum cwrs TGAU ychwanegol </a:t>
            </a:r>
            <a:r>
              <a:rPr lang="cy-GB" sz="2000" dirty="0" err="1"/>
              <a:t>drwy’r</a:t>
            </a:r>
            <a:r>
              <a:rPr lang="cy-GB" sz="2000" dirty="0"/>
              <a:t> Gymraeg yng </a:t>
            </a:r>
            <a:r>
              <a:rPr lang="cy-GB" sz="2000" dirty="0" err="1"/>
              <a:t>Ngwynedd</a:t>
            </a:r>
            <a:r>
              <a:rPr lang="cy-GB" sz="2000" dirty="0"/>
              <a:t> a </a:t>
            </a:r>
            <a:r>
              <a:rPr lang="cy-GB" sz="2000" dirty="0" err="1"/>
              <a:t>Chaerfyrddin</a:t>
            </a:r>
            <a:r>
              <a:rPr lang="cy-GB" sz="2000" dirty="0"/>
              <a:t>. </a:t>
            </a:r>
            <a:endParaRPr lang="en-GB" sz="2000" dirty="0"/>
          </a:p>
          <a:p>
            <a:pPr eaLnBrk="1" hangingPunct="1"/>
            <a:endParaRPr lang="en-US" dirty="0" smtClean="0"/>
          </a:p>
        </p:txBody>
      </p:sp>
      <p:sp>
        <p:nvSpPr>
          <p:cNvPr id="4" name="Rectangle 4"/>
          <p:cNvSpPr txBox="1">
            <a:spLocks noChangeArrowheads="1"/>
          </p:cNvSpPr>
          <p:nvPr/>
        </p:nvSpPr>
        <p:spPr bwMode="auto">
          <a:xfrm>
            <a:off x="4870405" y="1416863"/>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2000" dirty="0">
                <a:solidFill>
                  <a:srgbClr val="FF0000"/>
                </a:solidFill>
              </a:rPr>
              <a:t>Only in a very few bilingual schools do most pupils follow five or more additional GCSE courses through the medium of Welsh</a:t>
            </a:r>
            <a:r>
              <a:rPr lang="en-GB" sz="2000" dirty="0" smtClean="0">
                <a:solidFill>
                  <a:srgbClr val="FF0000"/>
                </a:solidFill>
              </a:rPr>
              <a:t>.</a:t>
            </a:r>
          </a:p>
          <a:p>
            <a:pPr eaLnBrk="1" hangingPunct="1"/>
            <a:r>
              <a:rPr lang="en-GB" sz="2000" kern="0" dirty="0">
                <a:solidFill>
                  <a:srgbClr val="FF0000"/>
                </a:solidFill>
              </a:rPr>
              <a:t>Ceredigion and Anglesey local authorities have the lowest proportions of Welsh first language pupils (approximately 20%) who follow five additional GCSE courses through the medium of Welsh</a:t>
            </a:r>
            <a:r>
              <a:rPr lang="en-GB" sz="2000" kern="0" dirty="0" smtClean="0">
                <a:solidFill>
                  <a:srgbClr val="FF0000"/>
                </a:solidFill>
              </a:rPr>
              <a:t>.</a:t>
            </a:r>
          </a:p>
          <a:p>
            <a:pPr eaLnBrk="1" hangingPunct="1"/>
            <a:r>
              <a:rPr lang="en-GB" sz="2000" kern="0" dirty="0" smtClean="0">
                <a:solidFill>
                  <a:srgbClr val="FF0000"/>
                </a:solidFill>
              </a:rPr>
              <a:t>Approximately </a:t>
            </a:r>
            <a:r>
              <a:rPr lang="en-GB" sz="2000" kern="0" dirty="0">
                <a:solidFill>
                  <a:srgbClr val="FF0000"/>
                </a:solidFill>
              </a:rPr>
              <a:t>half of Welsh first language pupils follow five additional GCSE courses through the medium of Welsh in Gwynedd and Carmarthenshire. </a:t>
            </a:r>
            <a:endParaRPr lang="en-US" sz="2000" kern="0" dirty="0" smtClean="0">
              <a:solidFill>
                <a:srgbClr val="FF0000"/>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1368450"/>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4099" name="Rectangle 4"/>
          <p:cNvSpPr>
            <a:spLocks noGrp="1" noChangeArrowheads="1"/>
          </p:cNvSpPr>
          <p:nvPr>
            <p:ph type="body" sz="half" idx="2"/>
          </p:nvPr>
        </p:nvSpPr>
        <p:spPr>
          <a:xfrm>
            <a:off x="4895850" y="1340768"/>
            <a:ext cx="4248150" cy="4968875"/>
          </a:xfrm>
        </p:spPr>
        <p:txBody>
          <a:bodyPr/>
          <a:lstStyle/>
          <a:p>
            <a:pPr eaLnBrk="1" hangingPunct="1">
              <a:buFontTx/>
              <a:buNone/>
            </a:pPr>
            <a:r>
              <a:rPr lang="en-GB" sz="2000" b="1" dirty="0" smtClean="0">
                <a:solidFill>
                  <a:srgbClr val="D60134"/>
                </a:solidFill>
              </a:rPr>
              <a:t>Standards</a:t>
            </a:r>
          </a:p>
          <a:p>
            <a:pPr eaLnBrk="1" hangingPunct="1"/>
            <a:r>
              <a:rPr lang="en-GB" sz="2000" dirty="0">
                <a:solidFill>
                  <a:srgbClr val="D60134"/>
                </a:solidFill>
              </a:rPr>
              <a:t>In general, pupils who follow the most additional GCSE courses through the medium of Welsh have the best ability to discuss and write in Welsh. </a:t>
            </a:r>
            <a:endParaRPr lang="en-GB" sz="2000" dirty="0" smtClean="0">
              <a:solidFill>
                <a:srgbClr val="D60134"/>
              </a:solidFill>
            </a:endParaRPr>
          </a:p>
          <a:p>
            <a:pPr eaLnBrk="1" hangingPunct="1"/>
            <a:r>
              <a:rPr lang="en-GB" sz="2000" dirty="0">
                <a:solidFill>
                  <a:srgbClr val="FF0000"/>
                </a:solidFill>
              </a:rPr>
              <a:t>On the whole, pupils in bilingual schools with low proportions of pupils who follow courses through the medium of Welsh do not have good enough speaking and writing skills in Welsh.</a:t>
            </a:r>
            <a:endParaRPr lang="en-GB" sz="2000" dirty="0" smtClean="0">
              <a:solidFill>
                <a:srgbClr val="FF0000"/>
              </a:solidFill>
            </a:endParaRPr>
          </a:p>
          <a:p>
            <a:pPr eaLnBrk="1" hangingPunct="1"/>
            <a:endParaRPr lang="en-US" dirty="0" smtClean="0"/>
          </a:p>
        </p:txBody>
      </p:sp>
      <p:sp>
        <p:nvSpPr>
          <p:cNvPr id="4" name="Rectangle 4"/>
          <p:cNvSpPr txBox="1">
            <a:spLocks noChangeArrowheads="1"/>
          </p:cNvSpPr>
          <p:nvPr/>
        </p:nvSpPr>
        <p:spPr bwMode="auto">
          <a:xfrm>
            <a:off x="445731" y="1277691"/>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buFontTx/>
              <a:buNone/>
            </a:pPr>
            <a:r>
              <a:rPr lang="en-GB" sz="2000" b="1" dirty="0" err="1" smtClean="0"/>
              <a:t>Safonau</a:t>
            </a:r>
            <a:endParaRPr lang="en-GB" sz="2000" b="1" dirty="0" smtClean="0"/>
          </a:p>
          <a:p>
            <a:r>
              <a:rPr lang="cy-GB" sz="2000" dirty="0"/>
              <a:t>Yn gyffredinol, y disgyblion sydd yn dilyn y mwyaf o gyrsiau TGAU ychwanegol </a:t>
            </a:r>
            <a:r>
              <a:rPr lang="cy-GB" sz="2000" dirty="0" err="1"/>
              <a:t>drwy’r</a:t>
            </a:r>
            <a:r>
              <a:rPr lang="cy-GB" sz="2000" dirty="0"/>
              <a:t> Gymraeg sydd â gallu gorau i drafod ac ysgrifennu yn y Gymraeg. </a:t>
            </a:r>
          </a:p>
          <a:p>
            <a:r>
              <a:rPr lang="cy-GB" sz="2000" dirty="0"/>
              <a:t>Ar y cyfan, nid oes gan ddisgyblion yr ysgolion dwyieithog sydd â chyfrannau isel yn dilyn cyrsiau </a:t>
            </a:r>
            <a:r>
              <a:rPr lang="cy-GB" sz="2000" dirty="0" err="1"/>
              <a:t>drwy’r</a:t>
            </a:r>
            <a:r>
              <a:rPr lang="cy-GB" sz="2000" dirty="0"/>
              <a:t> Gymraeg</a:t>
            </a:r>
            <a:r>
              <a:rPr lang="cy-GB" sz="2000" baseline="30000" dirty="0"/>
              <a:t>  </a:t>
            </a:r>
            <a:r>
              <a:rPr lang="cy-GB" sz="2000" dirty="0"/>
              <a:t>fedrau siarad ac ysgrifennu Cymraeg digon </a:t>
            </a:r>
            <a:r>
              <a:rPr lang="cy-GB" sz="2000" dirty="0" smtClean="0"/>
              <a:t>da.</a:t>
            </a:r>
            <a:endParaRPr lang="en-US" sz="2000"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907586" y="1340768"/>
            <a:ext cx="4248150" cy="4968875"/>
          </a:xfrm>
        </p:spPr>
        <p:txBody>
          <a:bodyPr/>
          <a:lstStyle/>
          <a:p>
            <a:pPr eaLnBrk="1" hangingPunct="1">
              <a:buFontTx/>
              <a:buNone/>
            </a:pPr>
            <a:r>
              <a:rPr lang="en-GB" sz="2000" b="1" dirty="0" smtClean="0">
                <a:solidFill>
                  <a:srgbClr val="D60134"/>
                </a:solidFill>
              </a:rPr>
              <a:t>Teaching</a:t>
            </a:r>
          </a:p>
          <a:p>
            <a:pPr eaLnBrk="1" hangingPunct="1"/>
            <a:r>
              <a:rPr lang="en-GB" sz="1800" dirty="0" smtClean="0">
                <a:solidFill>
                  <a:srgbClr val="D60134"/>
                </a:solidFill>
              </a:rPr>
              <a:t>In </a:t>
            </a:r>
            <a:r>
              <a:rPr lang="en-GB" sz="1800" dirty="0">
                <a:solidFill>
                  <a:srgbClr val="D60134"/>
                </a:solidFill>
              </a:rPr>
              <a:t>most of the bilingual lessons observed, pupils make good progress in both their understanding and subject skills.  </a:t>
            </a:r>
            <a:endParaRPr lang="en-GB" sz="1800" dirty="0" smtClean="0">
              <a:solidFill>
                <a:srgbClr val="D60134"/>
              </a:solidFill>
            </a:endParaRPr>
          </a:p>
          <a:p>
            <a:pPr eaLnBrk="1" hangingPunct="1"/>
            <a:r>
              <a:rPr lang="en-GB" sz="1800" dirty="0" smtClean="0">
                <a:solidFill>
                  <a:srgbClr val="D60134"/>
                </a:solidFill>
              </a:rPr>
              <a:t>In </a:t>
            </a:r>
            <a:r>
              <a:rPr lang="en-GB" sz="1800" dirty="0">
                <a:solidFill>
                  <a:srgbClr val="D60134"/>
                </a:solidFill>
              </a:rPr>
              <a:t>these lessons, teachers have high expectations of the pupils’ use of Welsh.  </a:t>
            </a:r>
            <a:endParaRPr lang="en-GB" sz="1800" dirty="0" smtClean="0">
              <a:solidFill>
                <a:srgbClr val="D60134"/>
              </a:solidFill>
            </a:endParaRPr>
          </a:p>
          <a:p>
            <a:pPr eaLnBrk="1" hangingPunct="1"/>
            <a:r>
              <a:rPr lang="en-GB" sz="1800" dirty="0" smtClean="0">
                <a:solidFill>
                  <a:srgbClr val="D60134"/>
                </a:solidFill>
              </a:rPr>
              <a:t>In </a:t>
            </a:r>
            <a:r>
              <a:rPr lang="en-GB" sz="1800" dirty="0">
                <a:solidFill>
                  <a:srgbClr val="D60134"/>
                </a:solidFill>
              </a:rPr>
              <a:t>the majority of lessons, teachers deliver mainly through the medium of Welsh, and paraphrase core or complex ideas in English to ensure that everyone understands.  </a:t>
            </a:r>
            <a:endParaRPr lang="en-GB" sz="1800" dirty="0" smtClean="0">
              <a:solidFill>
                <a:srgbClr val="D60134"/>
              </a:solidFill>
            </a:endParaRPr>
          </a:p>
          <a:p>
            <a:pPr eaLnBrk="1" hangingPunct="1"/>
            <a:r>
              <a:rPr lang="en-GB" sz="1800" dirty="0" smtClean="0">
                <a:solidFill>
                  <a:srgbClr val="D60134"/>
                </a:solidFill>
              </a:rPr>
              <a:t>In </a:t>
            </a:r>
            <a:r>
              <a:rPr lang="en-GB" sz="1800" dirty="0">
                <a:solidFill>
                  <a:srgbClr val="D60134"/>
                </a:solidFill>
              </a:rPr>
              <a:t>a minority of bilingual lessons, teachers repeat everything in Welsh and English.  This slows the tempo of lessons unnecessarily.</a:t>
            </a:r>
            <a:endParaRPr lang="en-GB" sz="1800" dirty="0" smtClean="0">
              <a:solidFill>
                <a:srgbClr val="D60134"/>
              </a:solidFill>
            </a:endParaRPr>
          </a:p>
          <a:p>
            <a:pPr eaLnBrk="1" hangingPunct="1">
              <a:buFontTx/>
              <a:buNone/>
            </a:pPr>
            <a:endParaRPr lang="en-GB" sz="2000" dirty="0" smtClean="0">
              <a:solidFill>
                <a:srgbClr val="D60134"/>
              </a:solidFill>
            </a:endParaRPr>
          </a:p>
          <a:p>
            <a:pPr eaLnBrk="1" hangingPunct="1"/>
            <a:endParaRPr lang="en-US" dirty="0" smtClean="0"/>
          </a:p>
        </p:txBody>
      </p:sp>
      <p:sp>
        <p:nvSpPr>
          <p:cNvPr id="4" name="Rectangle 4"/>
          <p:cNvSpPr txBox="1">
            <a:spLocks noChangeArrowheads="1"/>
          </p:cNvSpPr>
          <p:nvPr/>
        </p:nvSpPr>
        <p:spPr bwMode="auto">
          <a:xfrm>
            <a:off x="395536" y="1124745"/>
            <a:ext cx="4248150" cy="533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buFontTx/>
              <a:buNone/>
            </a:pPr>
            <a:r>
              <a:rPr lang="en-GB" sz="2000" b="1" dirty="0" err="1" smtClean="0"/>
              <a:t>Addysgu</a:t>
            </a:r>
            <a:endParaRPr lang="en-GB" sz="2000" b="1" dirty="0" smtClean="0"/>
          </a:p>
          <a:p>
            <a:pPr lvl="0"/>
            <a:r>
              <a:rPr lang="cy-GB" sz="1800" dirty="0"/>
              <a:t>Yn y rhan fwyaf o’r gwersi dwyieithog, mae disgyblion yn gwneud cynnydd da yn eu dealltwriaeth a’u medrau pwnc.  </a:t>
            </a:r>
          </a:p>
          <a:p>
            <a:pPr lvl="0"/>
            <a:r>
              <a:rPr lang="cy-GB" sz="1800" dirty="0"/>
              <a:t>Yn y gwersi hyn, mae gan athrawon ddisgwyliadau uchel o’r defnydd a wneir o’r Gymraeg gan y disgyblion.</a:t>
            </a:r>
          </a:p>
          <a:p>
            <a:pPr lvl="0"/>
            <a:r>
              <a:rPr lang="cy-GB" sz="1800" dirty="0"/>
              <a:t>Yn y mwyafrif o’r gwersi, mae’r athrawon yn cyflwyno </a:t>
            </a:r>
            <a:r>
              <a:rPr lang="cy-GB" sz="1800" dirty="0" err="1"/>
              <a:t>drwy’r</a:t>
            </a:r>
            <a:r>
              <a:rPr lang="cy-GB" sz="1800" dirty="0"/>
              <a:t> Gymraeg yn bennaf, gan aralleirio syniadau creiddiol neu gymhleth </a:t>
            </a:r>
            <a:r>
              <a:rPr lang="cy-GB" sz="1800" dirty="0" err="1"/>
              <a:t>drwy’r</a:t>
            </a:r>
            <a:r>
              <a:rPr lang="cy-GB" sz="1800" dirty="0"/>
              <a:t> Saesneg i wneud yn sicr bod pawb yn deall.  </a:t>
            </a:r>
          </a:p>
          <a:p>
            <a:pPr lvl="0"/>
            <a:r>
              <a:rPr lang="cy-GB" sz="1800" dirty="0"/>
              <a:t>Mewn lleiafrif o wersi dwyieithog, mae’r athrawon yn ailadrodd popeth </a:t>
            </a:r>
            <a:r>
              <a:rPr lang="cy-GB" sz="1800" dirty="0" err="1"/>
              <a:t>drwy’r</a:t>
            </a:r>
            <a:r>
              <a:rPr lang="cy-GB" sz="1800" dirty="0"/>
              <a:t> Gymraeg a’r Saesneg.  Mae hyn yn arafu tempo’r wers yn ddianghenraid.</a:t>
            </a:r>
            <a:endParaRPr lang="en-GB" sz="1800" dirty="0"/>
          </a:p>
          <a:p>
            <a:pPr eaLnBrk="1" hangingPunct="1">
              <a:buFontTx/>
              <a:buNone/>
            </a:pPr>
            <a:endParaRPr lang="en-US" kern="0" dirty="0" smtClean="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60350"/>
            <a:ext cx="7772400" cy="719138"/>
          </a:xfrm>
        </p:spPr>
        <p:txBody>
          <a:bodyPr/>
          <a:lstStyle/>
          <a:p>
            <a:pPr eaLnBrk="1" hangingPunct="1"/>
            <a:r>
              <a:rPr lang="en-GB" sz="3600" dirty="0" err="1">
                <a:solidFill>
                  <a:srgbClr val="015284"/>
                </a:solidFill>
              </a:rPr>
              <a:t>Prif</a:t>
            </a:r>
            <a:r>
              <a:rPr lang="en-GB" sz="3600" dirty="0">
                <a:solidFill>
                  <a:srgbClr val="015284"/>
                </a:solidFill>
              </a:rPr>
              <a:t> </a:t>
            </a:r>
            <a:r>
              <a:rPr lang="en-GB" sz="3600" dirty="0" err="1">
                <a:solidFill>
                  <a:srgbClr val="015284"/>
                </a:solidFill>
              </a:rPr>
              <a:t>ganfyddiadau</a:t>
            </a:r>
            <a:r>
              <a:rPr lang="en-GB" sz="3600" dirty="0">
                <a:solidFill>
                  <a:srgbClr val="015284"/>
                </a:solidFill>
              </a:rPr>
              <a:t/>
            </a:r>
            <a:br>
              <a:rPr lang="en-GB" sz="3600" dirty="0">
                <a:solidFill>
                  <a:srgbClr val="015284"/>
                </a:solidFill>
              </a:rPr>
            </a:br>
            <a:r>
              <a:rPr lang="en-GB" sz="3600" dirty="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468313" y="1268413"/>
            <a:ext cx="4248150" cy="4968875"/>
          </a:xfrm>
        </p:spPr>
        <p:txBody>
          <a:bodyPr/>
          <a:lstStyle/>
          <a:p>
            <a:pPr marL="457200" lvl="0" indent="-457200">
              <a:buFont typeface="Arial" panose="020B0604020202020204" pitchFamily="34" charset="0"/>
              <a:buChar char="•"/>
            </a:pPr>
            <a:r>
              <a:rPr lang="cy-GB" sz="1800" dirty="0"/>
              <a:t>Mae disgyblion yn y gwersi dwyieithog a arsylwyd yn aml yn datblygu eu dealltwriaeth bynciol yn dda wrth ddefnyddio adnoddau cyfrwng Cymraeg a Saesneg.  </a:t>
            </a:r>
          </a:p>
          <a:p>
            <a:pPr marL="457200" lvl="0" indent="-457200">
              <a:buFont typeface="Arial" panose="020B0604020202020204" pitchFamily="34" charset="0"/>
              <a:buChar char="•"/>
            </a:pPr>
            <a:r>
              <a:rPr lang="cy-GB" sz="1800" dirty="0"/>
              <a:t>Mae athrawon yn sicrhau bod y disgyblion yn datblygu ymwybyddiaeth dda o’r termau pwnc-benodol yn y ddwy iaith.  Caiff hyn effaith gadarnhaol ar hyfedredd ieithyddol y disgyblion ac ar eu hyder wrth drafod ac ysgrifennu yn y Gymraeg a’r Saesneg.  </a:t>
            </a:r>
          </a:p>
          <a:p>
            <a:pPr marL="457200" lvl="0" indent="-457200">
              <a:buFont typeface="Arial" panose="020B0604020202020204" pitchFamily="34" charset="0"/>
              <a:buChar char="•"/>
            </a:pPr>
            <a:r>
              <a:rPr lang="cy-GB" sz="1800" dirty="0"/>
              <a:t>Dim ond mewn ychydig o wersi y mae athrawon yn cynllunio gweithgareddau trawsieithu yn ddigon gofalus.  </a:t>
            </a:r>
            <a:endParaRPr lang="en-GB" sz="1800" dirty="0"/>
          </a:p>
          <a:p>
            <a:pPr eaLnBrk="1" hangingPunct="1"/>
            <a:endParaRPr lang="en-US" dirty="0" smtClean="0"/>
          </a:p>
        </p:txBody>
      </p:sp>
      <p:sp>
        <p:nvSpPr>
          <p:cNvPr id="4" name="Rectangle 4"/>
          <p:cNvSpPr txBox="1">
            <a:spLocks noChangeArrowheads="1"/>
          </p:cNvSpPr>
          <p:nvPr/>
        </p:nvSpPr>
        <p:spPr bwMode="auto">
          <a:xfrm>
            <a:off x="4876127" y="1406231"/>
            <a:ext cx="42481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r>
              <a:rPr lang="en-GB" sz="1800" dirty="0">
                <a:solidFill>
                  <a:srgbClr val="FF0000"/>
                </a:solidFill>
              </a:rPr>
              <a:t>Pupils in the bilingual lessons observed often develop their subject knowledge well by using Welsh and English-medium resources.  </a:t>
            </a:r>
            <a:endParaRPr lang="en-GB" sz="1800" dirty="0" smtClean="0">
              <a:solidFill>
                <a:srgbClr val="FF0000"/>
              </a:solidFill>
            </a:endParaRPr>
          </a:p>
          <a:p>
            <a:pPr eaLnBrk="1" hangingPunct="1"/>
            <a:r>
              <a:rPr lang="en-GB" sz="1800" dirty="0" smtClean="0">
                <a:solidFill>
                  <a:srgbClr val="FF0000"/>
                </a:solidFill>
              </a:rPr>
              <a:t>Teachers </a:t>
            </a:r>
            <a:r>
              <a:rPr lang="en-GB" sz="1800" dirty="0">
                <a:solidFill>
                  <a:srgbClr val="FF0000"/>
                </a:solidFill>
              </a:rPr>
              <a:t>ensure that pupils develop a good awareness of subject-specific terms in both languages. </a:t>
            </a:r>
            <a:endParaRPr lang="en-GB" sz="1800" dirty="0" smtClean="0">
              <a:solidFill>
                <a:srgbClr val="FF0000"/>
              </a:solidFill>
            </a:endParaRPr>
          </a:p>
          <a:p>
            <a:pPr eaLnBrk="1" hangingPunct="1"/>
            <a:r>
              <a:rPr lang="en-GB" sz="1800" dirty="0" smtClean="0">
                <a:solidFill>
                  <a:srgbClr val="FF0000"/>
                </a:solidFill>
              </a:rPr>
              <a:t>This </a:t>
            </a:r>
            <a:r>
              <a:rPr lang="en-GB" sz="1800" dirty="0">
                <a:solidFill>
                  <a:srgbClr val="FF0000"/>
                </a:solidFill>
              </a:rPr>
              <a:t>has a positive effect on pupils’ linguistic proficiency and on their confidence when discussing and writing in Welsh and English.  </a:t>
            </a:r>
            <a:endParaRPr lang="en-GB" sz="1800" dirty="0" smtClean="0">
              <a:solidFill>
                <a:srgbClr val="FF0000"/>
              </a:solidFill>
            </a:endParaRPr>
          </a:p>
          <a:p>
            <a:pPr eaLnBrk="1" hangingPunct="1"/>
            <a:r>
              <a:rPr lang="en-GB" sz="1800" dirty="0" smtClean="0">
                <a:solidFill>
                  <a:srgbClr val="FF0000"/>
                </a:solidFill>
              </a:rPr>
              <a:t>It </a:t>
            </a:r>
            <a:r>
              <a:rPr lang="en-GB" sz="1800" dirty="0">
                <a:solidFill>
                  <a:srgbClr val="FF0000"/>
                </a:solidFill>
              </a:rPr>
              <a:t>is only in a few lessons that teachers plan </a:t>
            </a:r>
            <a:r>
              <a:rPr lang="en-GB" sz="1800" dirty="0" err="1">
                <a:solidFill>
                  <a:srgbClr val="FF0000"/>
                </a:solidFill>
              </a:rPr>
              <a:t>translanguaging</a:t>
            </a:r>
            <a:r>
              <a:rPr lang="en-GB" sz="1800" dirty="0">
                <a:solidFill>
                  <a:srgbClr val="FF0000"/>
                </a:solidFill>
              </a:rPr>
              <a:t> activities carefully enough.</a:t>
            </a:r>
            <a:endParaRPr lang="en-US" sz="1800" kern="0" dirty="0" smtClean="0">
              <a:solidFill>
                <a:srgbClr val="FF0000"/>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ABF8D9C94F95C43BF924BD0D02A33E8" ma:contentTypeVersion="1" ma:contentTypeDescription="Create a new document." ma:contentTypeScope="" ma:versionID="850caeccccc19a581bd8ad96a30e95ed">
  <xsd:schema xmlns:xsd="http://www.w3.org/2001/XMLSchema" xmlns:xs="http://www.w3.org/2001/XMLSchema" xmlns:p="http://schemas.microsoft.com/office/2006/metadata/properties" targetNamespace="http://schemas.microsoft.com/office/2006/metadata/properties" ma:root="true" ma:fieldsID="a57c874d83dd4655ec0666828c06b8b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986ABA-4155-4C34-A666-8EE8910B8DEE}">
  <ds:schemaRefs>
    <ds:schemaRef ds:uri="http://schemas.microsoft.com/office/2006/metadata/longProperties"/>
  </ds:schemaRefs>
</ds:datastoreItem>
</file>

<file path=customXml/itemProps2.xml><?xml version="1.0" encoding="utf-8"?>
<ds:datastoreItem xmlns:ds="http://schemas.openxmlformats.org/officeDocument/2006/customXml" ds:itemID="{ADF36591-623D-4ED1-99CB-3BE11C4574D4}">
  <ds:schemaRefs>
    <ds:schemaRef ds:uri="http://schemas.microsoft.com/sharepoint/v3/contenttype/forms"/>
  </ds:schemaRefs>
</ds:datastoreItem>
</file>

<file path=customXml/itemProps3.xml><?xml version="1.0" encoding="utf-8"?>
<ds:datastoreItem xmlns:ds="http://schemas.openxmlformats.org/officeDocument/2006/customXml" ds:itemID="{99867323-E266-46A1-83F4-41DA05EDEBB0}">
  <ds:schemaRefs>
    <ds:schemaRef ds:uri="http://purl.org/dc/dcmitype/"/>
    <ds:schemaRef ds:uri="http://schemas.openxmlformats.org/package/2006/metadata/core-properties"/>
    <ds:schemaRef ds:uri="http://www.w3.org/XML/1998/namespace"/>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s>
</ds:datastoreItem>
</file>

<file path=customXml/itemProps4.xml><?xml version="1.0" encoding="utf-8"?>
<ds:datastoreItem xmlns:ds="http://schemas.openxmlformats.org/officeDocument/2006/customXml" ds:itemID="{AA68CCAD-6DE4-427F-82EB-9B1AFEC04E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1575</TotalTime>
  <Words>2342</Words>
  <Application>Microsoft Office PowerPoint</Application>
  <PresentationFormat>On-screen Show (4:3)</PresentationFormat>
  <Paragraphs>159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   Dilyniant ieithyddol a safonau’r Gymraeg mewn deg ysgol ddwyieithog</vt:lpstr>
      <vt:lpstr>Cefndir  Background</vt:lpstr>
      <vt:lpstr>Prif ganfyddiadau Main findings  </vt:lpstr>
      <vt:lpstr>Prif ganfyddiadau Main findings</vt:lpstr>
      <vt:lpstr>Prif ganfyddiadau Main findings</vt:lpstr>
      <vt:lpstr>Prif ganfyddiadau Main findings</vt:lpstr>
      <vt:lpstr>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 </vt:lpstr>
      <vt:lpstr>Prif ganfyddiadau Main findings </vt:lpstr>
      <vt:lpstr>Prif ganfyddiadau Main findings </vt:lpstr>
      <vt:lpstr>Argymhellion Recommendations</vt:lpstr>
      <vt:lpstr>Argymhellion Recommendations</vt:lpstr>
      <vt:lpstr>Argymhellion Recommendations</vt:lpstr>
      <vt:lpstr>Argymhellion Recommendations</vt:lpstr>
      <vt:lpstr> Web-link to full report  Welsh  Web-link to full report English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119</cp:revision>
  <dcterms:created xsi:type="dcterms:W3CDTF">2003-06-30T08:50:02Z</dcterms:created>
  <dcterms:modified xsi:type="dcterms:W3CDTF">2015-08-07T08:47:35Z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0x010100BABF8D9C94F95C43BF924BD0D02A33E8</vt:lpwstr>
  </property>
  <property fmtid="{D5CDD505-2E9C-101B-9397-08002B2CF9AE}" pid="3" name="ContentType">
    <vt:lpwstr>Document</vt:lpwstr>
  </property>
</Properties>
</file>