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305" r:id="rId2"/>
    <p:sldId id="292" r:id="rId3"/>
    <p:sldId id="325" r:id="rId4"/>
    <p:sldId id="270" r:id="rId5"/>
    <p:sldId id="326" r:id="rId6"/>
    <p:sldId id="327" r:id="rId7"/>
    <p:sldId id="328" r:id="rId8"/>
    <p:sldId id="329" r:id="rId9"/>
    <p:sldId id="330" r:id="rId10"/>
    <p:sldId id="331" r:id="rId11"/>
    <p:sldId id="332" r:id="rId12"/>
    <p:sldId id="334" r:id="rId13"/>
    <p:sldId id="333" r:id="rId14"/>
    <p:sldId id="335" r:id="rId15"/>
    <p:sldId id="336" r:id="rId16"/>
    <p:sldId id="337" r:id="rId17"/>
    <p:sldId id="338" r:id="rId18"/>
    <p:sldId id="339" r:id="rId19"/>
    <p:sldId id="340" r:id="rId20"/>
    <p:sldId id="319" r:id="rId21"/>
    <p:sldId id="341" r:id="rId22"/>
    <p:sldId id="296" r:id="rId23"/>
    <p:sldId id="320" r:id="rId24"/>
    <p:sldId id="306" r:id="rId25"/>
    <p:sldId id="307" r:id="rId26"/>
    <p:sldId id="323" r:id="rId27"/>
    <p:sldId id="324" r:id="rId28"/>
    <p:sldId id="342" r:id="rId29"/>
    <p:sldId id="291" r:id="rId30"/>
    <p:sldId id="308" r:id="rId31"/>
  </p:sldIdLst>
  <p:sldSz cx="9144000" cy="6858000" type="screen4x3"/>
  <p:notesSz cx="6797675" cy="9928225"/>
  <p:defaultTextStyle>
    <a:defPPr>
      <a:defRPr lang="en-GB"/>
    </a:defPPr>
    <a:lvl1pPr algn="l" rtl="0" fontAlgn="base">
      <a:spcBef>
        <a:spcPct val="0"/>
      </a:spcBef>
      <a:spcAft>
        <a:spcPct val="0"/>
      </a:spcAft>
      <a:defRPr sz="4400" kern="1200">
        <a:solidFill>
          <a:schemeClr val="accent2"/>
        </a:solidFill>
        <a:latin typeface="Arial" charset="0"/>
        <a:ea typeface="+mn-ea"/>
        <a:cs typeface="Arial" charset="0"/>
      </a:defRPr>
    </a:lvl1pPr>
    <a:lvl2pPr marL="457200" algn="l" rtl="0" fontAlgn="base">
      <a:spcBef>
        <a:spcPct val="0"/>
      </a:spcBef>
      <a:spcAft>
        <a:spcPct val="0"/>
      </a:spcAft>
      <a:defRPr sz="4400" kern="1200">
        <a:solidFill>
          <a:schemeClr val="accent2"/>
        </a:solidFill>
        <a:latin typeface="Arial" charset="0"/>
        <a:ea typeface="+mn-ea"/>
        <a:cs typeface="Arial" charset="0"/>
      </a:defRPr>
    </a:lvl2pPr>
    <a:lvl3pPr marL="914400" algn="l" rtl="0" fontAlgn="base">
      <a:spcBef>
        <a:spcPct val="0"/>
      </a:spcBef>
      <a:spcAft>
        <a:spcPct val="0"/>
      </a:spcAft>
      <a:defRPr sz="4400" kern="1200">
        <a:solidFill>
          <a:schemeClr val="accent2"/>
        </a:solidFill>
        <a:latin typeface="Arial" charset="0"/>
        <a:ea typeface="+mn-ea"/>
        <a:cs typeface="Arial" charset="0"/>
      </a:defRPr>
    </a:lvl3pPr>
    <a:lvl4pPr marL="1371600" algn="l" rtl="0" fontAlgn="base">
      <a:spcBef>
        <a:spcPct val="0"/>
      </a:spcBef>
      <a:spcAft>
        <a:spcPct val="0"/>
      </a:spcAft>
      <a:defRPr sz="4400" kern="1200">
        <a:solidFill>
          <a:schemeClr val="accent2"/>
        </a:solidFill>
        <a:latin typeface="Arial" charset="0"/>
        <a:ea typeface="+mn-ea"/>
        <a:cs typeface="Arial" charset="0"/>
      </a:defRPr>
    </a:lvl4pPr>
    <a:lvl5pPr marL="1828800" algn="l" rtl="0" fontAlgn="base">
      <a:spcBef>
        <a:spcPct val="0"/>
      </a:spcBef>
      <a:spcAft>
        <a:spcPct val="0"/>
      </a:spcAft>
      <a:defRPr sz="4400" kern="1200">
        <a:solidFill>
          <a:schemeClr val="accent2"/>
        </a:solidFill>
        <a:latin typeface="Arial" charset="0"/>
        <a:ea typeface="+mn-ea"/>
        <a:cs typeface="Arial" charset="0"/>
      </a:defRPr>
    </a:lvl5pPr>
    <a:lvl6pPr marL="2286000" algn="l" defTabSz="914400" rtl="0" eaLnBrk="1" latinLnBrk="0" hangingPunct="1">
      <a:defRPr sz="4400" kern="1200">
        <a:solidFill>
          <a:schemeClr val="accent2"/>
        </a:solidFill>
        <a:latin typeface="Arial" charset="0"/>
        <a:ea typeface="+mn-ea"/>
        <a:cs typeface="Arial" charset="0"/>
      </a:defRPr>
    </a:lvl6pPr>
    <a:lvl7pPr marL="2743200" algn="l" defTabSz="914400" rtl="0" eaLnBrk="1" latinLnBrk="0" hangingPunct="1">
      <a:defRPr sz="4400" kern="1200">
        <a:solidFill>
          <a:schemeClr val="accent2"/>
        </a:solidFill>
        <a:latin typeface="Arial" charset="0"/>
        <a:ea typeface="+mn-ea"/>
        <a:cs typeface="Arial" charset="0"/>
      </a:defRPr>
    </a:lvl7pPr>
    <a:lvl8pPr marL="3200400" algn="l" defTabSz="914400" rtl="0" eaLnBrk="1" latinLnBrk="0" hangingPunct="1">
      <a:defRPr sz="4400" kern="1200">
        <a:solidFill>
          <a:schemeClr val="accent2"/>
        </a:solidFill>
        <a:latin typeface="Arial" charset="0"/>
        <a:ea typeface="+mn-ea"/>
        <a:cs typeface="Arial" charset="0"/>
      </a:defRPr>
    </a:lvl8pPr>
    <a:lvl9pPr marL="3657600" algn="l" defTabSz="914400" rtl="0" eaLnBrk="1" latinLnBrk="0" hangingPunct="1">
      <a:defRPr sz="4400" kern="1200">
        <a:solidFill>
          <a:schemeClr val="accent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5284"/>
    <a:srgbClr val="D60134"/>
    <a:srgbClr val="CCE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0" autoAdjust="0"/>
    <p:restoredTop sz="91598" autoAdjust="0"/>
  </p:normalViewPr>
  <p:slideViewPr>
    <p:cSldViewPr>
      <p:cViewPr>
        <p:scale>
          <a:sx n="125" d="100"/>
          <a:sy n="125" d="100"/>
        </p:scale>
        <p:origin x="-114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cs typeface="+mn-cs"/>
              </a:defRPr>
            </a:lvl1pPr>
          </a:lstStyle>
          <a:p>
            <a:pPr>
              <a:defRPr/>
            </a:pPr>
            <a:fld id="{F04F051B-2B76-426C-B405-230FF731ACC0}" type="datetimeFigureOut">
              <a:rPr lang="en-US"/>
              <a:pPr>
                <a:defRPr/>
              </a:pPr>
              <a:t>8/7/2015</a:t>
            </a:fld>
            <a:endParaRPr lang="en-US"/>
          </a:p>
        </p:txBody>
      </p:sp>
      <p:sp>
        <p:nvSpPr>
          <p:cNvPr id="4" name="Slide Image Placeholder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cs typeface="+mn-cs"/>
              </a:defRPr>
            </a:lvl1pPr>
          </a:lstStyle>
          <a:p>
            <a:pPr>
              <a:defRPr/>
            </a:pPr>
            <a:fld id="{1D11BE3D-C65C-4CF4-A928-4F999BE90A7D}" type="slidenum">
              <a:rPr lang="en-US"/>
              <a:pPr>
                <a:defRPr/>
              </a:pPr>
              <a:t>‹#›</a:t>
            </a:fld>
            <a:endParaRPr lang="en-US"/>
          </a:p>
        </p:txBody>
      </p:sp>
    </p:spTree>
    <p:extLst>
      <p:ext uri="{BB962C8B-B14F-4D97-AF65-F5344CB8AC3E}">
        <p14:creationId xmlns:p14="http://schemas.microsoft.com/office/powerpoint/2010/main" val="9004420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52414939-D636-46DB-A192-8E3643F3869D}"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B917ED9B-96C6-40AF-8DF4-288908CD30A6}"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249948F1-9123-4136-B801-8C38453D092C}"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8110747C-B65F-419D-B263-830C5295554B}"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196C9FFA-9C53-47E3-9A8B-7E6457DA0BB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0BCE00C2-C733-465A-9E12-92579CA83480}"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30E7BB72-F9CD-4E70-8D71-058403FDF31F}"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10F0AAA4-7C25-461F-A8D4-69DC856C2D6E}"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26443207-6115-42DC-8F6C-09148966DA00}"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47560E0E-83D8-48CA-9B3D-4E64C622C190}"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EBBAE8CF-E7EF-4AA5-A022-48C974385803}"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E7D2BFD9-B76A-4C7B-8738-4DE9228E83B9}"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D421A96E-B538-4E8C-9A33-F534CA67741D}"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7F972670-92CD-4262-854A-D9103436694D}"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B4384872-C658-43A3-A271-B1B3A78D9BFC}"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2A5C8598-6D90-4EFA-A3E5-BE92B0EEA3D3}"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450255CF-6C03-4A25-9E90-FC9A26458FA0}"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8B6B4D90-E2FB-481F-8ED7-6E921745F656}"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6758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E5E2791A-D11C-4A07-A722-51FEFEFF49FE}"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FC28A549-2713-4891-81B9-8AD057CA991F}"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ACE799FF-DA11-435F-983C-36EF7DB028F5}"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7373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33C8D8CA-7EB3-4A83-AB04-6E6BFBF94BD5}"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03EC1E6A-F722-4EF1-8A82-5269A65700DC}"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A15B8DB0-7598-44FB-86F9-C4ECC7B3461B}" type="slidenum">
              <a:rPr lang="en-US" smtClean="0"/>
              <a:pPr>
                <a:defRPr/>
              </a:pPr>
              <a:t>30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D9B67C0C-B719-488F-8B78-E4B0E2805095}"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9E3BAFB9-3591-4247-BE19-57AD8791346D}"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FE3C9D88-F76F-4142-B818-A04144C33DE5}"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862E7BC5-AFD2-4175-80E1-13E103AE03F9}"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DE4CD2B1-BB27-4432-B119-F3EAF5ADBD94}"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088E0774-C8DA-44E5-ABBF-C795D8B4D5D1}"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7488" y="1484313"/>
            <a:ext cx="1960562" cy="5373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484313"/>
            <a:ext cx="5730875" cy="5373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14843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56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1026" name="Picture 20" descr="estyn_powerpoint_01"/>
          <p:cNvSpPr>
            <a:spLocks noChangeAspect="1" noChangeArrowheads="1"/>
          </p:cNvSpPr>
          <p:nvPr userDrawn="1"/>
        </p:nvSpPr>
        <p:spPr bwMode="auto">
          <a:xfrm>
            <a:off x="0" y="0"/>
            <a:ext cx="9144000" cy="6858000"/>
          </a:xfrm>
          <a:prstGeom prst="rect">
            <a:avLst/>
          </a:prstGeom>
          <a:noFill/>
          <a:ln w="9525">
            <a:noFill/>
            <a:miter lim="800000"/>
            <a:headEnd/>
            <a:tailEnd/>
          </a:ln>
        </p:spPr>
        <p:txBody>
          <a:bodyPr/>
          <a:lstStyle/>
          <a:p>
            <a:pPr>
              <a:defRPr/>
            </a:pPr>
            <a:endParaRPr lang="en-US"/>
          </a:p>
        </p:txBody>
      </p:sp>
      <p:sp>
        <p:nvSpPr>
          <p:cNvPr id="1027" name="Rectangle 2"/>
          <p:cNvSpPr>
            <a:spLocks noGrp="1" noChangeArrowheads="1"/>
          </p:cNvSpPr>
          <p:nvPr>
            <p:ph type="title"/>
          </p:nvPr>
        </p:nvSpPr>
        <p:spPr bwMode="auto">
          <a:xfrm>
            <a:off x="684213" y="14843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text styles</a:t>
            </a:r>
          </a:p>
        </p:txBody>
      </p:sp>
      <p:sp>
        <p:nvSpPr>
          <p:cNvPr id="1028" name="Rectangle 3"/>
          <p:cNvSpPr>
            <a:spLocks noGrp="1" noChangeArrowheads="1"/>
          </p:cNvSpPr>
          <p:nvPr>
            <p:ph type="body" idx="1"/>
          </p:nvPr>
        </p:nvSpPr>
        <p:spPr bwMode="auto">
          <a:xfrm>
            <a:off x="755650" y="2743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fontAlgn="base">
        <a:spcBef>
          <a:spcPct val="0"/>
        </a:spcBef>
        <a:spcAft>
          <a:spcPct val="0"/>
        </a:spcAft>
        <a:defRPr sz="4400">
          <a:solidFill>
            <a:srgbClr val="D60134"/>
          </a:solidFill>
          <a:latin typeface="Arial" charset="0"/>
        </a:defRPr>
      </a:lvl6pPr>
      <a:lvl7pPr marL="914400" algn="ctr" rtl="0" fontAlgn="base">
        <a:spcBef>
          <a:spcPct val="0"/>
        </a:spcBef>
        <a:spcAft>
          <a:spcPct val="0"/>
        </a:spcAft>
        <a:defRPr sz="4400">
          <a:solidFill>
            <a:srgbClr val="D60134"/>
          </a:solidFill>
          <a:latin typeface="Arial" charset="0"/>
        </a:defRPr>
      </a:lvl7pPr>
      <a:lvl8pPr marL="1371600" algn="ctr" rtl="0" fontAlgn="base">
        <a:spcBef>
          <a:spcPct val="0"/>
        </a:spcBef>
        <a:spcAft>
          <a:spcPct val="0"/>
        </a:spcAft>
        <a:defRPr sz="4400">
          <a:solidFill>
            <a:srgbClr val="D60134"/>
          </a:solidFill>
          <a:latin typeface="Arial" charset="0"/>
        </a:defRPr>
      </a:lvl8pPr>
      <a:lvl9pPr marL="1828800" algn="ctr" rtl="0" fontAlgn="base">
        <a:spcBef>
          <a:spcPct val="0"/>
        </a:spcBef>
        <a:spcAft>
          <a:spcPct val="0"/>
        </a:spcAft>
        <a:defRPr sz="4400">
          <a:solidFill>
            <a:srgbClr val="D60134"/>
          </a:solidFill>
          <a:latin typeface="Arial" charset="0"/>
        </a:defRPr>
      </a:lvl9pPr>
    </p:titleStyle>
    <p:bodyStyle>
      <a:lvl1pPr marL="342900" indent="-342900" algn="l" rtl="0" eaLnBrk="0" fontAlgn="base" hangingPunct="0">
        <a:spcBef>
          <a:spcPct val="20000"/>
        </a:spcBef>
        <a:spcAft>
          <a:spcPct val="0"/>
        </a:spcAft>
        <a:buChar char="•"/>
        <a:defRPr sz="32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800">
          <a:solidFill>
            <a:srgbClr val="015284"/>
          </a:solidFill>
          <a:latin typeface="+mn-lt"/>
        </a:defRPr>
      </a:lvl2pPr>
      <a:lvl3pPr marL="1143000" indent="-228600" algn="l" rtl="0" eaLnBrk="0" fontAlgn="base" hangingPunct="0">
        <a:spcBef>
          <a:spcPct val="20000"/>
        </a:spcBef>
        <a:spcAft>
          <a:spcPct val="0"/>
        </a:spcAft>
        <a:buChar char="•"/>
        <a:defRPr sz="2400">
          <a:solidFill>
            <a:srgbClr val="015284"/>
          </a:solidFill>
          <a:latin typeface="+mn-lt"/>
        </a:defRPr>
      </a:lvl3pPr>
      <a:lvl4pPr marL="1600200" indent="-228600" algn="l" rtl="0" eaLnBrk="0" fontAlgn="base" hangingPunct="0">
        <a:spcBef>
          <a:spcPct val="20000"/>
        </a:spcBef>
        <a:spcAft>
          <a:spcPct val="0"/>
        </a:spcAft>
        <a:buChar char="–"/>
        <a:defRPr sz="2000">
          <a:solidFill>
            <a:srgbClr val="015284"/>
          </a:solidFill>
          <a:latin typeface="+mn-lt"/>
        </a:defRPr>
      </a:lvl4pPr>
      <a:lvl5pPr marL="2057400" indent="-228600" algn="l" rtl="0" eaLnBrk="0" fontAlgn="base" hangingPunct="0">
        <a:spcBef>
          <a:spcPct val="20000"/>
        </a:spcBef>
        <a:spcAft>
          <a:spcPct val="0"/>
        </a:spcAft>
        <a:buChar char="»"/>
        <a:defRPr sz="2000">
          <a:solidFill>
            <a:srgbClr val="015284"/>
          </a:solidFill>
          <a:latin typeface="+mn-lt"/>
        </a:defRPr>
      </a:lvl5pPr>
      <a:lvl6pPr marL="2514600" indent="-228600" algn="l" rtl="0" fontAlgn="base">
        <a:spcBef>
          <a:spcPct val="20000"/>
        </a:spcBef>
        <a:spcAft>
          <a:spcPct val="0"/>
        </a:spcAft>
        <a:buChar char="»"/>
        <a:defRPr sz="2000">
          <a:solidFill>
            <a:srgbClr val="015284"/>
          </a:solidFill>
          <a:latin typeface="+mn-lt"/>
        </a:defRPr>
      </a:lvl6pPr>
      <a:lvl7pPr marL="2971800" indent="-228600" algn="l" rtl="0" fontAlgn="base">
        <a:spcBef>
          <a:spcPct val="20000"/>
        </a:spcBef>
        <a:spcAft>
          <a:spcPct val="0"/>
        </a:spcAft>
        <a:buChar char="»"/>
        <a:defRPr sz="2000">
          <a:solidFill>
            <a:srgbClr val="015284"/>
          </a:solidFill>
          <a:latin typeface="+mn-lt"/>
        </a:defRPr>
      </a:lvl7pPr>
      <a:lvl8pPr marL="3429000" indent="-228600" algn="l" rtl="0" fontAlgn="base">
        <a:spcBef>
          <a:spcPct val="20000"/>
        </a:spcBef>
        <a:spcAft>
          <a:spcPct val="0"/>
        </a:spcAft>
        <a:buChar char="»"/>
        <a:defRPr sz="2000">
          <a:solidFill>
            <a:srgbClr val="015284"/>
          </a:solidFill>
          <a:latin typeface="+mn-lt"/>
        </a:defRPr>
      </a:lvl8pPr>
      <a:lvl9pPr marL="3886200" indent="-228600" algn="l" rtl="0" fontAlgn="base">
        <a:spcBef>
          <a:spcPct val="20000"/>
        </a:spcBef>
        <a:spcAft>
          <a:spcPct val="0"/>
        </a:spcAft>
        <a:buChar char="»"/>
        <a:defRPr sz="2000">
          <a:solidFill>
            <a:srgbClr val="01528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hyperlink" Target="http://www.estyn.gov.uk/cymraeg/docViewer-w/319328.1/TGCh%20yng%20nghyfnod%20allweddol%203:%20Effaith%20TGCh%20ar%20ddysgu%20disgyblion%20yng%20nghyfnod%20allweddol%203%20mewn%20ysgolion%20uwchradd%20-%20Gorffennaf%202014%20%20/?navmap=30,163," TargetMode="External"/><Relationship Id="rId2" Type="http://schemas.openxmlformats.org/officeDocument/2006/relationships/notesSlide" Target="../notesSlides/notesSlide29.xml"/><Relationship Id="rId1" Type="http://schemas.openxmlformats.org/officeDocument/2006/relationships/slideLayout" Target="../slideLayouts/slideLayout4.xml"/><Relationship Id="rId4" Type="http://schemas.openxmlformats.org/officeDocument/2006/relationships/hyperlink" Target="http://www.estyn.gov.uk/english/docViewer/319300.8/ICT%20at%20key%20stage%203:%20The%20impact%20of%20ICT%20on%20pupils%E2%80%99%20learning%20at%20key%20stage%203%20in%20secondary%20schools%20-%20July%202014/?navmap=30,163,"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6"/>
          <p:cNvSpPr>
            <a:spLocks noGrp="1"/>
          </p:cNvSpPr>
          <p:nvPr>
            <p:ph type="title"/>
          </p:nvPr>
        </p:nvSpPr>
        <p:spPr>
          <a:xfrm>
            <a:off x="323850" y="1412875"/>
            <a:ext cx="8496300" cy="3887788"/>
          </a:xfrm>
        </p:spPr>
        <p:txBody>
          <a:bodyPr/>
          <a:lstStyle/>
          <a:p>
            <a:r>
              <a:rPr lang="en-GB" sz="3600" b="1" smtClean="0">
                <a:solidFill>
                  <a:srgbClr val="015284"/>
                </a:solidFill>
              </a:rPr>
              <a:t/>
            </a:r>
            <a:br>
              <a:rPr lang="en-GB" sz="3600" b="1" smtClean="0">
                <a:solidFill>
                  <a:srgbClr val="015284"/>
                </a:solidFill>
              </a:rPr>
            </a:br>
            <a:r>
              <a:rPr lang="en-GB" sz="3600" b="1" smtClean="0">
                <a:solidFill>
                  <a:srgbClr val="015284"/>
                </a:solidFill>
              </a:rPr>
              <a:t>Effaith TGCh ar ddysgu disgyblion yng nghyfnod allweddol 3 </a:t>
            </a:r>
            <a:br>
              <a:rPr lang="en-GB" sz="3600" b="1" smtClean="0">
                <a:solidFill>
                  <a:srgbClr val="015284"/>
                </a:solidFill>
              </a:rPr>
            </a:br>
            <a:r>
              <a:rPr lang="en-GB" sz="3600" b="1" smtClean="0">
                <a:solidFill>
                  <a:srgbClr val="015284"/>
                </a:solidFill>
              </a:rPr>
              <a:t>mewn ysgolion uwchradd</a:t>
            </a:r>
            <a:r>
              <a:rPr lang="en-GB" sz="3600" smtClean="0">
                <a:solidFill>
                  <a:srgbClr val="015284"/>
                </a:solidFill>
              </a:rPr>
              <a:t/>
            </a:r>
            <a:br>
              <a:rPr lang="en-GB" sz="3600" smtClean="0">
                <a:solidFill>
                  <a:srgbClr val="015284"/>
                </a:solidFill>
              </a:rPr>
            </a:br>
            <a:r>
              <a:rPr lang="en-GB" sz="3400" smtClean="0">
                <a:solidFill>
                  <a:srgbClr val="015284"/>
                </a:solidFill>
              </a:rPr>
              <a:t/>
            </a:r>
            <a:br>
              <a:rPr lang="en-GB" sz="3400" smtClean="0">
                <a:solidFill>
                  <a:srgbClr val="015284"/>
                </a:solidFill>
              </a:rPr>
            </a:br>
            <a:r>
              <a:rPr lang="en-GB" sz="3600" b="1" smtClean="0">
                <a:cs typeface="Times New Roman" pitchFamily="18" charset="0"/>
              </a:rPr>
              <a:t>The impact of ICT on pupils’ learning </a:t>
            </a:r>
            <a:r>
              <a:rPr lang="en-GB" sz="4800" b="1" smtClean="0">
                <a:latin typeface="Heledd"/>
                <a:cs typeface="Times New Roman" pitchFamily="18" charset="0"/>
              </a:rPr>
              <a:t/>
            </a:r>
            <a:br>
              <a:rPr lang="en-GB" sz="4800" b="1" smtClean="0">
                <a:latin typeface="Heledd"/>
                <a:cs typeface="Times New Roman" pitchFamily="18" charset="0"/>
              </a:rPr>
            </a:br>
            <a:r>
              <a:rPr lang="en-GB" sz="3600" b="1" smtClean="0">
                <a:cs typeface="Times New Roman" pitchFamily="18" charset="0"/>
              </a:rPr>
              <a:t>at key stage 3 in secondary schools</a:t>
            </a:r>
            <a:r>
              <a:rPr lang="en-GB" sz="4800" b="1" smtClean="0">
                <a:latin typeface="Heledd"/>
                <a:cs typeface="Times New Roman" pitchFamily="18" charset="0"/>
              </a:rPr>
              <a:t/>
            </a:r>
            <a:br>
              <a:rPr lang="en-GB" sz="4800" b="1" smtClean="0">
                <a:latin typeface="Heledd"/>
                <a:cs typeface="Times New Roman" pitchFamily="18" charset="0"/>
              </a:rPr>
            </a:br>
            <a:endParaRPr lang="en-GB" sz="3400" smtClean="0">
              <a:solidFill>
                <a:srgbClr val="015284"/>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4099" name="Rectangle 4"/>
          <p:cNvSpPr>
            <a:spLocks noGrp="1" noChangeArrowheads="1"/>
          </p:cNvSpPr>
          <p:nvPr>
            <p:ph type="body" sz="half" idx="2"/>
          </p:nvPr>
        </p:nvSpPr>
        <p:spPr>
          <a:xfrm>
            <a:off x="250825" y="1268413"/>
            <a:ext cx="4176713" cy="5256212"/>
          </a:xfrm>
        </p:spPr>
        <p:txBody>
          <a:bodyPr/>
          <a:lstStyle/>
          <a:p>
            <a:pPr marL="0" indent="0">
              <a:buFontTx/>
              <a:buNone/>
              <a:defRPr/>
            </a:pPr>
            <a:endParaRPr lang="en-GB" sz="1100" b="1" dirty="0" smtClean="0"/>
          </a:p>
          <a:p>
            <a:pPr marL="0" indent="0">
              <a:buFontTx/>
              <a:buNone/>
              <a:defRPr/>
            </a:pPr>
            <a:r>
              <a:rPr lang="en-GB" sz="1900" b="1" dirty="0" err="1" smtClean="0"/>
              <a:t>TGCh</a:t>
            </a:r>
            <a:r>
              <a:rPr lang="en-GB" sz="1900" b="1" dirty="0" smtClean="0"/>
              <a:t> </a:t>
            </a:r>
            <a:r>
              <a:rPr lang="en-GB" sz="1900" b="1" dirty="0" err="1" smtClean="0"/>
              <a:t>fel</a:t>
            </a:r>
            <a:r>
              <a:rPr lang="en-GB" sz="1900" b="1" dirty="0" smtClean="0"/>
              <a:t> </a:t>
            </a:r>
            <a:r>
              <a:rPr lang="en-GB" sz="1900" b="1" dirty="0" err="1" smtClean="0"/>
              <a:t>pwnc</a:t>
            </a:r>
            <a:endParaRPr lang="en-GB" sz="1900" b="1" dirty="0" smtClean="0"/>
          </a:p>
          <a:p>
            <a:pPr marL="0" indent="0">
              <a:buFontTx/>
              <a:buNone/>
              <a:defRPr/>
            </a:pPr>
            <a:r>
              <a:rPr lang="en-GB" sz="1900" b="1" dirty="0" err="1" smtClean="0"/>
              <a:t>Cynllunio</a:t>
            </a:r>
            <a:r>
              <a:rPr lang="en-GB" sz="1900" b="1" dirty="0" smtClean="0"/>
              <a:t>, </a:t>
            </a:r>
            <a:r>
              <a:rPr lang="en-GB" sz="1900" b="1" dirty="0" err="1" smtClean="0"/>
              <a:t>darparu</a:t>
            </a:r>
            <a:r>
              <a:rPr lang="en-GB" sz="1900" b="1" dirty="0" smtClean="0"/>
              <a:t> ac </a:t>
            </a:r>
            <a:r>
              <a:rPr lang="en-GB" sz="1900" b="1" dirty="0" err="1" smtClean="0"/>
              <a:t>asesu</a:t>
            </a:r>
            <a:endParaRPr lang="en-GB" sz="1900" b="1" dirty="0" smtClean="0"/>
          </a:p>
          <a:p>
            <a:pPr>
              <a:defRPr/>
            </a:pPr>
            <a:r>
              <a:rPr lang="en-GB" sz="1900" dirty="0" smtClean="0"/>
              <a:t>Mae </a:t>
            </a:r>
            <a:r>
              <a:rPr lang="en-GB" sz="1900" dirty="0" err="1" smtClean="0"/>
              <a:t>amheuaeth</a:t>
            </a:r>
            <a:r>
              <a:rPr lang="en-GB" sz="1900" dirty="0" smtClean="0"/>
              <a:t> </a:t>
            </a:r>
            <a:r>
              <a:rPr lang="en-GB" sz="1900" dirty="0" err="1" smtClean="0"/>
              <a:t>ynghylch</a:t>
            </a:r>
            <a:r>
              <a:rPr lang="en-GB" sz="1900" dirty="0" smtClean="0"/>
              <a:t> </a:t>
            </a:r>
            <a:r>
              <a:rPr lang="en-GB" sz="1900" dirty="0" err="1" smtClean="0"/>
              <a:t>dibynadwyedd</a:t>
            </a:r>
            <a:r>
              <a:rPr lang="en-GB" sz="1900" dirty="0" smtClean="0"/>
              <a:t> a </a:t>
            </a:r>
            <a:r>
              <a:rPr lang="en-GB" sz="1900" dirty="0" err="1" smtClean="0"/>
              <a:t>dilysrwydd</a:t>
            </a:r>
            <a:r>
              <a:rPr lang="en-GB" sz="1900" dirty="0" smtClean="0"/>
              <a:t> </a:t>
            </a:r>
            <a:r>
              <a:rPr lang="en-GB" sz="1900" dirty="0" err="1" smtClean="0"/>
              <a:t>asesiadau</a:t>
            </a:r>
            <a:r>
              <a:rPr lang="en-GB" sz="1900" dirty="0" smtClean="0"/>
              <a:t> </a:t>
            </a:r>
            <a:r>
              <a:rPr lang="en-GB" sz="1900" dirty="0" err="1" smtClean="0"/>
              <a:t>athrawon</a:t>
            </a:r>
            <a:r>
              <a:rPr lang="en-GB" sz="1900" dirty="0" smtClean="0"/>
              <a:t> </a:t>
            </a:r>
            <a:r>
              <a:rPr lang="en-GB" sz="1900" dirty="0" err="1" smtClean="0"/>
              <a:t>mewn</a:t>
            </a:r>
            <a:r>
              <a:rPr lang="en-GB" sz="1900" dirty="0" smtClean="0"/>
              <a:t> </a:t>
            </a:r>
            <a:r>
              <a:rPr lang="en-GB" sz="1900" dirty="0" err="1" smtClean="0"/>
              <a:t>TGCh</a:t>
            </a:r>
            <a:r>
              <a:rPr lang="en-GB" sz="1900" dirty="0" smtClean="0"/>
              <a:t> </a:t>
            </a:r>
            <a:r>
              <a:rPr lang="en-GB" sz="1900" dirty="0" err="1" smtClean="0"/>
              <a:t>ar</a:t>
            </a:r>
            <a:r>
              <a:rPr lang="en-GB" sz="1900" dirty="0" smtClean="0"/>
              <a:t> </a:t>
            </a:r>
            <a:r>
              <a:rPr lang="en-GB" sz="1900" dirty="0" err="1" smtClean="0"/>
              <a:t>ddiwedd</a:t>
            </a:r>
            <a:r>
              <a:rPr lang="en-GB" sz="1900" dirty="0" smtClean="0"/>
              <a:t> </a:t>
            </a:r>
            <a:r>
              <a:rPr lang="en-GB" sz="1900" dirty="0" err="1" smtClean="0"/>
              <a:t>cyfnod</a:t>
            </a:r>
            <a:r>
              <a:rPr lang="en-GB" sz="1900" dirty="0" smtClean="0"/>
              <a:t> </a:t>
            </a:r>
            <a:r>
              <a:rPr lang="en-GB" sz="1900" dirty="0" err="1" smtClean="0"/>
              <a:t>allweddol</a:t>
            </a:r>
            <a:r>
              <a:rPr lang="en-GB" sz="1900" dirty="0" smtClean="0"/>
              <a:t> 3.  </a:t>
            </a:r>
            <a:r>
              <a:rPr lang="en-GB" sz="1900" dirty="0" err="1" smtClean="0"/>
              <a:t>Yn</a:t>
            </a:r>
            <a:r>
              <a:rPr lang="en-GB" sz="1900" dirty="0" smtClean="0"/>
              <a:t> </a:t>
            </a:r>
            <a:r>
              <a:rPr lang="en-GB" sz="1900" dirty="0" err="1" smtClean="0"/>
              <a:t>aml</a:t>
            </a:r>
            <a:r>
              <a:rPr lang="en-GB" sz="1900" dirty="0" smtClean="0"/>
              <a:t> </a:t>
            </a:r>
            <a:r>
              <a:rPr lang="en-GB" sz="1900" dirty="0" err="1" smtClean="0"/>
              <a:t>mae</a:t>
            </a:r>
            <a:r>
              <a:rPr lang="en-GB" sz="1900" dirty="0" smtClean="0"/>
              <a:t> </a:t>
            </a:r>
            <a:r>
              <a:rPr lang="en-GB" sz="1900" dirty="0" err="1" smtClean="0"/>
              <a:t>hyn</a:t>
            </a:r>
            <a:r>
              <a:rPr lang="en-GB" sz="1900" dirty="0" smtClean="0"/>
              <a:t> </a:t>
            </a:r>
            <a:r>
              <a:rPr lang="en-GB" sz="1900" dirty="0" err="1" smtClean="0"/>
              <a:t>oherwydd</a:t>
            </a:r>
            <a:r>
              <a:rPr lang="en-GB" sz="1900" dirty="0" smtClean="0"/>
              <a:t> </a:t>
            </a:r>
            <a:r>
              <a:rPr lang="en-GB" sz="1900" dirty="0" err="1" smtClean="0"/>
              <a:t>bod</a:t>
            </a:r>
            <a:r>
              <a:rPr lang="en-GB" sz="1900" dirty="0" smtClean="0"/>
              <a:t> </a:t>
            </a:r>
            <a:r>
              <a:rPr lang="en-GB" sz="1900" dirty="0" err="1" smtClean="0"/>
              <a:t>asesiadau’n</a:t>
            </a:r>
            <a:r>
              <a:rPr lang="en-GB" sz="1900" dirty="0" smtClean="0"/>
              <a:t> or-</a:t>
            </a:r>
            <a:r>
              <a:rPr lang="en-GB" sz="1900" dirty="0" err="1" smtClean="0"/>
              <a:t>hael</a:t>
            </a:r>
            <a:r>
              <a:rPr lang="en-GB" sz="1900" dirty="0" smtClean="0"/>
              <a:t>, ac </a:t>
            </a:r>
            <a:r>
              <a:rPr lang="en-GB" sz="1900" dirty="0" err="1" smtClean="0"/>
              <a:t>ychwanegir</a:t>
            </a:r>
            <a:r>
              <a:rPr lang="en-GB" sz="1900" dirty="0" smtClean="0"/>
              <a:t> at </a:t>
            </a:r>
            <a:r>
              <a:rPr lang="en-GB" sz="1900" dirty="0" err="1" smtClean="0"/>
              <a:t>hyn</a:t>
            </a:r>
            <a:r>
              <a:rPr lang="en-GB" sz="1900" dirty="0" smtClean="0"/>
              <a:t> </a:t>
            </a:r>
            <a:r>
              <a:rPr lang="en-GB" sz="1900" dirty="0" err="1" smtClean="0"/>
              <a:t>gan</a:t>
            </a:r>
            <a:r>
              <a:rPr lang="en-GB" sz="1900" dirty="0" smtClean="0"/>
              <a:t> </a:t>
            </a:r>
            <a:r>
              <a:rPr lang="en-GB" sz="1900" dirty="0" err="1" smtClean="0"/>
              <a:t>ddiffyg</a:t>
            </a:r>
            <a:r>
              <a:rPr lang="en-GB" sz="1900" dirty="0" smtClean="0"/>
              <a:t> </a:t>
            </a:r>
            <a:r>
              <a:rPr lang="en-GB" sz="1900" dirty="0" err="1" smtClean="0"/>
              <a:t>dilysu</a:t>
            </a:r>
            <a:r>
              <a:rPr lang="en-GB" sz="1900" dirty="0" smtClean="0"/>
              <a:t> </a:t>
            </a:r>
            <a:r>
              <a:rPr lang="en-GB" sz="1900" dirty="0" err="1" smtClean="0"/>
              <a:t>allanol</a:t>
            </a:r>
            <a:r>
              <a:rPr lang="en-GB" sz="1900" dirty="0" smtClean="0"/>
              <a:t>.</a:t>
            </a:r>
            <a:endParaRPr lang="en-GB" sz="1900" dirty="0">
              <a:solidFill>
                <a:srgbClr val="D60134"/>
              </a:solidFill>
              <a:latin typeface="+mj-lt"/>
              <a:ea typeface="+mj-ea"/>
              <a:cs typeface="+mj-cs"/>
            </a:endParaRPr>
          </a:p>
        </p:txBody>
      </p:sp>
      <p:sp>
        <p:nvSpPr>
          <p:cNvPr id="4" name="Rectangle 4"/>
          <p:cNvSpPr txBox="1">
            <a:spLocks noChangeArrowheads="1"/>
          </p:cNvSpPr>
          <p:nvPr/>
        </p:nvSpPr>
        <p:spPr bwMode="auto">
          <a:xfrm>
            <a:off x="4500563" y="1435100"/>
            <a:ext cx="4464050" cy="5257800"/>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marL="0" indent="0">
              <a:buFontTx/>
              <a:buNone/>
              <a:defRPr/>
            </a:pPr>
            <a:r>
              <a:rPr lang="en-GB" sz="1900" b="1" kern="0" dirty="0" smtClean="0">
                <a:solidFill>
                  <a:srgbClr val="D60134"/>
                </a:solidFill>
                <a:latin typeface="+mj-lt"/>
                <a:ea typeface="+mj-ea"/>
                <a:cs typeface="+mj-cs"/>
              </a:rPr>
              <a:t>ICT as a subject</a:t>
            </a:r>
          </a:p>
          <a:p>
            <a:pPr marL="0" indent="0">
              <a:spcAft>
                <a:spcPts val="600"/>
              </a:spcAft>
              <a:buFontTx/>
              <a:buNone/>
              <a:defRPr/>
            </a:pPr>
            <a:r>
              <a:rPr lang="en-GB" sz="1900" b="1" kern="0" dirty="0" smtClean="0">
                <a:solidFill>
                  <a:srgbClr val="D60134"/>
                </a:solidFill>
                <a:latin typeface="+mj-lt"/>
                <a:ea typeface="+mj-ea"/>
                <a:cs typeface="+mj-cs"/>
              </a:rPr>
              <a:t>Planning, provision and assessment</a:t>
            </a:r>
          </a:p>
          <a:p>
            <a:pPr>
              <a:defRPr/>
            </a:pPr>
            <a:r>
              <a:rPr lang="en-GB" sz="1900" kern="0" dirty="0" smtClean="0">
                <a:solidFill>
                  <a:srgbClr val="D60134"/>
                </a:solidFill>
                <a:latin typeface="+mj-lt"/>
                <a:ea typeface="+mj-ea"/>
                <a:cs typeface="+mj-cs"/>
              </a:rPr>
              <a:t>The reliability and validity of teacher assessment in ICT at the end of key stage 3 are doubtful.  This is often due to assessments being overgenerous, compounded by a lack of external verification.</a:t>
            </a:r>
            <a:endParaRPr lang="en-GB" sz="1900" kern="0" dirty="0">
              <a:solidFill>
                <a:srgbClr val="D60134"/>
              </a:solidFill>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4099" name="Rectangle 4"/>
          <p:cNvSpPr>
            <a:spLocks noGrp="1" noChangeArrowheads="1"/>
          </p:cNvSpPr>
          <p:nvPr>
            <p:ph type="body" sz="half" idx="2"/>
          </p:nvPr>
        </p:nvSpPr>
        <p:spPr>
          <a:xfrm>
            <a:off x="250825" y="1268413"/>
            <a:ext cx="4105275" cy="5256212"/>
          </a:xfrm>
        </p:spPr>
        <p:txBody>
          <a:bodyPr/>
          <a:lstStyle/>
          <a:p>
            <a:pPr marL="0" indent="0">
              <a:buFontTx/>
              <a:buNone/>
            </a:pPr>
            <a:endParaRPr lang="en-GB" sz="1000" b="1" smtClean="0">
              <a:solidFill>
                <a:srgbClr val="D60134"/>
              </a:solidFill>
            </a:endParaRPr>
          </a:p>
          <a:p>
            <a:pPr marL="0" indent="0">
              <a:buFontTx/>
              <a:buNone/>
            </a:pPr>
            <a:r>
              <a:rPr lang="en-GB" sz="1900" b="1" smtClean="0"/>
              <a:t>TGCh fel pwnc</a:t>
            </a:r>
          </a:p>
          <a:p>
            <a:pPr marL="0" indent="0">
              <a:spcAft>
                <a:spcPts val="600"/>
              </a:spcAft>
              <a:buFontTx/>
              <a:buNone/>
            </a:pPr>
            <a:r>
              <a:rPr lang="en-GB" sz="1900" b="1" smtClean="0"/>
              <a:t>Arweinyddiaeth a rheolaeth</a:t>
            </a:r>
          </a:p>
          <a:p>
            <a:pPr marL="0" indent="0">
              <a:spcAft>
                <a:spcPts val="600"/>
              </a:spcAft>
              <a:buFontTx/>
              <a:buNone/>
            </a:pPr>
            <a:r>
              <a:rPr lang="en-GB" sz="1900" smtClean="0"/>
              <a:t>Mae tua hanner yr arweinwyr canol yn llwyddo i wella safonau mewn TGCh fel pwnc drwy bennu disgwyliadau uchel ar gyfer addysgu.  Maent yn sicrhau bod athrawon yn cydweithredu i gynhyrchu cynlluniau gwaith effeithiol ac adnoddau ysgogol.  Maent yn monitro gwaith cydweithwyr yn drwyadl i sicrhau bod yr holl staff yn cadw at y cynllun gwaith.  Gweithredant weithdrefnau asesu ac olrhain effeithiol.</a:t>
            </a:r>
          </a:p>
        </p:txBody>
      </p:sp>
      <p:sp>
        <p:nvSpPr>
          <p:cNvPr id="4" name="Rectangle 4"/>
          <p:cNvSpPr txBox="1">
            <a:spLocks noChangeArrowheads="1"/>
          </p:cNvSpPr>
          <p:nvPr/>
        </p:nvSpPr>
        <p:spPr bwMode="auto">
          <a:xfrm>
            <a:off x="4572000" y="1420813"/>
            <a:ext cx="4465638" cy="5256212"/>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marL="0" indent="0">
              <a:buFontTx/>
              <a:buNone/>
              <a:defRPr/>
            </a:pPr>
            <a:r>
              <a:rPr lang="en-GB" sz="1900" b="1" kern="0" dirty="0" smtClean="0">
                <a:solidFill>
                  <a:srgbClr val="D60134"/>
                </a:solidFill>
                <a:latin typeface="+mj-lt"/>
                <a:ea typeface="+mj-ea"/>
                <a:cs typeface="+mj-cs"/>
              </a:rPr>
              <a:t>ICT as a subject</a:t>
            </a:r>
          </a:p>
          <a:p>
            <a:pPr marL="0" indent="0">
              <a:spcAft>
                <a:spcPts val="600"/>
              </a:spcAft>
              <a:buFontTx/>
              <a:buNone/>
              <a:defRPr/>
            </a:pPr>
            <a:r>
              <a:rPr lang="en-GB" sz="1900" b="1" kern="0" dirty="0" smtClean="0">
                <a:solidFill>
                  <a:srgbClr val="D60134"/>
                </a:solidFill>
                <a:latin typeface="+mj-lt"/>
                <a:ea typeface="+mj-ea"/>
                <a:cs typeface="+mj-cs"/>
              </a:rPr>
              <a:t>Leadership and management</a:t>
            </a:r>
          </a:p>
          <a:p>
            <a:pPr marL="0" indent="0">
              <a:spcAft>
                <a:spcPts val="600"/>
              </a:spcAft>
              <a:buFontTx/>
              <a:buNone/>
              <a:defRPr/>
            </a:pPr>
            <a:r>
              <a:rPr lang="en-GB" sz="1900" kern="0" dirty="0" smtClean="0">
                <a:solidFill>
                  <a:srgbClr val="D60134"/>
                </a:solidFill>
                <a:latin typeface="+mj-lt"/>
                <a:ea typeface="+mj-ea"/>
                <a:cs typeface="+mj-cs"/>
              </a:rPr>
              <a:t>Around half of middle leaders succeed in raising standards in ICT as a subject by setting high expectations for teaching.  They ensure teachers co-operate to produce effective schemes of work and stimulating resources.  They monitor colleagues’ work rigorously to ensure all staff adhere to the scheme of work.  They implement effective assessment and tracking procedures</a:t>
            </a:r>
            <a:endParaRPr lang="en-GB" sz="1900" kern="0" dirty="0">
              <a:solidFill>
                <a:srgbClr val="D60134"/>
              </a:solidFill>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4099" name="Rectangle 4"/>
          <p:cNvSpPr>
            <a:spLocks noGrp="1" noChangeArrowheads="1"/>
          </p:cNvSpPr>
          <p:nvPr>
            <p:ph type="body" sz="half" idx="2"/>
          </p:nvPr>
        </p:nvSpPr>
        <p:spPr>
          <a:xfrm>
            <a:off x="0" y="1125538"/>
            <a:ext cx="4716463" cy="5588000"/>
          </a:xfrm>
        </p:spPr>
        <p:txBody>
          <a:bodyPr/>
          <a:lstStyle/>
          <a:p>
            <a:pPr marL="0" indent="0">
              <a:buFontTx/>
              <a:buNone/>
            </a:pPr>
            <a:r>
              <a:rPr lang="en-GB" sz="1900" b="1" dirty="0" err="1" smtClean="0"/>
              <a:t>TGCh</a:t>
            </a:r>
            <a:r>
              <a:rPr lang="en-GB" sz="1900" b="1" dirty="0" smtClean="0"/>
              <a:t> </a:t>
            </a:r>
            <a:r>
              <a:rPr lang="en-GB" sz="1900" b="1" dirty="0" err="1" smtClean="0"/>
              <a:t>fel</a:t>
            </a:r>
            <a:r>
              <a:rPr lang="en-GB" sz="1900" b="1" dirty="0" smtClean="0"/>
              <a:t> </a:t>
            </a:r>
            <a:r>
              <a:rPr lang="en-GB" sz="1900" b="1" dirty="0" err="1" smtClean="0"/>
              <a:t>pwnc</a:t>
            </a:r>
            <a:endParaRPr lang="en-GB" sz="1900" b="1" dirty="0" smtClean="0"/>
          </a:p>
          <a:p>
            <a:pPr marL="0" indent="0">
              <a:spcAft>
                <a:spcPts val="600"/>
              </a:spcAft>
              <a:buFontTx/>
              <a:buNone/>
            </a:pPr>
            <a:r>
              <a:rPr lang="en-GB" sz="1900" b="1" dirty="0" err="1" smtClean="0"/>
              <a:t>Arweinyddiaeth</a:t>
            </a:r>
            <a:r>
              <a:rPr lang="en-GB" sz="1900" b="1" dirty="0" smtClean="0"/>
              <a:t> a </a:t>
            </a:r>
            <a:r>
              <a:rPr lang="en-GB" sz="1900" b="1" dirty="0" err="1" smtClean="0"/>
              <a:t>rheolaeth</a:t>
            </a:r>
            <a:endParaRPr lang="en-GB" sz="1900" b="1" dirty="0" smtClean="0"/>
          </a:p>
          <a:p>
            <a:pPr>
              <a:spcAft>
                <a:spcPts val="600"/>
              </a:spcAft>
            </a:pPr>
            <a:r>
              <a:rPr lang="en-GB" sz="1900" dirty="0" err="1" smtClean="0"/>
              <a:t>Nid</a:t>
            </a:r>
            <a:r>
              <a:rPr lang="en-GB" sz="1900" dirty="0" smtClean="0"/>
              <a:t> </a:t>
            </a:r>
            <a:r>
              <a:rPr lang="en-GB" sz="1900" dirty="0" err="1" smtClean="0"/>
              <a:t>oes</a:t>
            </a:r>
            <a:r>
              <a:rPr lang="en-GB" sz="1900" dirty="0" smtClean="0"/>
              <a:t> </a:t>
            </a:r>
            <a:r>
              <a:rPr lang="en-GB" sz="1900" dirty="0" err="1" smtClean="0"/>
              <a:t>gan</a:t>
            </a:r>
            <a:r>
              <a:rPr lang="en-GB" sz="1900" dirty="0" smtClean="0"/>
              <a:t> </a:t>
            </a:r>
            <a:r>
              <a:rPr lang="en-GB" sz="1900" dirty="0" err="1" smtClean="0"/>
              <a:t>bron</a:t>
            </a:r>
            <a:r>
              <a:rPr lang="en-GB" sz="1900" dirty="0" smtClean="0"/>
              <a:t> </a:t>
            </a:r>
            <a:r>
              <a:rPr lang="en-GB" sz="1900" dirty="0" err="1" smtClean="0"/>
              <a:t>i</a:t>
            </a:r>
            <a:r>
              <a:rPr lang="en-GB" sz="1900" dirty="0" smtClean="0"/>
              <a:t> </a:t>
            </a:r>
            <a:r>
              <a:rPr lang="en-GB" sz="1900" dirty="0" err="1" smtClean="0"/>
              <a:t>draean</a:t>
            </a:r>
            <a:r>
              <a:rPr lang="en-GB" sz="1900" dirty="0" smtClean="0"/>
              <a:t> o </a:t>
            </a:r>
            <a:r>
              <a:rPr lang="en-GB" sz="1900" dirty="0" err="1" smtClean="0"/>
              <a:t>ysgolion</a:t>
            </a:r>
            <a:r>
              <a:rPr lang="en-GB" sz="1900" dirty="0" smtClean="0"/>
              <a:t> </a:t>
            </a:r>
            <a:r>
              <a:rPr lang="en-GB" sz="1900" dirty="0" err="1" smtClean="0"/>
              <a:t>gynllun</a:t>
            </a:r>
            <a:r>
              <a:rPr lang="en-GB" sz="1900" dirty="0" smtClean="0"/>
              <a:t> </a:t>
            </a:r>
            <a:r>
              <a:rPr lang="en-GB" sz="1900" dirty="0" err="1" smtClean="0"/>
              <a:t>gwella</a:t>
            </a:r>
            <a:r>
              <a:rPr lang="en-GB" sz="1900" dirty="0" smtClean="0"/>
              <a:t> </a:t>
            </a:r>
            <a:r>
              <a:rPr lang="en-GB" sz="1900" dirty="0" err="1" smtClean="0"/>
              <a:t>TGCh</a:t>
            </a:r>
            <a:r>
              <a:rPr lang="en-GB" sz="1900" dirty="0" smtClean="0"/>
              <a:t> </a:t>
            </a:r>
            <a:r>
              <a:rPr lang="en-GB" sz="1900" dirty="0" err="1" smtClean="0"/>
              <a:t>addas</a:t>
            </a:r>
            <a:r>
              <a:rPr lang="en-GB" sz="1900" dirty="0" smtClean="0"/>
              <a:t> </a:t>
            </a:r>
            <a:r>
              <a:rPr lang="en-GB" sz="1900" dirty="0" err="1" smtClean="0"/>
              <a:t>sy’n</a:t>
            </a:r>
            <a:r>
              <a:rPr lang="en-GB" sz="1900" dirty="0" smtClean="0"/>
              <a:t> </a:t>
            </a:r>
            <a:r>
              <a:rPr lang="en-GB" sz="1900" dirty="0" err="1" smtClean="0"/>
              <a:t>amlinellu’n</a:t>
            </a:r>
            <a:r>
              <a:rPr lang="en-GB" sz="1900" dirty="0" smtClean="0"/>
              <a:t> </a:t>
            </a:r>
            <a:r>
              <a:rPr lang="en-GB" sz="1900" dirty="0" err="1" smtClean="0"/>
              <a:t>glir</a:t>
            </a:r>
            <a:r>
              <a:rPr lang="en-GB" sz="1900" dirty="0" smtClean="0"/>
              <a:t> </a:t>
            </a:r>
            <a:r>
              <a:rPr lang="en-GB" sz="1900" dirty="0" err="1" smtClean="0"/>
              <a:t>sut</a:t>
            </a:r>
            <a:r>
              <a:rPr lang="en-GB" sz="1900" dirty="0" smtClean="0"/>
              <a:t> </a:t>
            </a:r>
            <a:r>
              <a:rPr lang="en-GB" sz="1900" dirty="0" err="1" smtClean="0"/>
              <a:t>bydd</a:t>
            </a:r>
            <a:r>
              <a:rPr lang="en-GB" sz="1900" dirty="0" smtClean="0"/>
              <a:t> </a:t>
            </a:r>
            <a:r>
              <a:rPr lang="en-GB" sz="1900" dirty="0" err="1" smtClean="0"/>
              <a:t>yr</a:t>
            </a:r>
            <a:r>
              <a:rPr lang="en-GB" sz="1900" dirty="0" smtClean="0"/>
              <a:t> </a:t>
            </a:r>
            <a:r>
              <a:rPr lang="en-GB" sz="1900" dirty="0" err="1" smtClean="0"/>
              <a:t>ysgol</a:t>
            </a:r>
            <a:r>
              <a:rPr lang="en-GB" sz="1900" dirty="0" smtClean="0"/>
              <a:t> </a:t>
            </a:r>
            <a:r>
              <a:rPr lang="en-GB" sz="1900" dirty="0" err="1" smtClean="0"/>
              <a:t>yn</a:t>
            </a:r>
            <a:r>
              <a:rPr lang="en-GB" sz="1900" dirty="0" smtClean="0"/>
              <a:t> </a:t>
            </a:r>
            <a:r>
              <a:rPr lang="en-GB" sz="1900" dirty="0" err="1" smtClean="0"/>
              <a:t>gwella</a:t>
            </a:r>
            <a:r>
              <a:rPr lang="en-GB" sz="1900" dirty="0" smtClean="0"/>
              <a:t> </a:t>
            </a:r>
            <a:r>
              <a:rPr lang="en-GB" sz="1900" dirty="0" err="1" smtClean="0"/>
              <a:t>safonau</a:t>
            </a:r>
            <a:r>
              <a:rPr lang="en-GB" sz="1900" dirty="0" smtClean="0"/>
              <a:t>, </a:t>
            </a:r>
            <a:r>
              <a:rPr lang="en-GB" sz="1900" dirty="0" err="1" smtClean="0"/>
              <a:t>darpariaeth</a:t>
            </a:r>
            <a:r>
              <a:rPr lang="en-GB" sz="1900" dirty="0" smtClean="0"/>
              <a:t> ac </a:t>
            </a:r>
            <a:r>
              <a:rPr lang="en-GB" sz="1900" dirty="0" err="1" smtClean="0"/>
              <a:t>yn</a:t>
            </a:r>
            <a:r>
              <a:rPr lang="en-GB" sz="1900" dirty="0" smtClean="0"/>
              <a:t> </a:t>
            </a:r>
            <a:r>
              <a:rPr lang="en-GB" sz="1900" dirty="0" err="1" smtClean="0"/>
              <a:t>rhoi</a:t>
            </a:r>
            <a:r>
              <a:rPr lang="en-GB" sz="1900" dirty="0" smtClean="0"/>
              <a:t> </a:t>
            </a:r>
            <a:r>
              <a:rPr lang="en-GB" sz="1900" dirty="0" err="1" smtClean="0"/>
              <a:t>blaenoriaeth</a:t>
            </a:r>
            <a:r>
              <a:rPr lang="en-GB" sz="1900" dirty="0" smtClean="0"/>
              <a:t> </a:t>
            </a:r>
            <a:r>
              <a:rPr lang="en-GB" sz="1900" dirty="0" err="1" smtClean="0"/>
              <a:t>i</a:t>
            </a:r>
            <a:r>
              <a:rPr lang="en-GB" sz="1900" dirty="0" smtClean="0"/>
              <a:t> </a:t>
            </a:r>
            <a:r>
              <a:rPr lang="en-GB" sz="1900" dirty="0" err="1" smtClean="0"/>
              <a:t>strategaethau</a:t>
            </a:r>
            <a:r>
              <a:rPr lang="en-GB" sz="1900" dirty="0" smtClean="0"/>
              <a:t> </a:t>
            </a:r>
            <a:r>
              <a:rPr lang="en-GB" sz="1900" dirty="0" err="1" smtClean="0"/>
              <a:t>TGCh</a:t>
            </a:r>
            <a:r>
              <a:rPr lang="en-GB" sz="1900" dirty="0" smtClean="0"/>
              <a:t> </a:t>
            </a:r>
            <a:r>
              <a:rPr lang="en-GB" sz="1900" dirty="0" err="1" smtClean="0"/>
              <a:t>ar</a:t>
            </a:r>
            <a:r>
              <a:rPr lang="en-GB" sz="1900" dirty="0" smtClean="0"/>
              <a:t> draws </a:t>
            </a:r>
            <a:r>
              <a:rPr lang="en-GB" sz="1900" dirty="0" err="1" smtClean="0"/>
              <a:t>yr</a:t>
            </a:r>
            <a:r>
              <a:rPr lang="en-GB" sz="1900" dirty="0" smtClean="0"/>
              <a:t> </a:t>
            </a:r>
            <a:r>
              <a:rPr lang="en-GB" sz="1900" dirty="0" err="1" smtClean="0"/>
              <a:t>ysgol</a:t>
            </a:r>
            <a:r>
              <a:rPr lang="en-GB" sz="1900" dirty="0" smtClean="0"/>
              <a:t>.</a:t>
            </a:r>
          </a:p>
          <a:p>
            <a:pPr>
              <a:spcAft>
                <a:spcPts val="600"/>
              </a:spcAft>
            </a:pPr>
            <a:r>
              <a:rPr lang="en-GB" sz="1900" dirty="0" err="1" smtClean="0"/>
              <a:t>Mewn</a:t>
            </a:r>
            <a:r>
              <a:rPr lang="en-GB" sz="1900" dirty="0" smtClean="0"/>
              <a:t> </a:t>
            </a:r>
            <a:r>
              <a:rPr lang="en-GB" sz="1900" dirty="0" err="1" smtClean="0"/>
              <a:t>tua</a:t>
            </a:r>
            <a:r>
              <a:rPr lang="en-GB" sz="1900" dirty="0" smtClean="0"/>
              <a:t> </a:t>
            </a:r>
            <a:r>
              <a:rPr lang="en-GB" sz="1900" dirty="0" err="1" smtClean="0"/>
              <a:t>hanner</a:t>
            </a:r>
            <a:r>
              <a:rPr lang="en-GB" sz="1900" dirty="0" smtClean="0"/>
              <a:t> </a:t>
            </a:r>
            <a:r>
              <a:rPr lang="en-GB" sz="1900" dirty="0" err="1" smtClean="0"/>
              <a:t>yr</a:t>
            </a:r>
            <a:r>
              <a:rPr lang="en-GB" sz="1900" dirty="0" smtClean="0"/>
              <a:t> </a:t>
            </a:r>
            <a:r>
              <a:rPr lang="en-GB" sz="1900" dirty="0" err="1" smtClean="0"/>
              <a:t>ysgolion</a:t>
            </a:r>
            <a:r>
              <a:rPr lang="en-GB" sz="1900" dirty="0" smtClean="0"/>
              <a:t>, </a:t>
            </a:r>
            <a:r>
              <a:rPr lang="en-GB" sz="1900" dirty="0" err="1" smtClean="0"/>
              <a:t>mae</a:t>
            </a:r>
            <a:r>
              <a:rPr lang="en-GB" sz="1900" dirty="0" smtClean="0"/>
              <a:t> </a:t>
            </a:r>
            <a:r>
              <a:rPr lang="en-GB" sz="1900" dirty="0" err="1" smtClean="0"/>
              <a:t>arweinwyr</a:t>
            </a:r>
            <a:r>
              <a:rPr lang="en-GB" sz="1900" dirty="0" smtClean="0"/>
              <a:t> </a:t>
            </a:r>
            <a:r>
              <a:rPr lang="en-GB" sz="1900" dirty="0" err="1" smtClean="0"/>
              <a:t>yn</a:t>
            </a:r>
            <a:r>
              <a:rPr lang="en-GB" sz="1900" dirty="0" smtClean="0"/>
              <a:t> </a:t>
            </a:r>
            <a:r>
              <a:rPr lang="en-GB" sz="1900" dirty="0" err="1" smtClean="0"/>
              <a:t>cyfoethogi’r</a:t>
            </a:r>
            <a:r>
              <a:rPr lang="en-GB" sz="1900" dirty="0" smtClean="0"/>
              <a:t> </a:t>
            </a:r>
            <a:r>
              <a:rPr lang="en-GB" sz="1900" dirty="0" err="1" smtClean="0"/>
              <a:t>cwricwlwm</a:t>
            </a:r>
            <a:r>
              <a:rPr lang="en-GB" sz="1900" dirty="0" smtClean="0"/>
              <a:t> </a:t>
            </a:r>
            <a:r>
              <a:rPr lang="en-GB" sz="1900" dirty="0" err="1" smtClean="0"/>
              <a:t>TGCh</a:t>
            </a:r>
            <a:r>
              <a:rPr lang="en-GB" sz="1900" dirty="0" smtClean="0"/>
              <a:t> </a:t>
            </a:r>
            <a:r>
              <a:rPr lang="en-GB" sz="1900" dirty="0" err="1" smtClean="0"/>
              <a:t>gyda</a:t>
            </a:r>
            <a:r>
              <a:rPr lang="en-GB" sz="1900" dirty="0" smtClean="0"/>
              <a:t> </a:t>
            </a:r>
            <a:r>
              <a:rPr lang="en-GB" sz="1900" dirty="0" err="1" smtClean="0"/>
              <a:t>phrofiadau</a:t>
            </a:r>
            <a:r>
              <a:rPr lang="en-GB" sz="1900" dirty="0" smtClean="0"/>
              <a:t> </a:t>
            </a:r>
            <a:r>
              <a:rPr lang="en-GB" sz="1900" dirty="0" err="1" smtClean="0"/>
              <a:t>mewn</a:t>
            </a:r>
            <a:r>
              <a:rPr lang="en-GB" sz="1900" dirty="0" smtClean="0"/>
              <a:t> </a:t>
            </a:r>
            <a:r>
              <a:rPr lang="en-GB" sz="1900" dirty="0" err="1" smtClean="0"/>
              <a:t>rhaglennu</a:t>
            </a:r>
            <a:r>
              <a:rPr lang="en-GB" sz="1900" dirty="0" smtClean="0"/>
              <a:t> a </a:t>
            </a:r>
            <a:r>
              <a:rPr lang="en-GB" sz="1900" dirty="0" err="1" smtClean="0"/>
              <a:t>chodio</a:t>
            </a:r>
            <a:r>
              <a:rPr lang="en-GB" sz="1900" dirty="0" smtClean="0"/>
              <a:t> </a:t>
            </a:r>
            <a:r>
              <a:rPr lang="en-GB" sz="1900" dirty="0" err="1" smtClean="0"/>
              <a:t>cyfrifiadur</a:t>
            </a:r>
            <a:r>
              <a:rPr lang="en-GB" sz="1900" dirty="0" smtClean="0"/>
              <a:t>, </a:t>
            </a:r>
            <a:r>
              <a:rPr lang="en-GB" sz="1900" dirty="0" err="1" smtClean="0"/>
              <a:t>sy’n</a:t>
            </a:r>
            <a:r>
              <a:rPr lang="en-GB" sz="1900" dirty="0" smtClean="0"/>
              <a:t> </a:t>
            </a:r>
            <a:r>
              <a:rPr lang="en-GB" sz="1900" dirty="0" err="1" smtClean="0"/>
              <a:t>mynd</a:t>
            </a:r>
            <a:r>
              <a:rPr lang="en-GB" sz="1900" dirty="0" smtClean="0"/>
              <a:t> y </a:t>
            </a:r>
            <a:r>
              <a:rPr lang="en-GB" sz="1900" dirty="0" err="1" smtClean="0"/>
              <a:t>tu</a:t>
            </a:r>
            <a:r>
              <a:rPr lang="en-GB" sz="1900" dirty="0" smtClean="0"/>
              <a:t> </a:t>
            </a:r>
            <a:r>
              <a:rPr lang="en-GB" sz="1900" dirty="0" err="1" smtClean="0"/>
              <a:t>hwnt</a:t>
            </a:r>
            <a:r>
              <a:rPr lang="en-GB" sz="1900" dirty="0" smtClean="0"/>
              <a:t> </a:t>
            </a:r>
            <a:r>
              <a:rPr lang="en-GB" sz="1900" dirty="0" err="1" smtClean="0"/>
              <a:t>i</a:t>
            </a:r>
            <a:r>
              <a:rPr lang="en-GB" sz="1900" dirty="0" smtClean="0"/>
              <a:t> </a:t>
            </a:r>
            <a:r>
              <a:rPr lang="en-GB" sz="1900" dirty="0" err="1" smtClean="0"/>
              <a:t>ofynion</a:t>
            </a:r>
            <a:r>
              <a:rPr lang="en-GB" sz="1900" dirty="0" smtClean="0"/>
              <a:t> y </a:t>
            </a:r>
            <a:r>
              <a:rPr lang="en-GB" sz="1900" dirty="0" err="1" smtClean="0"/>
              <a:t>cwricwlwm</a:t>
            </a:r>
            <a:r>
              <a:rPr lang="en-GB" sz="1900" dirty="0" smtClean="0"/>
              <a:t> </a:t>
            </a:r>
            <a:r>
              <a:rPr lang="en-GB" sz="1900" dirty="0" err="1" smtClean="0"/>
              <a:t>cenedlaethol</a:t>
            </a:r>
            <a:r>
              <a:rPr lang="en-GB" sz="1900" dirty="0" smtClean="0"/>
              <a:t> </a:t>
            </a:r>
            <a:r>
              <a:rPr lang="en-GB" sz="1900" dirty="0" err="1" smtClean="0"/>
              <a:t>presennol</a:t>
            </a:r>
            <a:r>
              <a:rPr lang="en-GB" sz="1900" dirty="0" smtClean="0"/>
              <a:t>.  </a:t>
            </a:r>
            <a:r>
              <a:rPr lang="en-GB" sz="1900" dirty="0" err="1" smtClean="0"/>
              <a:t>Nid</a:t>
            </a:r>
            <a:r>
              <a:rPr lang="en-GB" sz="1900" dirty="0" smtClean="0"/>
              <a:t> </a:t>
            </a:r>
            <a:r>
              <a:rPr lang="en-GB" sz="1900" dirty="0" err="1" smtClean="0"/>
              <a:t>yw’r</a:t>
            </a:r>
            <a:r>
              <a:rPr lang="en-GB" sz="1900" dirty="0" smtClean="0"/>
              <a:t> </a:t>
            </a:r>
            <a:r>
              <a:rPr lang="en-GB" sz="1900" dirty="0" err="1" smtClean="0"/>
              <a:t>Cwricwlwm</a:t>
            </a:r>
            <a:r>
              <a:rPr lang="en-GB" sz="1900" dirty="0" smtClean="0"/>
              <a:t> </a:t>
            </a:r>
            <a:r>
              <a:rPr lang="en-GB" sz="1900" dirty="0" err="1" smtClean="0"/>
              <a:t>Cenedlaethol</a:t>
            </a:r>
            <a:r>
              <a:rPr lang="en-GB" sz="1900" dirty="0" smtClean="0"/>
              <a:t> </a:t>
            </a:r>
            <a:r>
              <a:rPr lang="en-GB" sz="1900" dirty="0" err="1" smtClean="0"/>
              <a:t>ar</a:t>
            </a:r>
            <a:r>
              <a:rPr lang="en-GB" sz="1900" dirty="0" smtClean="0"/>
              <a:t> </a:t>
            </a:r>
            <a:r>
              <a:rPr lang="en-GB" sz="1900" dirty="0" err="1" smtClean="0"/>
              <a:t>gyfer</a:t>
            </a:r>
            <a:r>
              <a:rPr lang="en-GB" sz="1900" dirty="0" smtClean="0"/>
              <a:t> </a:t>
            </a:r>
            <a:r>
              <a:rPr lang="en-GB" sz="1900" dirty="0" err="1" smtClean="0"/>
              <a:t>TGCh</a:t>
            </a:r>
            <a:r>
              <a:rPr lang="en-GB" sz="1900" dirty="0" smtClean="0"/>
              <a:t> </a:t>
            </a:r>
            <a:r>
              <a:rPr lang="en-GB" sz="1900" dirty="0" err="1" smtClean="0"/>
              <a:t>yn</a:t>
            </a:r>
            <a:r>
              <a:rPr lang="en-GB" sz="1900" dirty="0" smtClean="0"/>
              <a:t> </a:t>
            </a:r>
            <a:r>
              <a:rPr lang="en-GB" sz="1900" dirty="0" err="1" smtClean="0"/>
              <a:t>gwbl</a:t>
            </a:r>
            <a:r>
              <a:rPr lang="en-GB" sz="1900" dirty="0" smtClean="0"/>
              <a:t> </a:t>
            </a:r>
            <a:r>
              <a:rPr lang="en-GB" sz="1900" dirty="0" err="1" smtClean="0"/>
              <a:t>berthnasol</a:t>
            </a:r>
            <a:r>
              <a:rPr lang="en-GB" sz="1900" dirty="0" smtClean="0"/>
              <a:t> </a:t>
            </a:r>
            <a:r>
              <a:rPr lang="en-GB" sz="1900" dirty="0" err="1" smtClean="0"/>
              <a:t>i</a:t>
            </a:r>
            <a:r>
              <a:rPr lang="en-GB" sz="1900" dirty="0" smtClean="0"/>
              <a:t> </a:t>
            </a:r>
            <a:r>
              <a:rPr lang="en-GB" sz="1900" dirty="0" err="1" smtClean="0"/>
              <a:t>anghenion</a:t>
            </a:r>
            <a:r>
              <a:rPr lang="en-GB" sz="1900" dirty="0" smtClean="0"/>
              <a:t> </a:t>
            </a:r>
            <a:r>
              <a:rPr lang="en-GB" sz="1900" dirty="0" err="1" smtClean="0"/>
              <a:t>technolegol</a:t>
            </a:r>
            <a:r>
              <a:rPr lang="en-GB" sz="1900" dirty="0" smtClean="0"/>
              <a:t> </a:t>
            </a:r>
            <a:r>
              <a:rPr lang="en-GB" sz="1900" dirty="0" err="1" smtClean="0"/>
              <a:t>cymdeithas</a:t>
            </a:r>
            <a:r>
              <a:rPr lang="en-GB" sz="1900" dirty="0" smtClean="0"/>
              <a:t> </a:t>
            </a:r>
            <a:r>
              <a:rPr lang="en-GB" sz="1900" dirty="0" err="1" smtClean="0"/>
              <a:t>heddiw</a:t>
            </a:r>
            <a:r>
              <a:rPr lang="en-GB" sz="1900" dirty="0" smtClean="0"/>
              <a:t> </a:t>
            </a:r>
            <a:r>
              <a:rPr lang="en-GB" sz="1900" dirty="0" err="1" smtClean="0"/>
              <a:t>nac</a:t>
            </a:r>
            <a:r>
              <a:rPr lang="en-GB" sz="1900" dirty="0" smtClean="0"/>
              <a:t> </a:t>
            </a:r>
            <a:r>
              <a:rPr lang="en-GB" sz="1900" dirty="0" err="1" smtClean="0"/>
              <a:t>yn</a:t>
            </a:r>
            <a:r>
              <a:rPr lang="en-GB" sz="1900" dirty="0" smtClean="0"/>
              <a:t> </a:t>
            </a:r>
            <a:r>
              <a:rPr lang="en-GB" sz="1900" dirty="0" err="1" smtClean="0"/>
              <a:t>ddigon</a:t>
            </a:r>
            <a:r>
              <a:rPr lang="en-GB" sz="1900" dirty="0" smtClean="0"/>
              <a:t> </a:t>
            </a:r>
            <a:r>
              <a:rPr lang="en-GB" sz="1900" dirty="0" err="1" smtClean="0"/>
              <a:t>apelgar</a:t>
            </a:r>
            <a:r>
              <a:rPr lang="en-GB" sz="1900" dirty="0" smtClean="0"/>
              <a:t> </a:t>
            </a:r>
            <a:r>
              <a:rPr lang="en-GB" sz="1900" dirty="0" err="1" smtClean="0"/>
              <a:t>i</a:t>
            </a:r>
            <a:r>
              <a:rPr lang="en-GB" sz="1900" dirty="0" smtClean="0"/>
              <a:t> </a:t>
            </a:r>
            <a:r>
              <a:rPr lang="en-GB" sz="1900" dirty="0" err="1" smtClean="0"/>
              <a:t>ddisgyblion</a:t>
            </a:r>
            <a:r>
              <a:rPr lang="en-GB" sz="1900" dirty="0" smtClean="0"/>
              <a:t>.</a:t>
            </a:r>
            <a:endParaRPr lang="en-GB" sz="1900" dirty="0" smtClean="0">
              <a:solidFill>
                <a:srgbClr val="D60134"/>
              </a:solidFill>
            </a:endParaRPr>
          </a:p>
        </p:txBody>
      </p:sp>
      <p:sp>
        <p:nvSpPr>
          <p:cNvPr id="4" name="Rectangle 4"/>
          <p:cNvSpPr txBox="1">
            <a:spLocks noChangeArrowheads="1"/>
          </p:cNvSpPr>
          <p:nvPr/>
        </p:nvSpPr>
        <p:spPr bwMode="auto">
          <a:xfrm>
            <a:off x="4572000" y="1285875"/>
            <a:ext cx="4465638" cy="5589588"/>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marL="0" indent="0">
              <a:buFontTx/>
              <a:buNone/>
              <a:defRPr/>
            </a:pPr>
            <a:r>
              <a:rPr lang="en-GB" sz="1900" b="1" kern="0" dirty="0" smtClean="0">
                <a:solidFill>
                  <a:srgbClr val="D60134"/>
                </a:solidFill>
                <a:latin typeface="+mj-lt"/>
                <a:ea typeface="+mj-ea"/>
                <a:cs typeface="+mj-cs"/>
              </a:rPr>
              <a:t>ICT as a subject</a:t>
            </a:r>
          </a:p>
          <a:p>
            <a:pPr marL="0" indent="0">
              <a:spcAft>
                <a:spcPts val="600"/>
              </a:spcAft>
              <a:buFontTx/>
              <a:buNone/>
              <a:defRPr/>
            </a:pPr>
            <a:r>
              <a:rPr lang="en-GB" sz="1900" b="1" kern="0" dirty="0" smtClean="0">
                <a:solidFill>
                  <a:srgbClr val="D60134"/>
                </a:solidFill>
                <a:latin typeface="+mj-lt"/>
                <a:ea typeface="+mj-ea"/>
                <a:cs typeface="+mj-cs"/>
              </a:rPr>
              <a:t>Leadership and management</a:t>
            </a:r>
          </a:p>
          <a:p>
            <a:pPr>
              <a:spcAft>
                <a:spcPts val="600"/>
              </a:spcAft>
              <a:defRPr/>
            </a:pPr>
            <a:r>
              <a:rPr lang="en-GB" sz="1900" kern="0" dirty="0" smtClean="0">
                <a:solidFill>
                  <a:srgbClr val="D60134"/>
                </a:solidFill>
                <a:latin typeface="+mj-lt"/>
                <a:ea typeface="+mj-ea"/>
                <a:cs typeface="+mj-cs"/>
              </a:rPr>
              <a:t>Nearly a third of schools do not have a suitable ICT improvement plan that sets out clearly how the school will improve standards, provision and prioritise ICT strategies throughout the school.</a:t>
            </a:r>
          </a:p>
          <a:p>
            <a:pPr>
              <a:spcAft>
                <a:spcPts val="600"/>
              </a:spcAft>
              <a:defRPr/>
            </a:pPr>
            <a:r>
              <a:rPr lang="en-GB" sz="1900" kern="0" dirty="0" smtClean="0">
                <a:solidFill>
                  <a:srgbClr val="D60134"/>
                </a:solidFill>
                <a:latin typeface="+mj-lt"/>
                <a:ea typeface="+mj-ea"/>
                <a:cs typeface="+mj-cs"/>
              </a:rPr>
              <a:t>In around half of schools, leaders enrich the ICT curriculum with experiences in computer programming and coding, which go beyond the requirements of the present national curriculum. The National Curriculum for ICT is not fully relevant to the technological needs of today’s society or engaging enough for pupils.</a:t>
            </a:r>
            <a:endParaRPr lang="en-GB" sz="1900" kern="0" dirty="0">
              <a:solidFill>
                <a:srgbClr val="D60134"/>
              </a:solidFill>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323850" y="260350"/>
            <a:ext cx="7772400" cy="719138"/>
          </a:xfrm>
        </p:spPr>
        <p:txBody>
          <a:bodyPr/>
          <a:lstStyle/>
          <a:p>
            <a:pPr eaLnBrk="1" hangingPunct="1"/>
            <a:r>
              <a:rPr lang="en-GB" sz="3600" dirty="0" err="1" smtClean="0">
                <a:solidFill>
                  <a:srgbClr val="015284"/>
                </a:solidFill>
              </a:rPr>
              <a:t>Prif</a:t>
            </a:r>
            <a:r>
              <a:rPr lang="en-GB" sz="3600" dirty="0" smtClean="0">
                <a:solidFill>
                  <a:srgbClr val="015284"/>
                </a:solidFill>
              </a:rPr>
              <a:t> </a:t>
            </a:r>
            <a:r>
              <a:rPr lang="en-GB" sz="3600" dirty="0" err="1" smtClean="0">
                <a:solidFill>
                  <a:srgbClr val="015284"/>
                </a:solidFill>
              </a:rPr>
              <a:t>ganfyddiadau</a:t>
            </a:r>
            <a:r>
              <a:rPr lang="en-GB" sz="3600" dirty="0" smtClean="0">
                <a:solidFill>
                  <a:srgbClr val="015284"/>
                </a:solidFill>
              </a:rPr>
              <a:t/>
            </a:r>
            <a:br>
              <a:rPr lang="en-GB" sz="3600" dirty="0" smtClean="0">
                <a:solidFill>
                  <a:srgbClr val="015284"/>
                </a:solidFill>
              </a:rPr>
            </a:br>
            <a:r>
              <a:rPr lang="en-GB" sz="3600" dirty="0" smtClean="0"/>
              <a:t>Main findings</a:t>
            </a:r>
            <a:endParaRPr lang="en-US" sz="3600" dirty="0" smtClean="0">
              <a:solidFill>
                <a:srgbClr val="015284"/>
              </a:solidFill>
            </a:endParaRPr>
          </a:p>
        </p:txBody>
      </p:sp>
      <p:sp>
        <p:nvSpPr>
          <p:cNvPr id="4099" name="Rectangle 4"/>
          <p:cNvSpPr>
            <a:spLocks noGrp="1" noChangeArrowheads="1"/>
          </p:cNvSpPr>
          <p:nvPr>
            <p:ph type="body" sz="half" idx="2"/>
          </p:nvPr>
        </p:nvSpPr>
        <p:spPr>
          <a:xfrm>
            <a:off x="179388" y="1125538"/>
            <a:ext cx="4537075" cy="5732462"/>
          </a:xfrm>
        </p:spPr>
        <p:txBody>
          <a:bodyPr/>
          <a:lstStyle/>
          <a:p>
            <a:pPr marL="0" indent="0">
              <a:buFontTx/>
              <a:buNone/>
            </a:pPr>
            <a:r>
              <a:rPr lang="en-GB" sz="1900" b="1" dirty="0" err="1" smtClean="0"/>
              <a:t>TGCh</a:t>
            </a:r>
            <a:r>
              <a:rPr lang="en-GB" sz="1900" b="1" dirty="0" smtClean="0"/>
              <a:t> </a:t>
            </a:r>
            <a:r>
              <a:rPr lang="en-GB" sz="1900" b="1" dirty="0" err="1" smtClean="0"/>
              <a:t>fel</a:t>
            </a:r>
            <a:r>
              <a:rPr lang="en-GB" sz="1900" b="1" dirty="0" smtClean="0"/>
              <a:t> </a:t>
            </a:r>
            <a:r>
              <a:rPr lang="en-GB" sz="1900" b="1" dirty="0" err="1" smtClean="0"/>
              <a:t>pwnc</a:t>
            </a:r>
            <a:endParaRPr lang="en-GB" sz="1900" b="1" dirty="0" smtClean="0"/>
          </a:p>
          <a:p>
            <a:pPr marL="0" indent="0">
              <a:spcAft>
                <a:spcPts val="600"/>
              </a:spcAft>
              <a:buFontTx/>
              <a:buNone/>
            </a:pPr>
            <a:r>
              <a:rPr lang="en-GB" sz="1900" b="1" dirty="0" err="1" smtClean="0"/>
              <a:t>Arweinyddiaeth</a:t>
            </a:r>
            <a:r>
              <a:rPr lang="en-GB" sz="1900" b="1" dirty="0" smtClean="0"/>
              <a:t> a </a:t>
            </a:r>
            <a:r>
              <a:rPr lang="en-GB" sz="1900" b="1" dirty="0" err="1" smtClean="0"/>
              <a:t>rheolaeth</a:t>
            </a:r>
            <a:endParaRPr lang="en-GB" sz="1900" b="1" dirty="0" smtClean="0"/>
          </a:p>
          <a:p>
            <a:pPr>
              <a:spcAft>
                <a:spcPts val="600"/>
              </a:spcAft>
            </a:pPr>
            <a:r>
              <a:rPr lang="en-GB" sz="1900" dirty="0" smtClean="0"/>
              <a:t>Mae </a:t>
            </a:r>
            <a:r>
              <a:rPr lang="en-GB" sz="1900" dirty="0" err="1" smtClean="0"/>
              <a:t>amser</a:t>
            </a:r>
            <a:r>
              <a:rPr lang="en-GB" sz="1900" dirty="0" smtClean="0"/>
              <a:t> </a:t>
            </a:r>
            <a:r>
              <a:rPr lang="en-GB" sz="1900" dirty="0" err="1" smtClean="0"/>
              <a:t>cwricwlwm</a:t>
            </a:r>
            <a:r>
              <a:rPr lang="en-GB" sz="1900" dirty="0" smtClean="0"/>
              <a:t> </a:t>
            </a:r>
            <a:r>
              <a:rPr lang="en-GB" sz="1900" dirty="0" err="1" smtClean="0"/>
              <a:t>TGCh</a:t>
            </a:r>
            <a:r>
              <a:rPr lang="en-GB" sz="1900" dirty="0" smtClean="0"/>
              <a:t> </a:t>
            </a:r>
            <a:r>
              <a:rPr lang="en-GB" sz="1900" dirty="0" err="1" smtClean="0"/>
              <a:t>yn</a:t>
            </a:r>
            <a:r>
              <a:rPr lang="en-GB" sz="1900" dirty="0" smtClean="0"/>
              <a:t> </a:t>
            </a:r>
            <a:r>
              <a:rPr lang="en-GB" sz="1900" dirty="0" err="1" smtClean="0"/>
              <a:t>amrywio’n</a:t>
            </a:r>
            <a:r>
              <a:rPr lang="en-GB" sz="1900" dirty="0" smtClean="0"/>
              <a:t> </a:t>
            </a:r>
            <a:r>
              <a:rPr lang="en-GB" sz="1900" dirty="0" err="1" smtClean="0"/>
              <a:t>sylweddol</a:t>
            </a:r>
            <a:r>
              <a:rPr lang="en-GB" sz="1900" dirty="0" smtClean="0"/>
              <a:t> o </a:t>
            </a:r>
            <a:r>
              <a:rPr lang="en-GB" sz="1900" dirty="0" err="1" smtClean="0"/>
              <a:t>ysgol</a:t>
            </a:r>
            <a:r>
              <a:rPr lang="en-GB" sz="1900" dirty="0" smtClean="0"/>
              <a:t> </a:t>
            </a:r>
            <a:r>
              <a:rPr lang="en-GB" sz="1900" dirty="0" err="1" smtClean="0"/>
              <a:t>i</a:t>
            </a:r>
            <a:r>
              <a:rPr lang="en-GB" sz="1900" dirty="0" smtClean="0"/>
              <a:t> </a:t>
            </a:r>
            <a:r>
              <a:rPr lang="en-GB" sz="1900" dirty="0" err="1" smtClean="0"/>
              <a:t>ysgol</a:t>
            </a:r>
            <a:r>
              <a:rPr lang="en-GB" sz="1900" dirty="0" smtClean="0"/>
              <a:t>.  </a:t>
            </a:r>
            <a:r>
              <a:rPr lang="en-GB" sz="1900" dirty="0" err="1" smtClean="0"/>
              <a:t>Nid</a:t>
            </a:r>
            <a:r>
              <a:rPr lang="en-GB" sz="1900" dirty="0" smtClean="0"/>
              <a:t> </a:t>
            </a:r>
            <a:r>
              <a:rPr lang="en-GB" sz="1900" dirty="0" err="1" smtClean="0"/>
              <a:t>yw</a:t>
            </a:r>
            <a:r>
              <a:rPr lang="en-GB" sz="1900" dirty="0" smtClean="0"/>
              <a:t> </a:t>
            </a:r>
            <a:r>
              <a:rPr lang="en-GB" sz="1900" dirty="0" err="1" smtClean="0"/>
              <a:t>lleiafrif</a:t>
            </a:r>
            <a:r>
              <a:rPr lang="en-GB" sz="1900" dirty="0" smtClean="0"/>
              <a:t> o </a:t>
            </a:r>
            <a:r>
              <a:rPr lang="en-GB" sz="1900" dirty="0" err="1" smtClean="0"/>
              <a:t>ysgolion</a:t>
            </a:r>
            <a:r>
              <a:rPr lang="en-GB" sz="1900" dirty="0" smtClean="0"/>
              <a:t> </a:t>
            </a:r>
            <a:r>
              <a:rPr lang="en-GB" sz="1900" dirty="0" err="1" smtClean="0"/>
              <a:t>yn</a:t>
            </a:r>
            <a:r>
              <a:rPr lang="en-GB" sz="1900" dirty="0" smtClean="0"/>
              <a:t> </a:t>
            </a:r>
            <a:r>
              <a:rPr lang="en-GB" sz="1900" dirty="0" err="1" smtClean="0"/>
              <a:t>cynnig</a:t>
            </a:r>
            <a:r>
              <a:rPr lang="en-GB" sz="1900" dirty="0" smtClean="0"/>
              <a:t> </a:t>
            </a:r>
            <a:r>
              <a:rPr lang="en-GB" sz="1900" dirty="0" err="1" smtClean="0"/>
              <a:t>cyfwerth</a:t>
            </a:r>
            <a:r>
              <a:rPr lang="en-GB" sz="1900" dirty="0" smtClean="0"/>
              <a:t> â </a:t>
            </a:r>
            <a:r>
              <a:rPr lang="en-GB" sz="1900" dirty="0" err="1" smtClean="0"/>
              <a:t>gwers</a:t>
            </a:r>
            <a:r>
              <a:rPr lang="en-GB" sz="1900" dirty="0" smtClean="0"/>
              <a:t> </a:t>
            </a:r>
            <a:r>
              <a:rPr lang="en-GB" sz="1900" dirty="0" err="1" smtClean="0"/>
              <a:t>yr</a:t>
            </a:r>
            <a:r>
              <a:rPr lang="en-GB" sz="1900" dirty="0" smtClean="0"/>
              <a:t> </a:t>
            </a:r>
            <a:r>
              <a:rPr lang="en-GB" sz="1900" dirty="0" err="1" smtClean="0"/>
              <a:t>wythnos</a:t>
            </a:r>
            <a:r>
              <a:rPr lang="en-GB" sz="1900" dirty="0" smtClean="0"/>
              <a:t> </a:t>
            </a:r>
            <a:r>
              <a:rPr lang="en-GB" sz="1900" dirty="0" err="1" smtClean="0"/>
              <a:t>yng</a:t>
            </a:r>
            <a:r>
              <a:rPr lang="en-GB" sz="1900" dirty="0" smtClean="0"/>
              <a:t> </a:t>
            </a:r>
            <a:r>
              <a:rPr lang="en-GB" sz="1900" dirty="0" err="1" smtClean="0"/>
              <a:t>nghyfnod</a:t>
            </a:r>
            <a:r>
              <a:rPr lang="en-GB" sz="1900" dirty="0" smtClean="0"/>
              <a:t> </a:t>
            </a:r>
            <a:r>
              <a:rPr lang="en-GB" sz="1900" dirty="0" err="1" smtClean="0"/>
              <a:t>allweddol</a:t>
            </a:r>
            <a:r>
              <a:rPr lang="en-GB" sz="1900" dirty="0" smtClean="0"/>
              <a:t> 3, ac </a:t>
            </a:r>
            <a:r>
              <a:rPr lang="en-GB" sz="1900" dirty="0" err="1" smtClean="0"/>
              <a:t>yn</a:t>
            </a:r>
            <a:r>
              <a:rPr lang="en-GB" sz="1900" dirty="0" smtClean="0"/>
              <a:t> </a:t>
            </a:r>
            <a:r>
              <a:rPr lang="en-GB" sz="1900" dirty="0" err="1" smtClean="0"/>
              <a:t>aml</a:t>
            </a:r>
            <a:r>
              <a:rPr lang="en-GB" sz="1900" dirty="0" smtClean="0"/>
              <a:t> </a:t>
            </a:r>
            <a:r>
              <a:rPr lang="en-GB" sz="1900" dirty="0" err="1" smtClean="0"/>
              <a:t>nid</a:t>
            </a:r>
            <a:r>
              <a:rPr lang="en-GB" sz="1900" dirty="0" smtClean="0"/>
              <a:t> </a:t>
            </a:r>
            <a:r>
              <a:rPr lang="en-GB" sz="1900" dirty="0" err="1" smtClean="0"/>
              <a:t>yw</a:t>
            </a:r>
            <a:r>
              <a:rPr lang="en-GB" sz="1900" dirty="0" smtClean="0"/>
              <a:t> </a:t>
            </a:r>
            <a:r>
              <a:rPr lang="en-GB" sz="1900" dirty="0" err="1" smtClean="0"/>
              <a:t>hyn</a:t>
            </a:r>
            <a:r>
              <a:rPr lang="en-GB" sz="1900" dirty="0" smtClean="0"/>
              <a:t> </a:t>
            </a:r>
            <a:r>
              <a:rPr lang="en-GB" sz="1900" dirty="0" err="1" smtClean="0"/>
              <a:t>yn</a:t>
            </a:r>
            <a:r>
              <a:rPr lang="en-GB" sz="1900" dirty="0" smtClean="0"/>
              <a:t> </a:t>
            </a:r>
            <a:r>
              <a:rPr lang="en-GB" sz="1900" dirty="0" err="1" smtClean="0"/>
              <a:t>ddigon</a:t>
            </a:r>
            <a:r>
              <a:rPr lang="en-GB" sz="1900" dirty="0" smtClean="0"/>
              <a:t> o </a:t>
            </a:r>
            <a:r>
              <a:rPr lang="en-GB" sz="1900" dirty="0" err="1" smtClean="0"/>
              <a:t>amser</a:t>
            </a:r>
            <a:r>
              <a:rPr lang="en-GB" sz="1900" dirty="0" smtClean="0"/>
              <a:t> </a:t>
            </a:r>
            <a:r>
              <a:rPr lang="en-GB" sz="1900" dirty="0" err="1" smtClean="0"/>
              <a:t>i</a:t>
            </a:r>
            <a:r>
              <a:rPr lang="en-GB" sz="1900" dirty="0" smtClean="0"/>
              <a:t> </a:t>
            </a:r>
            <a:r>
              <a:rPr lang="en-GB" sz="1900" dirty="0" err="1" smtClean="0"/>
              <a:t>ddisgyblion</a:t>
            </a:r>
            <a:r>
              <a:rPr lang="en-GB" sz="1900" dirty="0" smtClean="0"/>
              <a:t> </a:t>
            </a:r>
            <a:r>
              <a:rPr lang="en-GB" sz="1900" dirty="0" err="1" smtClean="0"/>
              <a:t>ymdrin</a:t>
            </a:r>
            <a:r>
              <a:rPr lang="en-GB" sz="1900" dirty="0" smtClean="0"/>
              <a:t> â </a:t>
            </a:r>
            <a:r>
              <a:rPr lang="en-GB" sz="1900" dirty="0" err="1" smtClean="0"/>
              <a:t>phob</a:t>
            </a:r>
            <a:r>
              <a:rPr lang="en-GB" sz="1900" dirty="0" smtClean="0"/>
              <a:t> </a:t>
            </a:r>
            <a:r>
              <a:rPr lang="en-GB" sz="1900" dirty="0" err="1" smtClean="0"/>
              <a:t>agwedd</a:t>
            </a:r>
            <a:r>
              <a:rPr lang="en-GB" sz="1900" dirty="0" smtClean="0"/>
              <a:t> </a:t>
            </a:r>
            <a:r>
              <a:rPr lang="en-GB" sz="1900" dirty="0" err="1" smtClean="0"/>
              <a:t>ar</a:t>
            </a:r>
            <a:r>
              <a:rPr lang="en-GB" sz="1900" dirty="0" smtClean="0"/>
              <a:t> y </a:t>
            </a:r>
            <a:r>
              <a:rPr lang="en-GB" sz="1900" dirty="0" err="1" smtClean="0"/>
              <a:t>cwricwlwm</a:t>
            </a:r>
            <a:r>
              <a:rPr lang="en-GB" sz="1900" dirty="0" smtClean="0"/>
              <a:t> </a:t>
            </a:r>
            <a:r>
              <a:rPr lang="en-GB" sz="1900" dirty="0" err="1" smtClean="0"/>
              <a:t>TGCh</a:t>
            </a:r>
            <a:r>
              <a:rPr lang="en-GB" sz="1900" dirty="0" smtClean="0"/>
              <a:t> </a:t>
            </a:r>
            <a:r>
              <a:rPr lang="en-GB" sz="1900" dirty="0" err="1" smtClean="0"/>
              <a:t>yn</a:t>
            </a:r>
            <a:r>
              <a:rPr lang="en-GB" sz="1900" dirty="0" smtClean="0"/>
              <a:t> </a:t>
            </a:r>
            <a:r>
              <a:rPr lang="en-GB" sz="1900" dirty="0" err="1" smtClean="0"/>
              <a:t>effeithiol</a:t>
            </a:r>
            <a:r>
              <a:rPr lang="en-GB" sz="1900" dirty="0" smtClean="0"/>
              <a:t>.</a:t>
            </a:r>
          </a:p>
          <a:p>
            <a:pPr>
              <a:spcAft>
                <a:spcPts val="600"/>
              </a:spcAft>
            </a:pPr>
            <a:r>
              <a:rPr lang="en-GB" sz="1900" dirty="0" err="1" smtClean="0"/>
              <a:t>Yn</a:t>
            </a:r>
            <a:r>
              <a:rPr lang="en-GB" sz="1900" dirty="0" smtClean="0"/>
              <a:t> </a:t>
            </a:r>
            <a:r>
              <a:rPr lang="en-GB" sz="1900" dirty="0" err="1" smtClean="0"/>
              <a:t>gyffredinol</a:t>
            </a:r>
            <a:r>
              <a:rPr lang="en-GB" sz="1900" dirty="0" smtClean="0"/>
              <a:t>, </a:t>
            </a:r>
            <a:r>
              <a:rPr lang="en-GB" sz="1900" dirty="0" err="1" smtClean="0"/>
              <a:t>mae</a:t>
            </a:r>
            <a:r>
              <a:rPr lang="en-GB" sz="1900" dirty="0" smtClean="0"/>
              <a:t> </a:t>
            </a:r>
            <a:r>
              <a:rPr lang="en-GB" sz="1900" dirty="0" err="1" smtClean="0"/>
              <a:t>adrannau</a:t>
            </a:r>
            <a:r>
              <a:rPr lang="en-GB" sz="1900" dirty="0" smtClean="0"/>
              <a:t> </a:t>
            </a:r>
            <a:r>
              <a:rPr lang="en-GB" sz="1900" dirty="0" err="1" smtClean="0"/>
              <a:t>TGCh</a:t>
            </a:r>
            <a:r>
              <a:rPr lang="en-GB" sz="1900" dirty="0" smtClean="0"/>
              <a:t> </a:t>
            </a:r>
            <a:r>
              <a:rPr lang="en-GB" sz="1900" dirty="0" err="1" smtClean="0"/>
              <a:t>yn</a:t>
            </a:r>
            <a:r>
              <a:rPr lang="en-GB" sz="1900" dirty="0" smtClean="0"/>
              <a:t> </a:t>
            </a:r>
            <a:r>
              <a:rPr lang="en-GB" sz="1900" dirty="0" err="1" smtClean="0"/>
              <a:t>wael</a:t>
            </a:r>
            <a:r>
              <a:rPr lang="en-GB" sz="1900" dirty="0" smtClean="0"/>
              <a:t> o ran </a:t>
            </a:r>
            <a:r>
              <a:rPr lang="en-GB" sz="1900" dirty="0" err="1" smtClean="0"/>
              <a:t>cysylltu</a:t>
            </a:r>
            <a:r>
              <a:rPr lang="en-GB" sz="1900" dirty="0" smtClean="0"/>
              <a:t> ag </a:t>
            </a:r>
            <a:r>
              <a:rPr lang="en-GB" sz="1900" dirty="0" err="1" smtClean="0"/>
              <a:t>adrannau</a:t>
            </a:r>
            <a:r>
              <a:rPr lang="en-GB" sz="1900" dirty="0" smtClean="0"/>
              <a:t> </a:t>
            </a:r>
            <a:r>
              <a:rPr lang="en-GB" sz="1900" dirty="0" err="1" smtClean="0"/>
              <a:t>eraill</a:t>
            </a:r>
            <a:r>
              <a:rPr lang="en-GB" sz="1900" dirty="0" smtClean="0"/>
              <a:t>, ac </a:t>
            </a:r>
            <a:r>
              <a:rPr lang="en-GB" sz="1900" dirty="0" err="1" smtClean="0"/>
              <a:t>nid</a:t>
            </a:r>
            <a:r>
              <a:rPr lang="en-GB" sz="1900" dirty="0" smtClean="0"/>
              <a:t> </a:t>
            </a:r>
            <a:r>
              <a:rPr lang="en-GB" sz="1900" dirty="0" err="1" smtClean="0"/>
              <a:t>ydynt</a:t>
            </a:r>
            <a:r>
              <a:rPr lang="en-GB" sz="1900" dirty="0" smtClean="0"/>
              <a:t> bob </a:t>
            </a:r>
            <a:r>
              <a:rPr lang="en-GB" sz="1900" dirty="0" err="1" smtClean="0"/>
              <a:t>amser</a:t>
            </a:r>
            <a:r>
              <a:rPr lang="en-GB" sz="1900" dirty="0" smtClean="0"/>
              <a:t> </a:t>
            </a:r>
            <a:r>
              <a:rPr lang="en-GB" sz="1900" dirty="0" err="1" smtClean="0"/>
              <a:t>yn</a:t>
            </a:r>
            <a:r>
              <a:rPr lang="en-GB" sz="1900" dirty="0" smtClean="0"/>
              <a:t> </a:t>
            </a:r>
            <a:r>
              <a:rPr lang="en-GB" sz="1900" dirty="0" err="1" smtClean="0"/>
              <a:t>darparu</a:t>
            </a:r>
            <a:r>
              <a:rPr lang="en-GB" sz="1900" dirty="0" smtClean="0"/>
              <a:t> </a:t>
            </a:r>
            <a:r>
              <a:rPr lang="en-GB" sz="1900" dirty="0" err="1" smtClean="0"/>
              <a:t>cyd-destunau</a:t>
            </a:r>
            <a:r>
              <a:rPr lang="en-GB" sz="1900" dirty="0" smtClean="0"/>
              <a:t> </a:t>
            </a:r>
            <a:r>
              <a:rPr lang="en-GB" sz="1900" dirty="0" err="1" smtClean="0"/>
              <a:t>perthnasol</a:t>
            </a:r>
            <a:r>
              <a:rPr lang="en-GB" sz="1900" dirty="0" smtClean="0"/>
              <a:t> </a:t>
            </a:r>
            <a:r>
              <a:rPr lang="en-GB" sz="1900" dirty="0" err="1" smtClean="0"/>
              <a:t>i</a:t>
            </a:r>
            <a:r>
              <a:rPr lang="en-GB" sz="1900" dirty="0" smtClean="0"/>
              <a:t> </a:t>
            </a:r>
            <a:r>
              <a:rPr lang="en-GB" sz="1900" dirty="0" err="1" smtClean="0"/>
              <a:t>ddisgyblion</a:t>
            </a:r>
            <a:r>
              <a:rPr lang="en-GB" sz="1900" dirty="0" smtClean="0"/>
              <a:t> </a:t>
            </a:r>
            <a:r>
              <a:rPr lang="en-GB" sz="1900" dirty="0" err="1" smtClean="0"/>
              <a:t>ar</a:t>
            </a:r>
            <a:r>
              <a:rPr lang="en-GB" sz="1900" dirty="0" smtClean="0"/>
              <a:t> draws y </a:t>
            </a:r>
            <a:r>
              <a:rPr lang="en-GB" sz="1900" dirty="0" err="1" smtClean="0"/>
              <a:t>cwricwlwm</a:t>
            </a:r>
            <a:r>
              <a:rPr lang="en-GB" sz="1900" dirty="0" smtClean="0"/>
              <a:t> </a:t>
            </a:r>
            <a:r>
              <a:rPr lang="en-GB" sz="1900" dirty="0" err="1" smtClean="0"/>
              <a:t>i</a:t>
            </a:r>
            <a:r>
              <a:rPr lang="en-GB" sz="1900" dirty="0" smtClean="0"/>
              <a:t> </a:t>
            </a:r>
            <a:r>
              <a:rPr lang="en-GB" sz="1900" dirty="0" err="1" smtClean="0"/>
              <a:t>gymhwyso’r</a:t>
            </a:r>
            <a:r>
              <a:rPr lang="en-GB" sz="1900" dirty="0" smtClean="0"/>
              <a:t> </a:t>
            </a:r>
            <a:r>
              <a:rPr lang="en-GB" sz="1900" dirty="0" err="1" smtClean="0"/>
              <a:t>medrau</a:t>
            </a:r>
            <a:r>
              <a:rPr lang="en-GB" sz="1900" dirty="0" smtClean="0"/>
              <a:t> y </a:t>
            </a:r>
            <a:r>
              <a:rPr lang="en-GB" sz="1900" dirty="0" err="1" smtClean="0"/>
              <a:t>maent</a:t>
            </a:r>
            <a:r>
              <a:rPr lang="en-GB" sz="1900" dirty="0" smtClean="0"/>
              <a:t> </a:t>
            </a:r>
            <a:r>
              <a:rPr lang="en-GB" sz="1900" dirty="0" err="1" smtClean="0"/>
              <a:t>wedi’u</a:t>
            </a:r>
            <a:r>
              <a:rPr lang="en-GB" sz="1900" dirty="0" smtClean="0"/>
              <a:t> </a:t>
            </a:r>
            <a:r>
              <a:rPr lang="en-GB" sz="1900" dirty="0" err="1" smtClean="0"/>
              <a:t>datblygu</a:t>
            </a:r>
            <a:r>
              <a:rPr lang="en-GB" sz="1900" dirty="0" smtClean="0"/>
              <a:t> </a:t>
            </a:r>
            <a:r>
              <a:rPr lang="en-GB" sz="1900" dirty="0" err="1" smtClean="0"/>
              <a:t>mewn</a:t>
            </a:r>
            <a:r>
              <a:rPr lang="en-GB" sz="1900" dirty="0" smtClean="0"/>
              <a:t> </a:t>
            </a:r>
            <a:r>
              <a:rPr lang="en-GB" sz="1900" dirty="0" err="1" smtClean="0"/>
              <a:t>gwersi</a:t>
            </a:r>
            <a:r>
              <a:rPr lang="en-GB" sz="1900" dirty="0" smtClean="0"/>
              <a:t> </a:t>
            </a:r>
            <a:r>
              <a:rPr lang="en-GB" sz="1900" dirty="0" err="1" smtClean="0"/>
              <a:t>TGCh</a:t>
            </a:r>
            <a:r>
              <a:rPr lang="en-GB" sz="1900" dirty="0" smtClean="0"/>
              <a:t> </a:t>
            </a:r>
            <a:r>
              <a:rPr lang="en-GB" sz="1900" dirty="0" err="1" smtClean="0"/>
              <a:t>ar</a:t>
            </a:r>
            <a:r>
              <a:rPr lang="en-GB" sz="1900" dirty="0" smtClean="0"/>
              <a:t> </a:t>
            </a:r>
            <a:r>
              <a:rPr lang="en-GB" sz="1900" dirty="0" err="1" smtClean="0"/>
              <a:t>wahân</a:t>
            </a:r>
            <a:r>
              <a:rPr lang="en-GB" sz="1900" dirty="0" smtClean="0"/>
              <a:t>.</a:t>
            </a:r>
            <a:endParaRPr lang="en-GB" sz="1900" dirty="0" smtClean="0">
              <a:solidFill>
                <a:srgbClr val="D60134"/>
              </a:solidFill>
            </a:endParaRPr>
          </a:p>
        </p:txBody>
      </p:sp>
      <p:sp>
        <p:nvSpPr>
          <p:cNvPr id="4" name="Rectangle 4"/>
          <p:cNvSpPr txBox="1">
            <a:spLocks noChangeArrowheads="1"/>
          </p:cNvSpPr>
          <p:nvPr/>
        </p:nvSpPr>
        <p:spPr bwMode="auto">
          <a:xfrm>
            <a:off x="4572000" y="1384300"/>
            <a:ext cx="4465638" cy="5256213"/>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marL="0" indent="0">
              <a:buFontTx/>
              <a:buNone/>
              <a:defRPr/>
            </a:pPr>
            <a:r>
              <a:rPr lang="en-GB" sz="1900" b="1" kern="0" dirty="0" smtClean="0">
                <a:solidFill>
                  <a:srgbClr val="D60134"/>
                </a:solidFill>
                <a:latin typeface="+mj-lt"/>
                <a:ea typeface="+mj-ea"/>
                <a:cs typeface="+mj-cs"/>
              </a:rPr>
              <a:t>ICT as a subject</a:t>
            </a:r>
          </a:p>
          <a:p>
            <a:pPr marL="0" indent="0">
              <a:spcAft>
                <a:spcPts val="600"/>
              </a:spcAft>
              <a:buFontTx/>
              <a:buNone/>
              <a:defRPr/>
            </a:pPr>
            <a:r>
              <a:rPr lang="en-GB" sz="1900" b="1" kern="0" dirty="0" smtClean="0">
                <a:solidFill>
                  <a:srgbClr val="D60134"/>
                </a:solidFill>
                <a:latin typeface="+mj-lt"/>
                <a:ea typeface="+mj-ea"/>
                <a:cs typeface="+mj-cs"/>
              </a:rPr>
              <a:t>Leadership and management</a:t>
            </a:r>
          </a:p>
          <a:p>
            <a:pPr>
              <a:spcAft>
                <a:spcPts val="600"/>
              </a:spcAft>
              <a:defRPr/>
            </a:pPr>
            <a:r>
              <a:rPr lang="en-GB" sz="1900" kern="0" dirty="0" smtClean="0">
                <a:solidFill>
                  <a:srgbClr val="D60134"/>
                </a:solidFill>
                <a:latin typeface="+mj-lt"/>
                <a:ea typeface="+mj-ea"/>
                <a:cs typeface="+mj-cs"/>
              </a:rPr>
              <a:t>ICT curriculum time varies significantly from school to school.  A minority of schools do not offer the equivalent of a lesson a week in key stage 3 and often this is not enough time for pupils to cover all aspects of the ICT curriculum effectively.  </a:t>
            </a:r>
          </a:p>
          <a:p>
            <a:pPr>
              <a:spcAft>
                <a:spcPts val="600"/>
              </a:spcAft>
              <a:defRPr/>
            </a:pPr>
            <a:r>
              <a:rPr lang="en-GB" sz="1900" kern="0" dirty="0" smtClean="0">
                <a:solidFill>
                  <a:srgbClr val="D60134"/>
                </a:solidFill>
                <a:latin typeface="+mj-lt"/>
                <a:ea typeface="+mj-ea"/>
                <a:cs typeface="+mj-cs"/>
              </a:rPr>
              <a:t>ICT departments are generally poor in liaising with other departments and do not provide pupils with relevant contexts across the curriculum to apply the skills they developed in discrete ICT lessons.</a:t>
            </a:r>
            <a:endParaRPr lang="en-GB" sz="1900" kern="0" dirty="0">
              <a:solidFill>
                <a:srgbClr val="D60134"/>
              </a:solidFill>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323850" y="260350"/>
            <a:ext cx="7772400" cy="576263"/>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4099" name="Rectangle 4"/>
          <p:cNvSpPr>
            <a:spLocks noGrp="1" noChangeArrowheads="1"/>
          </p:cNvSpPr>
          <p:nvPr>
            <p:ph type="body" sz="half" idx="2"/>
          </p:nvPr>
        </p:nvSpPr>
        <p:spPr>
          <a:xfrm>
            <a:off x="0" y="981075"/>
            <a:ext cx="4860032" cy="5876925"/>
          </a:xfrm>
        </p:spPr>
        <p:txBody>
          <a:bodyPr/>
          <a:lstStyle/>
          <a:p>
            <a:pPr marL="0" indent="0">
              <a:buFontTx/>
              <a:buNone/>
            </a:pPr>
            <a:r>
              <a:rPr lang="en-GB" sz="1900" b="1" dirty="0" err="1" smtClean="0"/>
              <a:t>TGCh</a:t>
            </a:r>
            <a:r>
              <a:rPr lang="en-GB" sz="1900" b="1" dirty="0" smtClean="0"/>
              <a:t> </a:t>
            </a:r>
            <a:r>
              <a:rPr lang="en-GB" sz="1900" b="1" dirty="0" err="1" smtClean="0"/>
              <a:t>fel</a:t>
            </a:r>
            <a:r>
              <a:rPr lang="en-GB" sz="1900" b="1" dirty="0" smtClean="0"/>
              <a:t> </a:t>
            </a:r>
            <a:r>
              <a:rPr lang="en-GB" sz="1900" b="1" dirty="0" err="1" smtClean="0"/>
              <a:t>pwnc</a:t>
            </a:r>
            <a:endParaRPr lang="en-GB" sz="1900" b="1" dirty="0" smtClean="0"/>
          </a:p>
          <a:p>
            <a:pPr marL="0" indent="0">
              <a:spcAft>
                <a:spcPts val="600"/>
              </a:spcAft>
              <a:buFontTx/>
              <a:buNone/>
            </a:pPr>
            <a:r>
              <a:rPr lang="en-GB" sz="1900" b="1" dirty="0" err="1" smtClean="0"/>
              <a:t>Arweinyddiaeth</a:t>
            </a:r>
            <a:r>
              <a:rPr lang="en-GB" sz="1900" b="1" dirty="0" smtClean="0"/>
              <a:t> a </a:t>
            </a:r>
            <a:r>
              <a:rPr lang="en-GB" sz="1900" b="1" dirty="0" err="1" smtClean="0"/>
              <a:t>rheolaeth</a:t>
            </a:r>
            <a:endParaRPr lang="en-GB" sz="1900" b="1" dirty="0" smtClean="0"/>
          </a:p>
          <a:p>
            <a:pPr>
              <a:spcAft>
                <a:spcPts val="600"/>
              </a:spcAft>
            </a:pPr>
            <a:r>
              <a:rPr lang="en-GB" sz="1900" dirty="0" err="1" smtClean="0"/>
              <a:t>Dywed</a:t>
            </a:r>
            <a:r>
              <a:rPr lang="en-GB" sz="1900" dirty="0" smtClean="0"/>
              <a:t> y staff </a:t>
            </a:r>
            <a:r>
              <a:rPr lang="en-GB" sz="1900" dirty="0" err="1" smtClean="0"/>
              <a:t>mewn</a:t>
            </a:r>
            <a:r>
              <a:rPr lang="en-GB" sz="1900" dirty="0" smtClean="0"/>
              <a:t> </a:t>
            </a:r>
            <a:r>
              <a:rPr lang="en-GB" sz="1900" dirty="0" err="1" smtClean="0"/>
              <a:t>tua</a:t>
            </a:r>
            <a:r>
              <a:rPr lang="en-GB" sz="1900" dirty="0" smtClean="0"/>
              <a:t> </a:t>
            </a:r>
            <a:r>
              <a:rPr lang="en-GB" sz="1900" dirty="0" err="1" smtClean="0"/>
              <a:t>hanner</a:t>
            </a:r>
            <a:r>
              <a:rPr lang="en-GB" sz="1900" dirty="0" smtClean="0"/>
              <a:t> </a:t>
            </a:r>
            <a:r>
              <a:rPr lang="en-GB" sz="1900" dirty="0" err="1" smtClean="0"/>
              <a:t>yr</a:t>
            </a:r>
            <a:r>
              <a:rPr lang="en-GB" sz="1900" dirty="0" smtClean="0"/>
              <a:t> </a:t>
            </a:r>
            <a:r>
              <a:rPr lang="en-GB" sz="1900" dirty="0" err="1" smtClean="0"/>
              <a:t>ysgolion</a:t>
            </a:r>
            <a:r>
              <a:rPr lang="en-GB" sz="1900" dirty="0" smtClean="0"/>
              <a:t> </a:t>
            </a:r>
            <a:r>
              <a:rPr lang="en-GB" sz="1900" dirty="0" err="1" smtClean="0"/>
              <a:t>yn</a:t>
            </a:r>
            <a:r>
              <a:rPr lang="en-GB" sz="1900" dirty="0" smtClean="0"/>
              <a:t> </a:t>
            </a:r>
            <a:r>
              <a:rPr lang="en-GB" sz="1900" dirty="0" err="1" smtClean="0"/>
              <a:t>yr</a:t>
            </a:r>
            <a:r>
              <a:rPr lang="en-GB" sz="1900" dirty="0" smtClean="0"/>
              <a:t> </a:t>
            </a:r>
            <a:r>
              <a:rPr lang="en-GB" sz="1900" dirty="0" err="1" smtClean="0"/>
              <a:t>arolwg</a:t>
            </a:r>
            <a:r>
              <a:rPr lang="en-GB" sz="1900" dirty="0" smtClean="0"/>
              <a:t> </a:t>
            </a:r>
            <a:r>
              <a:rPr lang="en-GB" sz="1900" dirty="0" err="1" smtClean="0"/>
              <a:t>fod</a:t>
            </a:r>
            <a:r>
              <a:rPr lang="en-GB" sz="1900" dirty="0" smtClean="0"/>
              <a:t> </a:t>
            </a:r>
            <a:r>
              <a:rPr lang="en-GB" sz="1900" dirty="0" err="1" smtClean="0"/>
              <a:t>ansawdd</a:t>
            </a:r>
            <a:r>
              <a:rPr lang="en-GB" sz="1900" dirty="0" smtClean="0"/>
              <a:t> </a:t>
            </a:r>
            <a:r>
              <a:rPr lang="en-GB" sz="1900" dirty="0" err="1" smtClean="0"/>
              <a:t>gwael</a:t>
            </a:r>
            <a:r>
              <a:rPr lang="en-GB" sz="1900" dirty="0" smtClean="0"/>
              <a:t> y </a:t>
            </a:r>
            <a:r>
              <a:rPr lang="en-GB" sz="1900" dirty="0" err="1" smtClean="0"/>
              <a:t>cysylltiad</a:t>
            </a:r>
            <a:r>
              <a:rPr lang="en-GB" sz="1900" dirty="0" smtClean="0"/>
              <a:t> </a:t>
            </a:r>
            <a:r>
              <a:rPr lang="en-GB" sz="1900" dirty="0" err="1" smtClean="0"/>
              <a:t>â’r</a:t>
            </a:r>
            <a:r>
              <a:rPr lang="en-GB" sz="1900" dirty="0" smtClean="0"/>
              <a:t> </a:t>
            </a:r>
            <a:r>
              <a:rPr lang="en-GB" sz="1900" dirty="0" err="1" smtClean="0"/>
              <a:t>rhyngrwyd</a:t>
            </a:r>
            <a:r>
              <a:rPr lang="en-GB" sz="1900" dirty="0" smtClean="0"/>
              <a:t> </a:t>
            </a:r>
            <a:r>
              <a:rPr lang="en-GB" sz="1900" dirty="0" err="1" smtClean="0"/>
              <a:t>yn</a:t>
            </a:r>
            <a:r>
              <a:rPr lang="en-GB" sz="1900" dirty="0" smtClean="0"/>
              <a:t> </a:t>
            </a:r>
            <a:r>
              <a:rPr lang="en-GB" sz="1900" dirty="0" err="1" smtClean="0"/>
              <a:t>rhwystro’u</a:t>
            </a:r>
            <a:r>
              <a:rPr lang="en-GB" sz="1900" dirty="0" smtClean="0"/>
              <a:t> </a:t>
            </a:r>
            <a:r>
              <a:rPr lang="en-GB" sz="1900" dirty="0" err="1" smtClean="0"/>
              <a:t>gwaith</a:t>
            </a:r>
            <a:r>
              <a:rPr lang="en-GB" sz="1900" dirty="0" smtClean="0"/>
              <a:t> </a:t>
            </a:r>
            <a:r>
              <a:rPr lang="en-GB" sz="1900" dirty="0" err="1" smtClean="0"/>
              <a:t>TGCh</a:t>
            </a:r>
            <a:r>
              <a:rPr lang="en-GB" sz="1900" dirty="0" smtClean="0"/>
              <a:t>.  </a:t>
            </a:r>
            <a:r>
              <a:rPr lang="en-GB" sz="1900" dirty="0" err="1" smtClean="0"/>
              <a:t>Hefyd</a:t>
            </a:r>
            <a:r>
              <a:rPr lang="en-GB" sz="1900" dirty="0" smtClean="0"/>
              <a:t>, </a:t>
            </a:r>
            <a:br>
              <a:rPr lang="en-GB" sz="1900" dirty="0" smtClean="0"/>
            </a:br>
            <a:r>
              <a:rPr lang="en-GB" sz="1900" dirty="0" err="1" smtClean="0"/>
              <a:t>mae</a:t>
            </a:r>
            <a:r>
              <a:rPr lang="en-GB" sz="1900" dirty="0" smtClean="0"/>
              <a:t> </a:t>
            </a:r>
            <a:r>
              <a:rPr lang="en-GB" sz="1900" dirty="0" err="1" smtClean="0"/>
              <a:t>lefel</a:t>
            </a:r>
            <a:r>
              <a:rPr lang="en-GB" sz="1900" dirty="0" smtClean="0"/>
              <a:t> </a:t>
            </a:r>
            <a:r>
              <a:rPr lang="en-GB" sz="1900" dirty="0" err="1" smtClean="0"/>
              <a:t>hidlo</a:t>
            </a:r>
            <a:r>
              <a:rPr lang="en-GB" sz="1900" dirty="0" smtClean="0"/>
              <a:t> a </a:t>
            </a:r>
            <a:r>
              <a:rPr lang="en-GB" sz="1900" dirty="0" err="1" smtClean="0"/>
              <a:t>blocio</a:t>
            </a:r>
            <a:r>
              <a:rPr lang="en-GB" sz="1900" dirty="0" smtClean="0"/>
              <a:t> </a:t>
            </a:r>
            <a:r>
              <a:rPr lang="en-GB" sz="1900" dirty="0" err="1" smtClean="0"/>
              <a:t>safleoedd</a:t>
            </a:r>
            <a:r>
              <a:rPr lang="en-GB" sz="1900" dirty="0" smtClean="0"/>
              <a:t> </a:t>
            </a:r>
            <a:r>
              <a:rPr lang="en-GB" sz="1900" dirty="0" err="1" smtClean="0"/>
              <a:t>rhyngrwyd</a:t>
            </a:r>
            <a:r>
              <a:rPr lang="en-GB" sz="1900" dirty="0" smtClean="0"/>
              <a:t> </a:t>
            </a:r>
            <a:r>
              <a:rPr lang="en-GB" sz="1900" dirty="0" err="1" smtClean="0"/>
              <a:t>gan</a:t>
            </a:r>
            <a:r>
              <a:rPr lang="en-GB" sz="1900" dirty="0" smtClean="0"/>
              <a:t> </a:t>
            </a:r>
            <a:r>
              <a:rPr lang="en-GB" sz="1900" dirty="0" err="1" smtClean="0"/>
              <a:t>awdurdodau</a:t>
            </a:r>
            <a:r>
              <a:rPr lang="en-GB" sz="1900" dirty="0" smtClean="0"/>
              <a:t> </a:t>
            </a:r>
            <a:r>
              <a:rPr lang="en-GB" sz="1900" dirty="0" err="1" smtClean="0"/>
              <a:t>lleol</a:t>
            </a:r>
            <a:r>
              <a:rPr lang="en-GB" sz="1900" dirty="0" smtClean="0"/>
              <a:t> </a:t>
            </a:r>
            <a:r>
              <a:rPr lang="en-GB" sz="1900" dirty="0" err="1" smtClean="0"/>
              <a:t>yn</a:t>
            </a:r>
            <a:r>
              <a:rPr lang="en-GB" sz="1900" dirty="0" smtClean="0"/>
              <a:t> </a:t>
            </a:r>
            <a:r>
              <a:rPr lang="en-GB" sz="1900" dirty="0" err="1" smtClean="0"/>
              <a:t>rhwystro</a:t>
            </a:r>
            <a:r>
              <a:rPr lang="en-GB" sz="1900" dirty="0" smtClean="0"/>
              <a:t> </a:t>
            </a:r>
            <a:r>
              <a:rPr lang="en-GB" sz="1900" dirty="0" err="1" smtClean="0"/>
              <a:t>mynediad</a:t>
            </a:r>
            <a:r>
              <a:rPr lang="en-GB" sz="1900" dirty="0" smtClean="0"/>
              <a:t> </a:t>
            </a:r>
            <a:r>
              <a:rPr lang="en-GB" sz="1900" dirty="0" err="1" smtClean="0"/>
              <a:t>yn</a:t>
            </a:r>
            <a:r>
              <a:rPr lang="en-GB" sz="1900" dirty="0" smtClean="0"/>
              <a:t> </a:t>
            </a:r>
            <a:r>
              <a:rPr lang="en-GB" sz="1900" dirty="0" err="1" smtClean="0"/>
              <a:t>ddiangen</a:t>
            </a:r>
            <a:r>
              <a:rPr lang="en-GB" sz="1900" dirty="0" smtClean="0"/>
              <a:t> </a:t>
            </a:r>
            <a:r>
              <a:rPr lang="en-GB" sz="1900" dirty="0" err="1" smtClean="0"/>
              <a:t>yn</a:t>
            </a:r>
            <a:r>
              <a:rPr lang="en-GB" sz="1900" dirty="0" smtClean="0"/>
              <a:t> </a:t>
            </a:r>
            <a:br>
              <a:rPr lang="en-GB" sz="1900" dirty="0" smtClean="0"/>
            </a:br>
            <a:r>
              <a:rPr lang="en-GB" sz="1900" dirty="0" smtClean="0"/>
              <a:t>y </a:t>
            </a:r>
            <a:r>
              <a:rPr lang="en-GB" sz="1900" dirty="0" err="1" smtClean="0"/>
              <a:t>mwyafrif</a:t>
            </a:r>
            <a:r>
              <a:rPr lang="en-GB" sz="1900" dirty="0" smtClean="0"/>
              <a:t> o </a:t>
            </a:r>
            <a:r>
              <a:rPr lang="en-GB" sz="1900" dirty="0" err="1" smtClean="0"/>
              <a:t>ysgolion</a:t>
            </a:r>
            <a:r>
              <a:rPr lang="en-GB" sz="1900" dirty="0" smtClean="0"/>
              <a:t>.</a:t>
            </a:r>
          </a:p>
          <a:p>
            <a:pPr>
              <a:spcAft>
                <a:spcPts val="600"/>
              </a:spcAft>
            </a:pPr>
            <a:r>
              <a:rPr lang="en-GB" sz="1900" dirty="0" err="1" smtClean="0"/>
              <a:t>Mae’r</a:t>
            </a:r>
            <a:r>
              <a:rPr lang="en-GB" sz="1900" dirty="0" smtClean="0"/>
              <a:t> </a:t>
            </a:r>
            <a:r>
              <a:rPr lang="en-GB" sz="1900" dirty="0" err="1" smtClean="0"/>
              <a:t>rhan</a:t>
            </a:r>
            <a:r>
              <a:rPr lang="en-GB" sz="1900" dirty="0" smtClean="0"/>
              <a:t> </a:t>
            </a:r>
            <a:r>
              <a:rPr lang="en-GB" sz="1900" dirty="0" err="1" smtClean="0"/>
              <a:t>fwyaf</a:t>
            </a:r>
            <a:r>
              <a:rPr lang="en-GB" sz="1900" dirty="0" smtClean="0"/>
              <a:t> o </a:t>
            </a:r>
            <a:r>
              <a:rPr lang="en-GB" sz="1900" dirty="0" err="1" smtClean="0"/>
              <a:t>ysgolion</a:t>
            </a:r>
            <a:r>
              <a:rPr lang="en-GB" sz="1900" dirty="0" smtClean="0"/>
              <a:t> </a:t>
            </a:r>
            <a:r>
              <a:rPr lang="en-GB" sz="1900" dirty="0" err="1" smtClean="0"/>
              <a:t>yn</a:t>
            </a:r>
            <a:r>
              <a:rPr lang="en-GB" sz="1900" dirty="0" smtClean="0"/>
              <a:t> </a:t>
            </a:r>
            <a:r>
              <a:rPr lang="en-GB" sz="1900" dirty="0" err="1" smtClean="0"/>
              <a:t>ansicr</a:t>
            </a:r>
            <a:r>
              <a:rPr lang="en-GB" sz="1900" dirty="0" smtClean="0"/>
              <a:t> </a:t>
            </a:r>
            <a:r>
              <a:rPr lang="en-GB" sz="1900" dirty="0" err="1" smtClean="0"/>
              <a:t>yngl</a:t>
            </a:r>
            <a:r>
              <a:rPr lang="cy-GB" sz="1900" dirty="0" err="1" smtClean="0"/>
              <a:t>ŷn</a:t>
            </a:r>
            <a:r>
              <a:rPr lang="cy-GB" sz="1900" dirty="0" smtClean="0"/>
              <a:t> â lefel y trefniadau cymorth </a:t>
            </a:r>
            <a:r>
              <a:rPr lang="cy-GB" sz="1900" dirty="0" err="1" smtClean="0"/>
              <a:t>TGCh</a:t>
            </a:r>
            <a:r>
              <a:rPr lang="cy-GB" sz="1900" dirty="0" smtClean="0"/>
              <a:t> y </a:t>
            </a:r>
            <a:r>
              <a:rPr lang="cy-GB" sz="1900" dirty="0" err="1" smtClean="0"/>
              <a:t>gellir</a:t>
            </a:r>
            <a:r>
              <a:rPr lang="cy-GB" sz="1900" dirty="0" smtClean="0"/>
              <a:t> ei darparu gan y consortia rhanbarthol newydd. Ar hyn o bryd, nid oes gan arweinwyr canol ac athrawon ddigon o fynediad at ddatblygiad proffesiynol priodol, adolygiadau allanol a chyfleoedd rhwydweithio rheolaidd.</a:t>
            </a:r>
            <a:endParaRPr lang="en-GB" sz="1900" dirty="0" smtClean="0"/>
          </a:p>
          <a:p>
            <a:pPr marL="0" indent="0">
              <a:spcAft>
                <a:spcPts val="600"/>
              </a:spcAft>
            </a:pPr>
            <a:endParaRPr lang="en-GB" sz="1900" dirty="0" smtClean="0">
              <a:solidFill>
                <a:srgbClr val="D60134"/>
              </a:solidFill>
            </a:endParaRPr>
          </a:p>
        </p:txBody>
      </p:sp>
      <p:sp>
        <p:nvSpPr>
          <p:cNvPr id="4" name="Rectangle 4"/>
          <p:cNvSpPr txBox="1">
            <a:spLocks noChangeArrowheads="1"/>
          </p:cNvSpPr>
          <p:nvPr/>
        </p:nvSpPr>
        <p:spPr bwMode="auto">
          <a:xfrm>
            <a:off x="4427538" y="1052513"/>
            <a:ext cx="4716462" cy="5949950"/>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marL="0" indent="0">
              <a:buFontTx/>
              <a:buNone/>
              <a:defRPr/>
            </a:pPr>
            <a:r>
              <a:rPr lang="en-GB" sz="1900" b="1" kern="0" dirty="0" smtClean="0">
                <a:solidFill>
                  <a:srgbClr val="D60134"/>
                </a:solidFill>
                <a:latin typeface="+mj-lt"/>
                <a:ea typeface="+mj-ea"/>
                <a:cs typeface="+mj-cs"/>
              </a:rPr>
              <a:t>ICT as a subject</a:t>
            </a:r>
          </a:p>
          <a:p>
            <a:pPr marL="0" indent="0">
              <a:spcAft>
                <a:spcPts val="600"/>
              </a:spcAft>
              <a:buFontTx/>
              <a:buNone/>
              <a:defRPr/>
            </a:pPr>
            <a:r>
              <a:rPr lang="en-GB" sz="1900" b="1" kern="0" dirty="0" smtClean="0">
                <a:solidFill>
                  <a:srgbClr val="D60134"/>
                </a:solidFill>
                <a:latin typeface="+mj-lt"/>
                <a:ea typeface="+mj-ea"/>
                <a:cs typeface="+mj-cs"/>
              </a:rPr>
              <a:t>Leadership and management</a:t>
            </a:r>
          </a:p>
          <a:p>
            <a:pPr>
              <a:spcAft>
                <a:spcPts val="600"/>
              </a:spcAft>
              <a:defRPr/>
            </a:pPr>
            <a:r>
              <a:rPr lang="en-GB" sz="1900" kern="0" dirty="0" smtClean="0">
                <a:solidFill>
                  <a:srgbClr val="D60134"/>
                </a:solidFill>
                <a:latin typeface="+mj-lt"/>
                <a:ea typeface="+mj-ea"/>
                <a:cs typeface="+mj-cs"/>
              </a:rPr>
              <a:t>Staff in around half of the schools surveyed say that the poor quality of the internet connection hinders their ICT work.  The level of filtering and blocking of internet sites by local authorities also hinders access unnecessarily in the majority of schools.</a:t>
            </a:r>
          </a:p>
          <a:p>
            <a:pPr>
              <a:spcAft>
                <a:spcPts val="600"/>
              </a:spcAft>
              <a:defRPr/>
            </a:pPr>
            <a:r>
              <a:rPr lang="en-GB" sz="1900" kern="0" dirty="0" smtClean="0">
                <a:solidFill>
                  <a:srgbClr val="D60134"/>
                </a:solidFill>
                <a:latin typeface="+mj-lt"/>
                <a:ea typeface="+mj-ea"/>
                <a:cs typeface="+mj-cs"/>
              </a:rPr>
              <a:t>Most schools are unsure about the level of ICT support arrangements that can be provided by the new regional consortia.  Currently, middle leaders and teachers do not have enough access to appropriate professional development, external reviews and regular networking opportunities.</a:t>
            </a:r>
            <a:endParaRPr lang="en-GB" sz="1900" kern="0" dirty="0">
              <a:solidFill>
                <a:srgbClr val="D60134"/>
              </a:solidFill>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4099" name="Rectangle 4"/>
          <p:cNvSpPr>
            <a:spLocks noGrp="1" noChangeArrowheads="1"/>
          </p:cNvSpPr>
          <p:nvPr>
            <p:ph type="body" sz="half" idx="2"/>
          </p:nvPr>
        </p:nvSpPr>
        <p:spPr>
          <a:xfrm>
            <a:off x="250825" y="1412875"/>
            <a:ext cx="4465638" cy="5445125"/>
          </a:xfrm>
        </p:spPr>
        <p:txBody>
          <a:bodyPr/>
          <a:lstStyle/>
          <a:p>
            <a:pPr marL="0" indent="0">
              <a:buFontTx/>
              <a:buNone/>
              <a:defRPr/>
            </a:pPr>
            <a:r>
              <a:rPr lang="en-GB" sz="1900" b="1" dirty="0" err="1" smtClean="0"/>
              <a:t>TGCh</a:t>
            </a:r>
            <a:r>
              <a:rPr lang="en-GB" sz="1900" b="1" dirty="0" smtClean="0"/>
              <a:t> </a:t>
            </a:r>
            <a:r>
              <a:rPr lang="en-GB" sz="1900" b="1" dirty="0" err="1" smtClean="0"/>
              <a:t>ar</a:t>
            </a:r>
            <a:r>
              <a:rPr lang="en-GB" sz="1900" b="1" dirty="0" smtClean="0"/>
              <a:t> draws y </a:t>
            </a:r>
            <a:r>
              <a:rPr lang="en-GB" sz="1900" b="1" dirty="0" err="1" smtClean="0"/>
              <a:t>cwricwlwm</a:t>
            </a:r>
            <a:endParaRPr lang="en-GB" sz="1900" b="1" dirty="0" smtClean="0"/>
          </a:p>
          <a:p>
            <a:pPr marL="0" indent="0">
              <a:buFontTx/>
              <a:buNone/>
              <a:defRPr/>
            </a:pPr>
            <a:endParaRPr lang="en-GB" sz="1900" b="1" dirty="0" smtClean="0"/>
          </a:p>
          <a:p>
            <a:pPr>
              <a:defRPr/>
            </a:pPr>
            <a:r>
              <a:rPr lang="en-GB" sz="1900" dirty="0" smtClean="0"/>
              <a:t>Mae </a:t>
            </a:r>
            <a:r>
              <a:rPr lang="en-GB" sz="1900" dirty="0" err="1" smtClean="0"/>
              <a:t>safonau</a:t>
            </a:r>
            <a:r>
              <a:rPr lang="en-GB" sz="1900" dirty="0" smtClean="0"/>
              <a:t> </a:t>
            </a:r>
            <a:r>
              <a:rPr lang="en-GB" sz="1900" dirty="0" err="1" smtClean="0"/>
              <a:t>medrau</a:t>
            </a:r>
            <a:r>
              <a:rPr lang="en-GB" sz="1900" dirty="0" smtClean="0"/>
              <a:t> </a:t>
            </a:r>
            <a:r>
              <a:rPr lang="en-GB" sz="1900" dirty="0" err="1" smtClean="0"/>
              <a:t>TGCh</a:t>
            </a:r>
            <a:r>
              <a:rPr lang="en-GB" sz="1900" dirty="0" smtClean="0"/>
              <a:t> </a:t>
            </a:r>
            <a:r>
              <a:rPr lang="en-GB" sz="1900" dirty="0" err="1" smtClean="0"/>
              <a:t>ar</a:t>
            </a:r>
            <a:r>
              <a:rPr lang="en-GB" sz="1900" dirty="0" smtClean="0"/>
              <a:t> draws y </a:t>
            </a:r>
            <a:r>
              <a:rPr lang="en-GB" sz="1900" dirty="0" err="1" smtClean="0"/>
              <a:t>cwricwlwm</a:t>
            </a:r>
            <a:r>
              <a:rPr lang="en-GB" sz="1900" dirty="0" smtClean="0"/>
              <a:t> </a:t>
            </a:r>
            <a:r>
              <a:rPr lang="en-GB" sz="1900" dirty="0" err="1" smtClean="0"/>
              <a:t>yn</a:t>
            </a:r>
            <a:r>
              <a:rPr lang="en-GB" sz="1900" dirty="0" smtClean="0"/>
              <a:t> </a:t>
            </a:r>
            <a:r>
              <a:rPr lang="en-GB" sz="1900" dirty="0" err="1" smtClean="0"/>
              <a:t>anfoddhaol</a:t>
            </a:r>
            <a:r>
              <a:rPr lang="en-GB" sz="1900" dirty="0" smtClean="0"/>
              <a:t> </a:t>
            </a:r>
            <a:r>
              <a:rPr lang="en-GB" sz="1900" dirty="0" err="1" smtClean="0"/>
              <a:t>mewn</a:t>
            </a:r>
            <a:r>
              <a:rPr lang="en-GB" sz="1900" dirty="0" smtClean="0"/>
              <a:t> </a:t>
            </a:r>
            <a:r>
              <a:rPr lang="en-GB" sz="1900" dirty="0" err="1" smtClean="0"/>
              <a:t>dros</a:t>
            </a:r>
            <a:r>
              <a:rPr lang="en-GB" sz="1900" dirty="0" smtClean="0"/>
              <a:t> </a:t>
            </a:r>
            <a:r>
              <a:rPr lang="en-GB" sz="1900" dirty="0" err="1" smtClean="0"/>
              <a:t>hanner</a:t>
            </a:r>
            <a:r>
              <a:rPr lang="en-GB" sz="1900" dirty="0" smtClean="0"/>
              <a:t> yr </a:t>
            </a:r>
            <a:r>
              <a:rPr lang="en-GB" sz="1900" dirty="0" err="1" smtClean="0"/>
              <a:t>ysgolion</a:t>
            </a:r>
            <a:r>
              <a:rPr lang="en-GB" sz="1900" dirty="0" smtClean="0"/>
              <a:t> yr </a:t>
            </a:r>
            <a:r>
              <a:rPr lang="en-GB" sz="1900" dirty="0" err="1" smtClean="0"/>
              <a:t>ymwelwyd</a:t>
            </a:r>
            <a:r>
              <a:rPr lang="en-GB" sz="1900" dirty="0" smtClean="0"/>
              <a:t> </a:t>
            </a:r>
            <a:r>
              <a:rPr lang="en-GB" sz="1900" dirty="0" err="1" smtClean="0"/>
              <a:t>â</a:t>
            </a:r>
            <a:r>
              <a:rPr lang="en-GB" sz="1900" dirty="0" smtClean="0"/>
              <a:t> </a:t>
            </a:r>
            <a:r>
              <a:rPr lang="en-GB" sz="1900" dirty="0" err="1" smtClean="0"/>
              <a:t>nhw</a:t>
            </a:r>
            <a:r>
              <a:rPr lang="en-GB" sz="1900" dirty="0" smtClean="0"/>
              <a:t> ac </a:t>
            </a:r>
            <a:r>
              <a:rPr lang="en-GB" sz="1900" dirty="0" err="1" smtClean="0"/>
              <a:t>nid</a:t>
            </a:r>
            <a:r>
              <a:rPr lang="en-GB" sz="1900" dirty="0" smtClean="0"/>
              <a:t> </a:t>
            </a:r>
            <a:r>
              <a:rPr lang="en-GB" sz="1900" dirty="0" err="1" smtClean="0"/>
              <a:t>ydynt</a:t>
            </a:r>
            <a:r>
              <a:rPr lang="en-GB" sz="1900" dirty="0" smtClean="0"/>
              <a:t> </a:t>
            </a:r>
            <a:r>
              <a:rPr lang="en-GB" sz="1900" dirty="0" err="1" smtClean="0"/>
              <a:t>ddim</a:t>
            </a:r>
            <a:r>
              <a:rPr lang="en-GB" sz="1900" dirty="0" smtClean="0"/>
              <a:t> </a:t>
            </a:r>
            <a:r>
              <a:rPr lang="en-GB" sz="1900" dirty="0" err="1" smtClean="0"/>
              <a:t>gwell</a:t>
            </a:r>
            <a:r>
              <a:rPr lang="en-GB" sz="1900" dirty="0" smtClean="0"/>
              <a:t> </a:t>
            </a:r>
            <a:r>
              <a:rPr lang="en-GB" sz="1900" dirty="0" err="1" smtClean="0"/>
              <a:t>na</a:t>
            </a:r>
            <a:r>
              <a:rPr lang="en-GB" sz="1900" dirty="0" smtClean="0"/>
              <a:t> </a:t>
            </a:r>
            <a:r>
              <a:rPr lang="en-GB" sz="1900" dirty="0" err="1" smtClean="0"/>
              <a:t>digonol</a:t>
            </a:r>
            <a:r>
              <a:rPr lang="en-GB" sz="1900" dirty="0" smtClean="0"/>
              <a:t> </a:t>
            </a:r>
            <a:r>
              <a:rPr lang="en-GB" sz="1900" dirty="0" err="1" smtClean="0"/>
              <a:t>yn</a:t>
            </a:r>
            <a:r>
              <a:rPr lang="en-GB" sz="1900" dirty="0" smtClean="0"/>
              <a:t> y </a:t>
            </a:r>
            <a:r>
              <a:rPr lang="en-GB" sz="1900" dirty="0" err="1" smtClean="0"/>
              <a:t>gweddill</a:t>
            </a:r>
            <a:r>
              <a:rPr lang="en-GB" sz="1900" dirty="0" smtClean="0"/>
              <a:t>.  </a:t>
            </a:r>
            <a:r>
              <a:rPr lang="en-GB" sz="1900" dirty="0" err="1" smtClean="0"/>
              <a:t>Nid</a:t>
            </a:r>
            <a:r>
              <a:rPr lang="en-GB" sz="1900" dirty="0" smtClean="0"/>
              <a:t> </a:t>
            </a:r>
            <a:r>
              <a:rPr lang="en-GB" sz="1900" dirty="0" err="1" smtClean="0"/>
              <a:t>yw</a:t>
            </a:r>
            <a:r>
              <a:rPr lang="en-GB" sz="1900" dirty="0" smtClean="0"/>
              <a:t> </a:t>
            </a:r>
            <a:r>
              <a:rPr lang="en-GB" sz="1900" dirty="0" err="1" smtClean="0"/>
              <a:t>disgyblion</a:t>
            </a:r>
            <a:r>
              <a:rPr lang="en-GB" sz="1900" dirty="0" smtClean="0"/>
              <a:t> </a:t>
            </a:r>
            <a:r>
              <a:rPr lang="en-GB" sz="1900" dirty="0" err="1" smtClean="0"/>
              <a:t>yn</a:t>
            </a:r>
            <a:r>
              <a:rPr lang="en-GB" sz="1900" dirty="0" smtClean="0"/>
              <a:t> </a:t>
            </a:r>
            <a:r>
              <a:rPr lang="en-GB" sz="1900" dirty="0" err="1" smtClean="0"/>
              <a:t>cael</a:t>
            </a:r>
            <a:r>
              <a:rPr lang="en-GB" sz="1900" dirty="0" smtClean="0"/>
              <a:t> </a:t>
            </a:r>
            <a:r>
              <a:rPr lang="en-GB" sz="1900" dirty="0" err="1" smtClean="0"/>
              <a:t>cynnig</a:t>
            </a:r>
            <a:r>
              <a:rPr lang="en-GB" sz="1900" dirty="0" smtClean="0"/>
              <a:t> </a:t>
            </a:r>
            <a:r>
              <a:rPr lang="en-GB" sz="1900" dirty="0" err="1" smtClean="0"/>
              <a:t>digon</a:t>
            </a:r>
            <a:r>
              <a:rPr lang="en-GB" sz="1900" dirty="0" smtClean="0"/>
              <a:t> o </a:t>
            </a:r>
            <a:r>
              <a:rPr lang="en-GB" sz="1900" dirty="0" err="1" smtClean="0"/>
              <a:t>gyfleoedd</a:t>
            </a:r>
            <a:r>
              <a:rPr lang="en-GB" sz="1900" dirty="0" smtClean="0"/>
              <a:t> </a:t>
            </a:r>
            <a:r>
              <a:rPr lang="en-GB" sz="1900" dirty="0" err="1" smtClean="0"/>
              <a:t>i</a:t>
            </a:r>
            <a:r>
              <a:rPr lang="en-GB" sz="1900" dirty="0" smtClean="0"/>
              <a:t> </a:t>
            </a:r>
            <a:r>
              <a:rPr lang="en-GB" sz="1900" dirty="0" err="1" smtClean="0"/>
              <a:t>gymhwyso’r</a:t>
            </a:r>
            <a:r>
              <a:rPr lang="en-GB" sz="1900" dirty="0" smtClean="0"/>
              <a:t> </a:t>
            </a:r>
            <a:r>
              <a:rPr lang="en-GB" sz="1900" dirty="0" err="1" smtClean="0"/>
              <a:t>medrau</a:t>
            </a:r>
            <a:r>
              <a:rPr lang="en-GB" sz="1900" dirty="0" smtClean="0"/>
              <a:t> a </a:t>
            </a:r>
            <a:r>
              <a:rPr lang="en-GB" sz="1900" dirty="0" err="1" smtClean="0"/>
              <a:t>ddysgwyd</a:t>
            </a:r>
            <a:r>
              <a:rPr lang="en-GB" sz="1900" dirty="0" smtClean="0"/>
              <a:t> </a:t>
            </a:r>
            <a:r>
              <a:rPr lang="en-GB" sz="1900" dirty="0" err="1" smtClean="0"/>
              <a:t>mewn</a:t>
            </a:r>
            <a:r>
              <a:rPr lang="en-GB" sz="1900" dirty="0" smtClean="0"/>
              <a:t> </a:t>
            </a:r>
            <a:r>
              <a:rPr lang="en-GB" sz="1900" dirty="0" err="1" smtClean="0"/>
              <a:t>gwersi</a:t>
            </a:r>
            <a:r>
              <a:rPr lang="en-GB" sz="1900" dirty="0" smtClean="0"/>
              <a:t> </a:t>
            </a:r>
            <a:r>
              <a:rPr lang="en-GB" sz="1900" dirty="0" err="1" smtClean="0"/>
              <a:t>TGCh</a:t>
            </a:r>
            <a:r>
              <a:rPr lang="en-GB" sz="1900" dirty="0" smtClean="0"/>
              <a:t> </a:t>
            </a:r>
            <a:r>
              <a:rPr lang="en-GB" sz="1900" dirty="0" err="1" smtClean="0"/>
              <a:t>ar</a:t>
            </a:r>
            <a:r>
              <a:rPr lang="en-GB" sz="1900" dirty="0" smtClean="0"/>
              <a:t> </a:t>
            </a:r>
            <a:r>
              <a:rPr lang="en-GB" sz="1900" dirty="0" err="1" smtClean="0"/>
              <a:t>wahân</a:t>
            </a:r>
            <a:r>
              <a:rPr lang="en-GB" sz="1900" dirty="0" smtClean="0"/>
              <a:t> </a:t>
            </a:r>
            <a:r>
              <a:rPr lang="en-GB" sz="1900" dirty="0" err="1" smtClean="0"/>
              <a:t>mewn</a:t>
            </a:r>
            <a:r>
              <a:rPr lang="en-GB" sz="1900" dirty="0" smtClean="0"/>
              <a:t> </a:t>
            </a:r>
            <a:r>
              <a:rPr lang="en-GB" sz="1900" dirty="0" err="1" smtClean="0"/>
              <a:t>pynciau</a:t>
            </a:r>
            <a:r>
              <a:rPr lang="en-GB" sz="1900" dirty="0" smtClean="0"/>
              <a:t> </a:t>
            </a:r>
            <a:r>
              <a:rPr lang="en-GB" sz="1900" dirty="0" err="1" smtClean="0"/>
              <a:t>eraill</a:t>
            </a:r>
            <a:r>
              <a:rPr lang="en-GB" sz="1900" dirty="0" smtClean="0"/>
              <a:t>.  O </a:t>
            </a:r>
            <a:r>
              <a:rPr lang="en-GB" sz="1900" dirty="0" err="1" smtClean="0"/>
              <a:t>ganlyniad</a:t>
            </a:r>
            <a:r>
              <a:rPr lang="en-GB" sz="1900" dirty="0" smtClean="0"/>
              <a:t>, </a:t>
            </a:r>
            <a:r>
              <a:rPr lang="en-GB" sz="1900" dirty="0" err="1" smtClean="0"/>
              <a:t>maent</a:t>
            </a:r>
            <a:r>
              <a:rPr lang="en-GB" sz="1900" dirty="0" smtClean="0"/>
              <a:t> </a:t>
            </a:r>
            <a:r>
              <a:rPr lang="en-GB" sz="1900" dirty="0" err="1" smtClean="0"/>
              <a:t>yn</a:t>
            </a:r>
            <a:r>
              <a:rPr lang="en-GB" sz="1900" dirty="0" smtClean="0"/>
              <a:t> </a:t>
            </a:r>
            <a:r>
              <a:rPr lang="en-GB" sz="1900" dirty="0" err="1" smtClean="0"/>
              <a:t>datblygu’r</a:t>
            </a:r>
            <a:r>
              <a:rPr lang="en-GB" sz="1900" dirty="0" smtClean="0"/>
              <a:t> </a:t>
            </a:r>
            <a:r>
              <a:rPr lang="en-GB" sz="1900" dirty="0" err="1" smtClean="0"/>
              <a:t>meddylfryd</a:t>
            </a:r>
            <a:r>
              <a:rPr lang="en-GB" sz="1900" dirty="0" smtClean="0"/>
              <a:t> o </a:t>
            </a:r>
            <a:r>
              <a:rPr lang="en-GB" sz="1900" dirty="0" err="1" smtClean="0"/>
              <a:t>ddewis</a:t>
            </a:r>
            <a:r>
              <a:rPr lang="en-GB" sz="1900" dirty="0" smtClean="0"/>
              <a:t> </a:t>
            </a:r>
            <a:r>
              <a:rPr lang="en-GB" sz="1900" dirty="0" err="1" smtClean="0"/>
              <a:t>peidio</a:t>
            </a:r>
            <a:r>
              <a:rPr lang="en-GB" sz="1900" dirty="0" smtClean="0"/>
              <a:t> </a:t>
            </a:r>
            <a:r>
              <a:rPr lang="en-GB" sz="1900" dirty="0" err="1" smtClean="0"/>
              <a:t>â</a:t>
            </a:r>
            <a:r>
              <a:rPr lang="en-GB" sz="1900" dirty="0" smtClean="0"/>
              <a:t> </a:t>
            </a:r>
            <a:r>
              <a:rPr lang="en-GB" sz="1900" dirty="0" err="1" smtClean="0"/>
              <a:t>chymhwyso’r</a:t>
            </a:r>
            <a:r>
              <a:rPr lang="en-GB" sz="1900" dirty="0" smtClean="0"/>
              <a:t> </a:t>
            </a:r>
            <a:r>
              <a:rPr lang="en-GB" sz="1900" dirty="0" err="1" smtClean="0"/>
              <a:t>medrau</a:t>
            </a:r>
            <a:r>
              <a:rPr lang="en-GB" sz="1900" dirty="0" smtClean="0"/>
              <a:t> </a:t>
            </a:r>
            <a:r>
              <a:rPr lang="en-GB" sz="1900" dirty="0" err="1" smtClean="0"/>
              <a:t>hyn</a:t>
            </a:r>
            <a:r>
              <a:rPr lang="en-GB" sz="1900" dirty="0" smtClean="0"/>
              <a:t> </a:t>
            </a:r>
            <a:r>
              <a:rPr lang="en-GB" sz="1900" dirty="0" err="1" smtClean="0"/>
              <a:t>drwy</a:t>
            </a:r>
            <a:r>
              <a:rPr lang="en-GB" sz="1900" dirty="0" smtClean="0"/>
              <a:t> </a:t>
            </a:r>
            <a:r>
              <a:rPr lang="en-GB" sz="1900" dirty="0" err="1" smtClean="0"/>
              <a:t>ddewis</a:t>
            </a:r>
            <a:r>
              <a:rPr lang="en-GB" sz="1900" dirty="0" smtClean="0"/>
              <a:t> </a:t>
            </a:r>
            <a:r>
              <a:rPr lang="en-GB" sz="1900" dirty="0" err="1" smtClean="0"/>
              <a:t>ychwaith</a:t>
            </a:r>
            <a:r>
              <a:rPr lang="en-GB" sz="1900" dirty="0" smtClean="0"/>
              <a:t>.</a:t>
            </a:r>
            <a:endParaRPr lang="en-GB" sz="1900" dirty="0">
              <a:solidFill>
                <a:srgbClr val="D60134"/>
              </a:solidFill>
              <a:latin typeface="+mj-lt"/>
              <a:ea typeface="+mj-ea"/>
              <a:cs typeface="+mj-cs"/>
            </a:endParaRPr>
          </a:p>
        </p:txBody>
      </p:sp>
      <p:sp>
        <p:nvSpPr>
          <p:cNvPr id="4" name="Rectangle 4"/>
          <p:cNvSpPr txBox="1">
            <a:spLocks noChangeArrowheads="1"/>
          </p:cNvSpPr>
          <p:nvPr/>
        </p:nvSpPr>
        <p:spPr bwMode="auto">
          <a:xfrm>
            <a:off x="4652963" y="1447800"/>
            <a:ext cx="4464050" cy="5562600"/>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marL="0" indent="0">
              <a:buFontTx/>
              <a:buNone/>
              <a:defRPr/>
            </a:pPr>
            <a:r>
              <a:rPr lang="en-GB" sz="1900" b="1" kern="0" dirty="0" smtClean="0">
                <a:solidFill>
                  <a:srgbClr val="D60134"/>
                </a:solidFill>
                <a:latin typeface="+mj-lt"/>
                <a:ea typeface="+mj-ea"/>
                <a:cs typeface="+mj-cs"/>
              </a:rPr>
              <a:t>ICT across the curriculum</a:t>
            </a:r>
          </a:p>
          <a:p>
            <a:pPr marL="0" indent="0">
              <a:buFontTx/>
              <a:buNone/>
              <a:defRPr/>
            </a:pPr>
            <a:endParaRPr lang="en-GB" sz="1900" b="1" kern="0" dirty="0" smtClean="0">
              <a:solidFill>
                <a:srgbClr val="D60134"/>
              </a:solidFill>
              <a:latin typeface="+mj-lt"/>
              <a:ea typeface="+mj-ea"/>
              <a:cs typeface="+mj-cs"/>
            </a:endParaRPr>
          </a:p>
          <a:p>
            <a:pPr>
              <a:defRPr/>
            </a:pPr>
            <a:r>
              <a:rPr lang="en-GB" sz="1900" kern="0" dirty="0" smtClean="0">
                <a:solidFill>
                  <a:srgbClr val="D60134"/>
                </a:solidFill>
                <a:latin typeface="+mj-lt"/>
                <a:ea typeface="+mj-ea"/>
                <a:cs typeface="+mj-cs"/>
              </a:rPr>
              <a:t>Standards of ICT skills across the curriculum are unsatisfactory in over a half of schools visited and no better than adequate in the remainder.  Pupils are not offered enough opportunities to apply the skills learned in discreet ICT lessons in other subjects.  Consequently they develop a mindset of choosing not to apply these skills by choice either.</a:t>
            </a:r>
            <a:endParaRPr lang="en-GB" sz="1900" kern="0" dirty="0">
              <a:solidFill>
                <a:srgbClr val="D60134"/>
              </a:solidFill>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4099" name="Rectangle 4"/>
          <p:cNvSpPr>
            <a:spLocks noGrp="1" noChangeArrowheads="1"/>
          </p:cNvSpPr>
          <p:nvPr>
            <p:ph type="body" sz="half" idx="2"/>
          </p:nvPr>
        </p:nvSpPr>
        <p:spPr>
          <a:xfrm>
            <a:off x="250825" y="1412875"/>
            <a:ext cx="4465638" cy="5445125"/>
          </a:xfrm>
        </p:spPr>
        <p:txBody>
          <a:bodyPr/>
          <a:lstStyle/>
          <a:p>
            <a:pPr marL="0" indent="0">
              <a:buFontTx/>
              <a:buNone/>
              <a:defRPr/>
            </a:pPr>
            <a:r>
              <a:rPr lang="en-GB" sz="1900" b="1" dirty="0" err="1" smtClean="0"/>
              <a:t>TGCh</a:t>
            </a:r>
            <a:r>
              <a:rPr lang="en-GB" sz="1900" b="1" dirty="0" smtClean="0"/>
              <a:t> </a:t>
            </a:r>
            <a:r>
              <a:rPr lang="en-GB" sz="1900" b="1" dirty="0" err="1" smtClean="0"/>
              <a:t>ar</a:t>
            </a:r>
            <a:r>
              <a:rPr lang="en-GB" sz="1900" b="1" dirty="0" smtClean="0"/>
              <a:t> draws y </a:t>
            </a:r>
            <a:r>
              <a:rPr lang="en-GB" sz="1900" b="1" dirty="0" err="1" smtClean="0"/>
              <a:t>cwricwlwm</a:t>
            </a:r>
            <a:endParaRPr lang="en-GB" sz="1900" b="1" dirty="0" smtClean="0"/>
          </a:p>
          <a:p>
            <a:pPr marL="0" indent="0">
              <a:buFontTx/>
              <a:buNone/>
              <a:defRPr/>
            </a:pPr>
            <a:endParaRPr lang="en-GB" sz="1900" b="1" dirty="0" smtClean="0"/>
          </a:p>
          <a:p>
            <a:pPr>
              <a:defRPr/>
            </a:pPr>
            <a:r>
              <a:rPr lang="en-GB" sz="1900" dirty="0" smtClean="0"/>
              <a:t>Mae </a:t>
            </a:r>
            <a:r>
              <a:rPr lang="en-GB" sz="1900" dirty="0" err="1" smtClean="0"/>
              <a:t>ansawdd</a:t>
            </a:r>
            <a:r>
              <a:rPr lang="en-GB" sz="1900" dirty="0" smtClean="0"/>
              <a:t> y </a:t>
            </a:r>
            <a:r>
              <a:rPr lang="en-GB" sz="1900" dirty="0" err="1" smtClean="0"/>
              <a:t>cynllunio</a:t>
            </a:r>
            <a:r>
              <a:rPr lang="en-GB" sz="1900" dirty="0" smtClean="0"/>
              <a:t> </a:t>
            </a:r>
            <a:r>
              <a:rPr lang="en-GB" sz="1900" dirty="0" err="1" smtClean="0"/>
              <a:t>a’r</a:t>
            </a:r>
            <a:r>
              <a:rPr lang="en-GB" sz="1900" dirty="0" smtClean="0"/>
              <a:t> </a:t>
            </a:r>
            <a:r>
              <a:rPr lang="en-GB" sz="1900" dirty="0" err="1" smtClean="0"/>
              <a:t>ddarpariaeth</a:t>
            </a:r>
            <a:r>
              <a:rPr lang="en-GB" sz="1900" dirty="0" smtClean="0"/>
              <a:t> </a:t>
            </a:r>
            <a:r>
              <a:rPr lang="en-GB" sz="1900" dirty="0" err="1" smtClean="0"/>
              <a:t>ar</a:t>
            </a:r>
            <a:r>
              <a:rPr lang="en-GB" sz="1900" dirty="0" smtClean="0"/>
              <a:t> </a:t>
            </a:r>
            <a:r>
              <a:rPr lang="en-GB" sz="1900" dirty="0" err="1" smtClean="0"/>
              <a:t>gyfer</a:t>
            </a:r>
            <a:r>
              <a:rPr lang="en-GB" sz="1900" dirty="0" smtClean="0"/>
              <a:t> </a:t>
            </a:r>
            <a:r>
              <a:rPr lang="en-GB" sz="1900" dirty="0" err="1" smtClean="0"/>
              <a:t>defnyddio</a:t>
            </a:r>
            <a:r>
              <a:rPr lang="en-GB" sz="1900" dirty="0" smtClean="0"/>
              <a:t> </a:t>
            </a:r>
            <a:r>
              <a:rPr lang="en-GB" sz="1900" dirty="0" err="1" smtClean="0"/>
              <a:t>TGCh</a:t>
            </a:r>
            <a:r>
              <a:rPr lang="en-GB" sz="1900" dirty="0" smtClean="0"/>
              <a:t> </a:t>
            </a:r>
            <a:r>
              <a:rPr lang="en-GB" sz="1900" dirty="0" err="1" smtClean="0"/>
              <a:t>ar</a:t>
            </a:r>
            <a:r>
              <a:rPr lang="en-GB" sz="1900" dirty="0" smtClean="0"/>
              <a:t> draws y </a:t>
            </a:r>
            <a:r>
              <a:rPr lang="en-GB" sz="1900" dirty="0" err="1" smtClean="0"/>
              <a:t>cwricwlwm</a:t>
            </a:r>
            <a:r>
              <a:rPr lang="en-GB" sz="1900" dirty="0" smtClean="0"/>
              <a:t> </a:t>
            </a:r>
            <a:r>
              <a:rPr lang="en-GB" sz="1900" dirty="0" err="1" smtClean="0"/>
              <a:t>yng</a:t>
            </a:r>
            <a:r>
              <a:rPr lang="en-GB" sz="1900" dirty="0" smtClean="0"/>
              <a:t> </a:t>
            </a:r>
            <a:r>
              <a:rPr lang="en-GB" sz="1900" dirty="0" err="1" smtClean="0"/>
              <a:t>nghyfnod</a:t>
            </a:r>
            <a:r>
              <a:rPr lang="en-GB" sz="1900" dirty="0" smtClean="0"/>
              <a:t> </a:t>
            </a:r>
            <a:r>
              <a:rPr lang="en-GB" sz="1900" dirty="0" err="1" smtClean="0"/>
              <a:t>allweddol</a:t>
            </a:r>
            <a:r>
              <a:rPr lang="en-GB" sz="1900" dirty="0" smtClean="0"/>
              <a:t> 3 </a:t>
            </a:r>
            <a:r>
              <a:rPr lang="en-GB" sz="1900" dirty="0" err="1" smtClean="0"/>
              <a:t>yn</a:t>
            </a:r>
            <a:r>
              <a:rPr lang="en-GB" sz="1900" dirty="0" smtClean="0"/>
              <a:t> </a:t>
            </a:r>
            <a:r>
              <a:rPr lang="en-GB" sz="1900" dirty="0" err="1" smtClean="0"/>
              <a:t>anfoddhaol</a:t>
            </a:r>
            <a:r>
              <a:rPr lang="en-GB" sz="1900" dirty="0" smtClean="0"/>
              <a:t> </a:t>
            </a:r>
            <a:r>
              <a:rPr lang="en-GB" sz="1900" dirty="0" err="1" smtClean="0"/>
              <a:t>mewn</a:t>
            </a:r>
            <a:r>
              <a:rPr lang="en-GB" sz="1900" dirty="0" smtClean="0"/>
              <a:t> </a:t>
            </a:r>
            <a:r>
              <a:rPr lang="en-GB" sz="1900" dirty="0" err="1" smtClean="0"/>
              <a:t>llawer</a:t>
            </a:r>
            <a:r>
              <a:rPr lang="en-GB" sz="1900" dirty="0" smtClean="0"/>
              <a:t> o </a:t>
            </a:r>
            <a:r>
              <a:rPr lang="en-GB" sz="1900" dirty="0" err="1" smtClean="0"/>
              <a:t>ysgolion</a:t>
            </a:r>
            <a:r>
              <a:rPr lang="en-GB" sz="1900" dirty="0" smtClean="0"/>
              <a:t> ac </a:t>
            </a:r>
            <a:r>
              <a:rPr lang="en-GB" sz="1900" dirty="0" err="1" smtClean="0"/>
              <a:t>nid</a:t>
            </a:r>
            <a:r>
              <a:rPr lang="en-GB" sz="1900" dirty="0" smtClean="0"/>
              <a:t> </a:t>
            </a:r>
            <a:r>
              <a:rPr lang="en-GB" sz="1900" dirty="0" err="1" smtClean="0"/>
              <a:t>yw</a:t>
            </a:r>
            <a:r>
              <a:rPr lang="en-GB" sz="1900" dirty="0" smtClean="0"/>
              <a:t> </a:t>
            </a:r>
            <a:r>
              <a:rPr lang="en-GB" sz="1900" dirty="0" err="1" smtClean="0"/>
              <a:t>ddim</a:t>
            </a:r>
            <a:r>
              <a:rPr lang="en-GB" sz="1900" dirty="0" smtClean="0"/>
              <a:t> </a:t>
            </a:r>
            <a:r>
              <a:rPr lang="en-GB" sz="1900" dirty="0" err="1" smtClean="0"/>
              <a:t>gwell</a:t>
            </a:r>
            <a:r>
              <a:rPr lang="en-GB" sz="1900" dirty="0" smtClean="0"/>
              <a:t> </a:t>
            </a:r>
            <a:r>
              <a:rPr lang="en-GB" sz="1900" dirty="0" err="1" smtClean="0"/>
              <a:t>na</a:t>
            </a:r>
            <a:r>
              <a:rPr lang="en-GB" sz="1900" dirty="0" smtClean="0"/>
              <a:t> </a:t>
            </a:r>
            <a:r>
              <a:rPr lang="en-GB" sz="1900" dirty="0" err="1" smtClean="0"/>
              <a:t>digonol</a:t>
            </a:r>
            <a:r>
              <a:rPr lang="en-GB" sz="1900" dirty="0" smtClean="0"/>
              <a:t> </a:t>
            </a:r>
            <a:r>
              <a:rPr lang="en-GB" sz="1900" dirty="0" err="1" smtClean="0"/>
              <a:t>yn</a:t>
            </a:r>
            <a:r>
              <a:rPr lang="en-GB" sz="1900" dirty="0" smtClean="0"/>
              <a:t> yr </a:t>
            </a:r>
            <a:r>
              <a:rPr lang="en-GB" sz="1900" dirty="0" err="1" smtClean="0"/>
              <a:t>ysgolion</a:t>
            </a:r>
            <a:r>
              <a:rPr lang="en-GB" sz="1900" dirty="0" smtClean="0"/>
              <a:t> </a:t>
            </a:r>
            <a:r>
              <a:rPr lang="en-GB" sz="1900" dirty="0" err="1" smtClean="0"/>
              <a:t>eraill</a:t>
            </a:r>
            <a:r>
              <a:rPr lang="en-GB" sz="1900" dirty="0" smtClean="0"/>
              <a:t>.  </a:t>
            </a:r>
            <a:r>
              <a:rPr lang="en-GB" sz="1900" dirty="0" err="1" smtClean="0"/>
              <a:t>Nid</a:t>
            </a:r>
            <a:r>
              <a:rPr lang="en-GB" sz="1900" dirty="0" smtClean="0"/>
              <a:t> </a:t>
            </a:r>
            <a:r>
              <a:rPr lang="en-GB" sz="1900" dirty="0" err="1" smtClean="0"/>
              <a:t>yw</a:t>
            </a:r>
            <a:r>
              <a:rPr lang="en-GB" sz="1900" dirty="0" smtClean="0"/>
              <a:t> </a:t>
            </a:r>
            <a:r>
              <a:rPr lang="en-GB" sz="1900" dirty="0" err="1" smtClean="0"/>
              <a:t>athrawon</a:t>
            </a:r>
            <a:r>
              <a:rPr lang="en-GB" sz="1900" dirty="0" smtClean="0"/>
              <a:t> </a:t>
            </a:r>
            <a:r>
              <a:rPr lang="en-GB" sz="1900" dirty="0" err="1" smtClean="0"/>
              <a:t>yn</a:t>
            </a:r>
            <a:r>
              <a:rPr lang="en-GB" sz="1900" dirty="0" smtClean="0"/>
              <a:t> </a:t>
            </a:r>
            <a:r>
              <a:rPr lang="en-GB" sz="1900" dirty="0" err="1" smtClean="0"/>
              <a:t>cynnig</a:t>
            </a:r>
            <a:r>
              <a:rPr lang="en-GB" sz="1900" dirty="0" smtClean="0"/>
              <a:t> </a:t>
            </a:r>
            <a:r>
              <a:rPr lang="en-GB" sz="1900" dirty="0" err="1" smtClean="0"/>
              <a:t>digon</a:t>
            </a:r>
            <a:r>
              <a:rPr lang="en-GB" sz="1900" dirty="0" smtClean="0"/>
              <a:t> o </a:t>
            </a:r>
            <a:r>
              <a:rPr lang="en-GB" sz="1900" dirty="0" err="1" smtClean="0"/>
              <a:t>gyfleoedd</a:t>
            </a:r>
            <a:r>
              <a:rPr lang="en-GB" sz="1900" dirty="0" smtClean="0"/>
              <a:t> </a:t>
            </a:r>
            <a:r>
              <a:rPr lang="en-GB" sz="1900" dirty="0" err="1" smtClean="0"/>
              <a:t>wedi’u</a:t>
            </a:r>
            <a:r>
              <a:rPr lang="en-GB" sz="1900" dirty="0" smtClean="0"/>
              <a:t> </a:t>
            </a:r>
            <a:r>
              <a:rPr lang="en-GB" sz="1900" dirty="0" err="1" smtClean="0"/>
              <a:t>cynllunio’n</a:t>
            </a:r>
            <a:r>
              <a:rPr lang="en-GB" sz="1900" dirty="0" smtClean="0"/>
              <a:t> </a:t>
            </a:r>
            <a:r>
              <a:rPr lang="en-GB" sz="1900" dirty="0" err="1" smtClean="0"/>
              <a:t>dda</a:t>
            </a:r>
            <a:r>
              <a:rPr lang="en-GB" sz="1900" dirty="0" smtClean="0"/>
              <a:t> </a:t>
            </a:r>
            <a:r>
              <a:rPr lang="en-GB" sz="1900" dirty="0" err="1" smtClean="0"/>
              <a:t>i</a:t>
            </a:r>
            <a:r>
              <a:rPr lang="en-GB" sz="1900" dirty="0" smtClean="0"/>
              <a:t> </a:t>
            </a:r>
            <a:r>
              <a:rPr lang="en-GB" sz="1900" dirty="0" err="1" smtClean="0"/>
              <a:t>ddisgyblion</a:t>
            </a:r>
            <a:r>
              <a:rPr lang="en-GB" sz="1900" dirty="0" smtClean="0"/>
              <a:t> </a:t>
            </a:r>
            <a:r>
              <a:rPr lang="en-GB" sz="1900" dirty="0" err="1" smtClean="0"/>
              <a:t>ymarfer</a:t>
            </a:r>
            <a:r>
              <a:rPr lang="en-GB" sz="1900" dirty="0" smtClean="0"/>
              <a:t> </a:t>
            </a:r>
            <a:r>
              <a:rPr lang="en-GB" sz="1900" dirty="0" err="1" smtClean="0"/>
              <a:t>eu</a:t>
            </a:r>
            <a:r>
              <a:rPr lang="en-GB" sz="1900" dirty="0" smtClean="0"/>
              <a:t> </a:t>
            </a:r>
            <a:r>
              <a:rPr lang="en-GB" sz="1900" dirty="0" err="1" smtClean="0"/>
              <a:t>medrau</a:t>
            </a:r>
            <a:r>
              <a:rPr lang="en-GB" sz="1900" dirty="0" smtClean="0"/>
              <a:t> </a:t>
            </a:r>
            <a:r>
              <a:rPr lang="en-GB" sz="1900" dirty="0" err="1" smtClean="0"/>
              <a:t>mewn</a:t>
            </a:r>
            <a:r>
              <a:rPr lang="en-GB" sz="1900" dirty="0" smtClean="0"/>
              <a:t> </a:t>
            </a:r>
            <a:r>
              <a:rPr lang="en-GB" sz="1900" dirty="0" err="1" smtClean="0"/>
              <a:t>cyd-destunau</a:t>
            </a:r>
            <a:r>
              <a:rPr lang="en-GB" sz="1900" dirty="0" smtClean="0"/>
              <a:t> </a:t>
            </a:r>
            <a:r>
              <a:rPr lang="en-GB" sz="1900" dirty="0" err="1" smtClean="0"/>
              <a:t>ystyrlon</a:t>
            </a:r>
            <a:r>
              <a:rPr lang="en-GB" sz="1900" dirty="0" smtClean="0"/>
              <a:t> </a:t>
            </a:r>
            <a:r>
              <a:rPr lang="en-GB" sz="1900" dirty="0" err="1" smtClean="0"/>
              <a:t>ar</a:t>
            </a:r>
            <a:r>
              <a:rPr lang="en-GB" sz="1900" dirty="0" smtClean="0"/>
              <a:t> draws y </a:t>
            </a:r>
            <a:r>
              <a:rPr lang="en-GB" sz="1900" dirty="0" err="1" smtClean="0"/>
              <a:t>cwricwlwm</a:t>
            </a:r>
            <a:r>
              <a:rPr lang="en-GB" sz="1900" dirty="0" smtClean="0"/>
              <a:t>.</a:t>
            </a:r>
            <a:endParaRPr lang="en-GB" sz="1900" dirty="0">
              <a:solidFill>
                <a:srgbClr val="D60134"/>
              </a:solidFill>
              <a:latin typeface="+mj-lt"/>
              <a:ea typeface="+mj-ea"/>
              <a:cs typeface="+mj-cs"/>
            </a:endParaRPr>
          </a:p>
        </p:txBody>
      </p:sp>
      <p:sp>
        <p:nvSpPr>
          <p:cNvPr id="4" name="Rectangle 4"/>
          <p:cNvSpPr txBox="1">
            <a:spLocks noChangeArrowheads="1"/>
          </p:cNvSpPr>
          <p:nvPr/>
        </p:nvSpPr>
        <p:spPr bwMode="auto">
          <a:xfrm>
            <a:off x="4643438" y="1447800"/>
            <a:ext cx="4465637" cy="5562600"/>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marL="0" indent="0">
              <a:buFontTx/>
              <a:buNone/>
              <a:defRPr/>
            </a:pPr>
            <a:r>
              <a:rPr lang="en-GB" sz="1900" b="1" kern="0" dirty="0" smtClean="0">
                <a:solidFill>
                  <a:srgbClr val="D60134"/>
                </a:solidFill>
                <a:latin typeface="+mj-lt"/>
                <a:ea typeface="+mj-ea"/>
                <a:cs typeface="+mj-cs"/>
              </a:rPr>
              <a:t>ICT across the curriculum</a:t>
            </a:r>
          </a:p>
          <a:p>
            <a:pPr marL="0" indent="0">
              <a:buFontTx/>
              <a:buNone/>
              <a:defRPr/>
            </a:pPr>
            <a:endParaRPr lang="en-GB" sz="1900" b="1" kern="0" dirty="0" smtClean="0">
              <a:solidFill>
                <a:srgbClr val="D60134"/>
              </a:solidFill>
              <a:latin typeface="+mj-lt"/>
              <a:ea typeface="+mj-ea"/>
              <a:cs typeface="+mj-cs"/>
            </a:endParaRPr>
          </a:p>
          <a:p>
            <a:pPr>
              <a:defRPr/>
            </a:pPr>
            <a:r>
              <a:rPr lang="en-GB" sz="1900" kern="0" dirty="0" smtClean="0">
                <a:solidFill>
                  <a:srgbClr val="D60134"/>
                </a:solidFill>
                <a:latin typeface="+mj-lt"/>
                <a:ea typeface="+mj-ea"/>
                <a:cs typeface="+mj-cs"/>
              </a:rPr>
              <a:t>The quality of planning and provision for the use of ICT across the curriculum in key stage 3 is unsatisfactory in many schools and no better than adequate in the others.  Teachers do not offer pupils enough well-planned opportunities to practise their skills in meaningful contexts across the curriculum.</a:t>
            </a:r>
            <a:endParaRPr lang="en-GB" sz="1900" kern="0" dirty="0">
              <a:solidFill>
                <a:srgbClr val="D60134"/>
              </a:solidFill>
              <a:latin typeface="+mj-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4099" name="Rectangle 4"/>
          <p:cNvSpPr>
            <a:spLocks noGrp="1" noChangeArrowheads="1"/>
          </p:cNvSpPr>
          <p:nvPr>
            <p:ph type="body" sz="half" idx="2"/>
          </p:nvPr>
        </p:nvSpPr>
        <p:spPr>
          <a:xfrm>
            <a:off x="0" y="1196975"/>
            <a:ext cx="4787900" cy="5661025"/>
          </a:xfrm>
        </p:spPr>
        <p:txBody>
          <a:bodyPr/>
          <a:lstStyle/>
          <a:p>
            <a:pPr marL="0" indent="0">
              <a:buFontTx/>
              <a:buNone/>
            </a:pPr>
            <a:r>
              <a:rPr lang="en-GB" sz="1900" b="1" dirty="0" err="1" smtClean="0"/>
              <a:t>TGCh</a:t>
            </a:r>
            <a:r>
              <a:rPr lang="en-GB" sz="1900" b="1" dirty="0" smtClean="0"/>
              <a:t> </a:t>
            </a:r>
            <a:r>
              <a:rPr lang="en-GB" sz="1900" b="1" dirty="0" err="1" smtClean="0"/>
              <a:t>ar</a:t>
            </a:r>
            <a:r>
              <a:rPr lang="en-GB" sz="1900" b="1" dirty="0" smtClean="0"/>
              <a:t> draws y </a:t>
            </a:r>
            <a:r>
              <a:rPr lang="en-GB" sz="1900" b="1" dirty="0" err="1" smtClean="0"/>
              <a:t>cwricwlwm</a:t>
            </a:r>
            <a:endParaRPr lang="en-GB" sz="1900" b="1" dirty="0" smtClean="0"/>
          </a:p>
          <a:p>
            <a:pPr marL="0" indent="0">
              <a:buFontTx/>
              <a:buNone/>
            </a:pPr>
            <a:endParaRPr lang="en-GB" sz="300" b="1" dirty="0" smtClean="0"/>
          </a:p>
          <a:p>
            <a:r>
              <a:rPr lang="en-GB" sz="1900" dirty="0" smtClean="0"/>
              <a:t>Mae </a:t>
            </a:r>
            <a:r>
              <a:rPr lang="en-GB" sz="1900" dirty="0" err="1" smtClean="0"/>
              <a:t>mwyafrif</a:t>
            </a:r>
            <a:r>
              <a:rPr lang="en-GB" sz="1900" dirty="0" smtClean="0"/>
              <a:t> </a:t>
            </a:r>
            <a:r>
              <a:rPr lang="en-GB" sz="1900" dirty="0" err="1" smtClean="0"/>
              <a:t>yr</a:t>
            </a:r>
            <a:r>
              <a:rPr lang="en-GB" sz="1900" dirty="0" smtClean="0"/>
              <a:t> </a:t>
            </a:r>
            <a:r>
              <a:rPr lang="en-GB" sz="1900" dirty="0" err="1" smtClean="0"/>
              <a:t>ysgolion</a:t>
            </a:r>
            <a:r>
              <a:rPr lang="en-GB" sz="1900" dirty="0" smtClean="0"/>
              <a:t> </a:t>
            </a:r>
            <a:r>
              <a:rPr lang="en-GB" sz="1900" dirty="0" err="1" smtClean="0"/>
              <a:t>yn</a:t>
            </a:r>
            <a:r>
              <a:rPr lang="en-GB" sz="1900" dirty="0" smtClean="0"/>
              <a:t> </a:t>
            </a:r>
            <a:r>
              <a:rPr lang="en-GB" sz="1900" dirty="0" err="1" smtClean="0"/>
              <a:t>defnyddio</a:t>
            </a:r>
            <a:r>
              <a:rPr lang="en-GB" sz="1900" dirty="0" smtClean="0"/>
              <a:t> </a:t>
            </a:r>
            <a:r>
              <a:rPr lang="en-GB" sz="1900" dirty="0" err="1" smtClean="0"/>
              <a:t>TGCh</a:t>
            </a:r>
            <a:r>
              <a:rPr lang="en-GB" sz="1900" dirty="0" smtClean="0"/>
              <a:t> </a:t>
            </a:r>
            <a:r>
              <a:rPr lang="en-GB" sz="1900" dirty="0" err="1" smtClean="0"/>
              <a:t>yn</a:t>
            </a:r>
            <a:r>
              <a:rPr lang="en-GB" sz="1900" dirty="0" smtClean="0"/>
              <a:t> </a:t>
            </a:r>
            <a:r>
              <a:rPr lang="en-GB" sz="1900" dirty="0" err="1" smtClean="0"/>
              <a:t>dda</a:t>
            </a:r>
            <a:r>
              <a:rPr lang="en-GB" sz="1900" dirty="0" smtClean="0"/>
              <a:t> </a:t>
            </a:r>
            <a:r>
              <a:rPr lang="en-GB" sz="1900" dirty="0" err="1" smtClean="0"/>
              <a:t>fel</a:t>
            </a:r>
            <a:r>
              <a:rPr lang="en-GB" sz="1900" dirty="0" smtClean="0"/>
              <a:t> </a:t>
            </a:r>
            <a:r>
              <a:rPr lang="en-GB" sz="1900" dirty="0" err="1" smtClean="0"/>
              <a:t>cyfrwng</a:t>
            </a:r>
            <a:r>
              <a:rPr lang="en-GB" sz="1900" dirty="0" smtClean="0"/>
              <a:t> </a:t>
            </a:r>
            <a:r>
              <a:rPr lang="en-GB" sz="1900" dirty="0" err="1" smtClean="0"/>
              <a:t>i</a:t>
            </a:r>
            <a:r>
              <a:rPr lang="en-GB" sz="1900" dirty="0" smtClean="0"/>
              <a:t> </a:t>
            </a:r>
            <a:r>
              <a:rPr lang="en-GB" sz="1900" dirty="0" err="1" smtClean="0"/>
              <a:t>helpu</a:t>
            </a:r>
            <a:r>
              <a:rPr lang="en-GB" sz="1900" dirty="0" smtClean="0"/>
              <a:t> </a:t>
            </a:r>
            <a:r>
              <a:rPr lang="en-GB" sz="1900" dirty="0" err="1" smtClean="0"/>
              <a:t>codi</a:t>
            </a:r>
            <a:r>
              <a:rPr lang="en-GB" sz="1900" dirty="0" smtClean="0"/>
              <a:t> </a:t>
            </a:r>
            <a:r>
              <a:rPr lang="en-GB" sz="1900" dirty="0" err="1" smtClean="0"/>
              <a:t>safonau</a:t>
            </a:r>
            <a:r>
              <a:rPr lang="en-GB" sz="1900" dirty="0" smtClean="0"/>
              <a:t> </a:t>
            </a:r>
            <a:r>
              <a:rPr lang="en-GB" sz="1900" dirty="0" err="1" smtClean="0"/>
              <a:t>mewn</a:t>
            </a:r>
            <a:r>
              <a:rPr lang="en-GB" sz="1900" dirty="0" smtClean="0"/>
              <a:t> </a:t>
            </a:r>
            <a:r>
              <a:rPr lang="en-GB" sz="1900" dirty="0" err="1" smtClean="0"/>
              <a:t>llythrennedd</a:t>
            </a:r>
            <a:r>
              <a:rPr lang="en-GB" sz="1900" dirty="0" smtClean="0"/>
              <a:t>.  Mae </a:t>
            </a:r>
            <a:r>
              <a:rPr lang="en-GB" sz="1900" dirty="0" err="1" smtClean="0"/>
              <a:t>disgyblion</a:t>
            </a:r>
            <a:r>
              <a:rPr lang="en-GB" sz="1900" dirty="0" smtClean="0"/>
              <a:t> </a:t>
            </a:r>
            <a:r>
              <a:rPr lang="en-GB" sz="1900" dirty="0" err="1" smtClean="0"/>
              <a:t>yn</a:t>
            </a:r>
            <a:r>
              <a:rPr lang="en-GB" sz="1900" dirty="0" smtClean="0"/>
              <a:t> </a:t>
            </a:r>
            <a:r>
              <a:rPr lang="en-GB" sz="1900" dirty="0" err="1" smtClean="0"/>
              <a:t>datblygu</a:t>
            </a:r>
            <a:r>
              <a:rPr lang="en-GB" sz="1900" dirty="0" smtClean="0"/>
              <a:t> </a:t>
            </a:r>
            <a:r>
              <a:rPr lang="en-GB" sz="1900" dirty="0" err="1" smtClean="0"/>
              <a:t>medrau</a:t>
            </a:r>
            <a:r>
              <a:rPr lang="en-GB" sz="1900" dirty="0" smtClean="0"/>
              <a:t> </a:t>
            </a:r>
            <a:r>
              <a:rPr lang="en-GB" sz="1900" dirty="0" err="1" smtClean="0"/>
              <a:t>brasddarllen</a:t>
            </a:r>
            <a:r>
              <a:rPr lang="en-GB" sz="1900" dirty="0" smtClean="0"/>
              <a:t> </a:t>
            </a:r>
            <a:r>
              <a:rPr lang="en-GB" sz="1900" dirty="0" err="1" smtClean="0"/>
              <a:t>effeithiol</a:t>
            </a:r>
            <a:r>
              <a:rPr lang="en-GB" sz="1900" dirty="0" smtClean="0"/>
              <a:t> </a:t>
            </a:r>
            <a:r>
              <a:rPr lang="en-GB" sz="1900" dirty="0" err="1" smtClean="0"/>
              <a:t>wrth</a:t>
            </a:r>
            <a:r>
              <a:rPr lang="en-GB" sz="1900" dirty="0" smtClean="0"/>
              <a:t> </a:t>
            </a:r>
            <a:r>
              <a:rPr lang="en-GB" sz="1900" dirty="0" err="1" smtClean="0"/>
              <a:t>iddynt</a:t>
            </a:r>
            <a:r>
              <a:rPr lang="en-GB" sz="1900" dirty="0" smtClean="0"/>
              <a:t> </a:t>
            </a:r>
            <a:r>
              <a:rPr lang="en-GB" sz="1900" dirty="0" err="1" smtClean="0"/>
              <a:t>sganio</a:t>
            </a:r>
            <a:r>
              <a:rPr lang="en-GB" sz="1900" dirty="0" smtClean="0"/>
              <a:t> am </a:t>
            </a:r>
            <a:r>
              <a:rPr lang="en-GB" sz="1900" dirty="0" err="1" smtClean="0"/>
              <a:t>wybodaeth</a:t>
            </a:r>
            <a:r>
              <a:rPr lang="en-GB" sz="1900" dirty="0" smtClean="0"/>
              <a:t> </a:t>
            </a:r>
            <a:r>
              <a:rPr lang="en-GB" sz="1900" dirty="0" err="1" smtClean="0"/>
              <a:t>berthnasol</a:t>
            </a:r>
            <a:r>
              <a:rPr lang="en-GB" sz="1900" dirty="0" smtClean="0"/>
              <a:t>, ac </a:t>
            </a:r>
            <a:r>
              <a:rPr lang="en-GB" sz="1900" dirty="0" err="1" smtClean="0"/>
              <a:t>mae</a:t>
            </a:r>
            <a:r>
              <a:rPr lang="en-GB" sz="1900" dirty="0" smtClean="0"/>
              <a:t> </a:t>
            </a:r>
            <a:r>
              <a:rPr lang="en-GB" sz="1900" dirty="0" err="1" smtClean="0"/>
              <a:t>llawer</a:t>
            </a:r>
            <a:r>
              <a:rPr lang="en-GB" sz="1900" dirty="0" smtClean="0"/>
              <a:t> </a:t>
            </a:r>
            <a:r>
              <a:rPr lang="en-GB" sz="1900" dirty="0" err="1" smtClean="0"/>
              <a:t>ohonynt</a:t>
            </a:r>
            <a:r>
              <a:rPr lang="en-GB" sz="1900" dirty="0" smtClean="0"/>
              <a:t> </a:t>
            </a:r>
            <a:r>
              <a:rPr lang="en-GB" sz="1900" dirty="0" err="1" smtClean="0"/>
              <a:t>yn</a:t>
            </a:r>
            <a:r>
              <a:rPr lang="en-GB" sz="1900" dirty="0" smtClean="0"/>
              <a:t> </a:t>
            </a:r>
            <a:r>
              <a:rPr lang="en-GB" sz="1900" dirty="0" err="1" smtClean="0"/>
              <a:t>dethol</a:t>
            </a:r>
            <a:r>
              <a:rPr lang="en-GB" sz="1900" dirty="0" smtClean="0"/>
              <a:t>, </a:t>
            </a:r>
            <a:r>
              <a:rPr lang="en-GB" sz="1900" dirty="0" err="1" smtClean="0"/>
              <a:t>dehongli</a:t>
            </a:r>
            <a:r>
              <a:rPr lang="en-GB" sz="1900" dirty="0" smtClean="0"/>
              <a:t> a </a:t>
            </a:r>
            <a:r>
              <a:rPr lang="en-GB" sz="1900" dirty="0" err="1" smtClean="0"/>
              <a:t>chyflwyno</a:t>
            </a:r>
            <a:r>
              <a:rPr lang="en-GB" sz="1900" dirty="0" smtClean="0"/>
              <a:t> </a:t>
            </a:r>
            <a:r>
              <a:rPr lang="en-GB" sz="1900" dirty="0" err="1" smtClean="0"/>
              <a:t>gwybodaeth</a:t>
            </a:r>
            <a:r>
              <a:rPr lang="en-GB" sz="1900" dirty="0" smtClean="0"/>
              <a:t> </a:t>
            </a:r>
            <a:br>
              <a:rPr lang="en-GB" sz="1900" dirty="0" smtClean="0"/>
            </a:br>
            <a:r>
              <a:rPr lang="en-GB" sz="1900" dirty="0" err="1" smtClean="0"/>
              <a:t>yn</a:t>
            </a:r>
            <a:r>
              <a:rPr lang="en-GB" sz="1900" dirty="0" smtClean="0"/>
              <a:t> </a:t>
            </a:r>
            <a:r>
              <a:rPr lang="en-GB" sz="1900" dirty="0" err="1" smtClean="0"/>
              <a:t>briodol</a:t>
            </a:r>
            <a:r>
              <a:rPr lang="en-GB" sz="1900" dirty="0" smtClean="0"/>
              <a:t>.  </a:t>
            </a:r>
            <a:r>
              <a:rPr lang="en-GB" sz="1900" dirty="0" err="1" smtClean="0"/>
              <a:t>Fodd</a:t>
            </a:r>
            <a:r>
              <a:rPr lang="en-GB" sz="1900" dirty="0" smtClean="0"/>
              <a:t> </a:t>
            </a:r>
            <a:r>
              <a:rPr lang="en-GB" sz="1900" dirty="0" err="1" smtClean="0"/>
              <a:t>bynnag</a:t>
            </a:r>
            <a:r>
              <a:rPr lang="en-GB" sz="1900" dirty="0" smtClean="0"/>
              <a:t>, </a:t>
            </a:r>
            <a:r>
              <a:rPr lang="en-GB" sz="1900" dirty="0" err="1" smtClean="0"/>
              <a:t>yn</a:t>
            </a:r>
            <a:r>
              <a:rPr lang="en-GB" sz="1900" dirty="0" smtClean="0"/>
              <a:t> </a:t>
            </a:r>
            <a:r>
              <a:rPr lang="en-GB" sz="1900" dirty="0" err="1" smtClean="0"/>
              <a:t>aml</a:t>
            </a:r>
            <a:r>
              <a:rPr lang="en-GB" sz="1900" dirty="0" smtClean="0"/>
              <a:t>, </a:t>
            </a:r>
            <a:r>
              <a:rPr lang="en-GB" sz="1900" dirty="0" err="1" smtClean="0"/>
              <a:t>mae</a:t>
            </a:r>
            <a:r>
              <a:rPr lang="en-GB" sz="1900" dirty="0" smtClean="0"/>
              <a:t> </a:t>
            </a:r>
            <a:r>
              <a:rPr lang="en-GB" sz="1900" dirty="0" err="1" smtClean="0"/>
              <a:t>disgyblion</a:t>
            </a:r>
            <a:r>
              <a:rPr lang="en-GB" sz="1900" dirty="0" smtClean="0"/>
              <a:t> </a:t>
            </a:r>
            <a:r>
              <a:rPr lang="en-GB" sz="1900" dirty="0" err="1" smtClean="0"/>
              <a:t>yn</a:t>
            </a:r>
            <a:r>
              <a:rPr lang="en-GB" sz="1900" dirty="0" smtClean="0"/>
              <a:t> </a:t>
            </a:r>
            <a:r>
              <a:rPr lang="en-GB" sz="1900" dirty="0" err="1" smtClean="0"/>
              <a:t>copïo</a:t>
            </a:r>
            <a:r>
              <a:rPr lang="en-GB" sz="1900" dirty="0" smtClean="0"/>
              <a:t> </a:t>
            </a:r>
            <a:r>
              <a:rPr lang="en-GB" sz="1900" dirty="0" err="1" smtClean="0"/>
              <a:t>gwybodaeth</a:t>
            </a:r>
            <a:r>
              <a:rPr lang="en-GB" sz="1900" dirty="0" smtClean="0"/>
              <a:t> o </a:t>
            </a:r>
            <a:r>
              <a:rPr lang="en-GB" sz="1900" dirty="0" err="1" smtClean="0"/>
              <a:t>wefannau</a:t>
            </a:r>
            <a:r>
              <a:rPr lang="en-GB" sz="1900" dirty="0" smtClean="0"/>
              <a:t> </a:t>
            </a:r>
            <a:r>
              <a:rPr lang="en-GB" sz="1900" dirty="0" err="1" smtClean="0"/>
              <a:t>heb</a:t>
            </a:r>
            <a:r>
              <a:rPr lang="en-GB" sz="1900" dirty="0" smtClean="0"/>
              <a:t> </a:t>
            </a:r>
            <a:r>
              <a:rPr lang="en-GB" sz="1900" dirty="0" err="1" smtClean="0"/>
              <a:t>ei</a:t>
            </a:r>
            <a:r>
              <a:rPr lang="en-GB" sz="1900" dirty="0" smtClean="0"/>
              <a:t> </a:t>
            </a:r>
            <a:r>
              <a:rPr lang="en-GB" sz="1900" dirty="0" err="1" smtClean="0"/>
              <a:t>chrynhoi</a:t>
            </a:r>
            <a:r>
              <a:rPr lang="en-GB" sz="1900" dirty="0" smtClean="0"/>
              <a:t> </a:t>
            </a:r>
            <a:r>
              <a:rPr lang="en-GB" sz="1900" dirty="0" err="1" smtClean="0"/>
              <a:t>yn</a:t>
            </a:r>
            <a:r>
              <a:rPr lang="en-GB" sz="1900" dirty="0" smtClean="0"/>
              <a:t> </a:t>
            </a:r>
            <a:r>
              <a:rPr lang="en-GB" sz="1900" dirty="0" err="1" smtClean="0"/>
              <a:t>eu</a:t>
            </a:r>
            <a:r>
              <a:rPr lang="en-GB" sz="1900" dirty="0" smtClean="0"/>
              <a:t> </a:t>
            </a:r>
            <a:r>
              <a:rPr lang="en-GB" sz="1900" dirty="0" err="1" smtClean="0"/>
              <a:t>geiriau</a:t>
            </a:r>
            <a:r>
              <a:rPr lang="en-GB" sz="1900" dirty="0" smtClean="0"/>
              <a:t> </a:t>
            </a:r>
            <a:r>
              <a:rPr lang="en-GB" sz="1900" dirty="0" err="1" smtClean="0"/>
              <a:t>eu</a:t>
            </a:r>
            <a:r>
              <a:rPr lang="en-GB" sz="1900" dirty="0" smtClean="0"/>
              <a:t> </a:t>
            </a:r>
            <a:r>
              <a:rPr lang="en-GB" sz="1900" dirty="0" err="1" smtClean="0"/>
              <a:t>hunain</a:t>
            </a:r>
            <a:r>
              <a:rPr lang="en-GB" sz="1900" dirty="0" smtClean="0"/>
              <a:t> </a:t>
            </a:r>
            <a:r>
              <a:rPr lang="en-GB" sz="1900" dirty="0" err="1" smtClean="0"/>
              <a:t>neu</a:t>
            </a:r>
            <a:r>
              <a:rPr lang="en-GB" sz="1900" dirty="0" smtClean="0"/>
              <a:t> </a:t>
            </a:r>
            <a:r>
              <a:rPr lang="en-GB" sz="1900" dirty="0" err="1" smtClean="0"/>
              <a:t>ei</a:t>
            </a:r>
            <a:r>
              <a:rPr lang="en-GB" sz="1900" dirty="0" smtClean="0"/>
              <a:t> had-</a:t>
            </a:r>
            <a:r>
              <a:rPr lang="en-GB" sz="1900" dirty="0" err="1" smtClean="0"/>
              <a:t>drefnu</a:t>
            </a:r>
            <a:r>
              <a:rPr lang="en-GB" sz="1900" dirty="0" smtClean="0"/>
              <a:t> </a:t>
            </a:r>
            <a:r>
              <a:rPr lang="en-GB" sz="1900" dirty="0" err="1" smtClean="0"/>
              <a:t>i</a:t>
            </a:r>
            <a:r>
              <a:rPr lang="en-GB" sz="1900" dirty="0" smtClean="0"/>
              <a:t> </a:t>
            </a:r>
            <a:r>
              <a:rPr lang="en-GB" sz="1900" dirty="0" err="1" smtClean="0"/>
              <a:t>ymdrin</a:t>
            </a:r>
            <a:r>
              <a:rPr lang="en-GB" sz="1900" dirty="0" smtClean="0"/>
              <a:t> </a:t>
            </a:r>
            <a:r>
              <a:rPr lang="en-GB" sz="1900" dirty="0" err="1" smtClean="0"/>
              <a:t>â’r</a:t>
            </a:r>
            <a:r>
              <a:rPr lang="en-GB" sz="1900" dirty="0" smtClean="0"/>
              <a:t> </a:t>
            </a:r>
            <a:r>
              <a:rPr lang="en-GB" sz="1900" dirty="0" err="1" smtClean="0"/>
              <a:t>testun</a:t>
            </a:r>
            <a:r>
              <a:rPr lang="en-GB" sz="1900" dirty="0" smtClean="0"/>
              <a:t> </a:t>
            </a:r>
            <a:r>
              <a:rPr lang="en-GB" sz="1900" dirty="0" err="1" smtClean="0"/>
              <a:t>dan</a:t>
            </a:r>
            <a:r>
              <a:rPr lang="en-GB" sz="1900" dirty="0" smtClean="0"/>
              <a:t> </a:t>
            </a:r>
            <a:r>
              <a:rPr lang="en-GB" sz="1900" dirty="0" err="1" smtClean="0"/>
              <a:t>sylw</a:t>
            </a:r>
            <a:r>
              <a:rPr lang="en-GB" sz="1900" dirty="0" smtClean="0"/>
              <a:t>.  </a:t>
            </a:r>
            <a:r>
              <a:rPr lang="en-GB" sz="1900" dirty="0" err="1" smtClean="0"/>
              <a:t>Yn</a:t>
            </a:r>
            <a:r>
              <a:rPr lang="en-GB" sz="1900" dirty="0" smtClean="0"/>
              <a:t> </a:t>
            </a:r>
            <a:r>
              <a:rPr lang="en-GB" sz="1900" dirty="0" err="1" smtClean="0"/>
              <a:t>yr</a:t>
            </a:r>
            <a:r>
              <a:rPr lang="en-GB" sz="1900" dirty="0" smtClean="0"/>
              <a:t> </a:t>
            </a:r>
            <a:r>
              <a:rPr lang="en-GB" sz="1900" dirty="0" err="1" smtClean="0"/>
              <a:t>enghreifftiau</a:t>
            </a:r>
            <a:r>
              <a:rPr lang="en-GB" sz="1900" dirty="0" smtClean="0"/>
              <a:t> </a:t>
            </a:r>
            <a:r>
              <a:rPr lang="en-GB" sz="1900" dirty="0" err="1" smtClean="0"/>
              <a:t>gwaethaf</a:t>
            </a:r>
            <a:r>
              <a:rPr lang="en-GB" sz="1900" dirty="0" smtClean="0"/>
              <a:t>, </a:t>
            </a:r>
            <a:r>
              <a:rPr lang="en-GB" sz="1900" dirty="0" err="1" smtClean="0"/>
              <a:t>mae</a:t>
            </a:r>
            <a:r>
              <a:rPr lang="en-GB" sz="1900" dirty="0" smtClean="0"/>
              <a:t> </a:t>
            </a:r>
            <a:r>
              <a:rPr lang="en-GB" sz="1900" dirty="0" err="1" smtClean="0"/>
              <a:t>disgyblion</a:t>
            </a:r>
            <a:r>
              <a:rPr lang="en-GB" sz="1900" dirty="0" smtClean="0"/>
              <a:t> </a:t>
            </a:r>
            <a:r>
              <a:rPr lang="en-GB" sz="1900" dirty="0" err="1" smtClean="0"/>
              <a:t>yn</a:t>
            </a:r>
            <a:r>
              <a:rPr lang="en-GB" sz="1900" dirty="0" smtClean="0"/>
              <a:t> </a:t>
            </a:r>
            <a:r>
              <a:rPr lang="en-GB" sz="1900" dirty="0" err="1" smtClean="0"/>
              <a:t>canolbwyntio</a:t>
            </a:r>
            <a:r>
              <a:rPr lang="en-GB" sz="1900" dirty="0" smtClean="0"/>
              <a:t> </a:t>
            </a:r>
            <a:r>
              <a:rPr lang="en-GB" sz="1900" dirty="0" err="1" smtClean="0"/>
              <a:t>mwy</a:t>
            </a:r>
            <a:r>
              <a:rPr lang="en-GB" sz="1900" dirty="0" smtClean="0"/>
              <a:t> </a:t>
            </a:r>
            <a:r>
              <a:rPr lang="en-GB" sz="1900" dirty="0" err="1" smtClean="0"/>
              <a:t>ar</a:t>
            </a:r>
            <a:r>
              <a:rPr lang="en-GB" sz="1900" dirty="0" smtClean="0"/>
              <a:t> </a:t>
            </a:r>
            <a:r>
              <a:rPr lang="en-GB" sz="1900" dirty="0" err="1" smtClean="0"/>
              <a:t>osodiad</a:t>
            </a:r>
            <a:r>
              <a:rPr lang="en-GB" sz="1900" dirty="0" smtClean="0"/>
              <a:t>, </a:t>
            </a:r>
            <a:r>
              <a:rPr lang="en-GB" sz="1900" dirty="0" err="1" smtClean="0"/>
              <a:t>dyluniad</a:t>
            </a:r>
            <a:r>
              <a:rPr lang="en-GB" sz="1900" dirty="0" smtClean="0"/>
              <a:t> a </a:t>
            </a:r>
            <a:r>
              <a:rPr lang="en-GB" sz="1900" dirty="0" err="1" smtClean="0"/>
              <a:t>throsglwyddiad</a:t>
            </a:r>
            <a:r>
              <a:rPr lang="en-GB" sz="1900" dirty="0" smtClean="0"/>
              <a:t> </a:t>
            </a:r>
            <a:r>
              <a:rPr lang="en-GB" sz="1900" dirty="0" err="1" smtClean="0"/>
              <a:t>sleidiau</a:t>
            </a:r>
            <a:r>
              <a:rPr lang="en-GB" sz="1900" dirty="0" smtClean="0"/>
              <a:t> </a:t>
            </a:r>
            <a:r>
              <a:rPr lang="en-GB" sz="1900" dirty="0" err="1" smtClean="0"/>
              <a:t>eu</a:t>
            </a:r>
            <a:r>
              <a:rPr lang="en-GB" sz="1900" dirty="0" smtClean="0"/>
              <a:t> </a:t>
            </a:r>
            <a:r>
              <a:rPr lang="en-GB" sz="1900" dirty="0" err="1" smtClean="0"/>
              <a:t>cyflwyniad</a:t>
            </a:r>
            <a:r>
              <a:rPr lang="en-GB" sz="1900" dirty="0" smtClean="0"/>
              <a:t> nag </a:t>
            </a:r>
            <a:r>
              <a:rPr lang="en-GB" sz="1900" dirty="0" err="1" smtClean="0"/>
              <a:t>ansawdd</a:t>
            </a:r>
            <a:r>
              <a:rPr lang="en-GB" sz="1900" dirty="0" smtClean="0"/>
              <a:t> a </a:t>
            </a:r>
            <a:r>
              <a:rPr lang="en-GB" sz="1900" dirty="0" err="1" smtClean="0"/>
              <a:t>chywirdeb</a:t>
            </a:r>
            <a:r>
              <a:rPr lang="en-GB" sz="1900" dirty="0" smtClean="0"/>
              <a:t> y </a:t>
            </a:r>
            <a:r>
              <a:rPr lang="en-GB" sz="1900" dirty="0" err="1" smtClean="0"/>
              <a:t>cynnwys</a:t>
            </a:r>
            <a:r>
              <a:rPr lang="en-GB" sz="1900" dirty="0" smtClean="0"/>
              <a:t>.</a:t>
            </a:r>
            <a:endParaRPr lang="en-GB" sz="1900" dirty="0" smtClean="0">
              <a:solidFill>
                <a:srgbClr val="D60134"/>
              </a:solidFill>
            </a:endParaRPr>
          </a:p>
        </p:txBody>
      </p:sp>
      <p:sp>
        <p:nvSpPr>
          <p:cNvPr id="4" name="Rectangle 4"/>
          <p:cNvSpPr txBox="1">
            <a:spLocks noChangeArrowheads="1"/>
          </p:cNvSpPr>
          <p:nvPr/>
        </p:nvSpPr>
        <p:spPr bwMode="auto">
          <a:xfrm>
            <a:off x="4787900" y="1196975"/>
            <a:ext cx="4356100" cy="581342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marL="0" indent="0">
              <a:buFontTx/>
              <a:buNone/>
              <a:defRPr/>
            </a:pPr>
            <a:r>
              <a:rPr lang="en-GB" sz="1900" b="1" kern="0" dirty="0" smtClean="0">
                <a:solidFill>
                  <a:srgbClr val="D60134"/>
                </a:solidFill>
              </a:rPr>
              <a:t>ICT across the curriculum</a:t>
            </a:r>
          </a:p>
          <a:p>
            <a:pPr marL="0" indent="0">
              <a:buFontTx/>
              <a:buNone/>
              <a:defRPr/>
            </a:pPr>
            <a:endParaRPr lang="en-GB" sz="300" b="1" kern="0" dirty="0" smtClean="0">
              <a:solidFill>
                <a:srgbClr val="D60134"/>
              </a:solidFill>
            </a:endParaRPr>
          </a:p>
          <a:p>
            <a:pPr>
              <a:defRPr/>
            </a:pPr>
            <a:r>
              <a:rPr lang="en-GB" sz="1900" kern="0" dirty="0" smtClean="0">
                <a:solidFill>
                  <a:srgbClr val="D60134"/>
                </a:solidFill>
              </a:rPr>
              <a:t>The majority of schools use ICT well as a tool to help raise standards in literacy.  Pupils develop effective skim-reading skills as they scan for relevant information and many extract, interpret and present information appropriately.  However, pupils often copy information from websites without summarising it in their own words or reorganising it to cover the topic in question.  In the worst examples, pupils concentrate more on the layout, design and transition of their presentation slides than the quality and accuracy of the content.</a:t>
            </a:r>
            <a:endParaRPr lang="en-GB" sz="1900" kern="0" dirty="0">
              <a:solidFill>
                <a:srgbClr val="D60134"/>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4099" name="Rectangle 4"/>
          <p:cNvSpPr>
            <a:spLocks noGrp="1" noChangeArrowheads="1"/>
          </p:cNvSpPr>
          <p:nvPr>
            <p:ph type="body" sz="half" idx="2"/>
          </p:nvPr>
        </p:nvSpPr>
        <p:spPr>
          <a:xfrm>
            <a:off x="4572000" y="1341438"/>
            <a:ext cx="4465638" cy="5561012"/>
          </a:xfrm>
        </p:spPr>
        <p:txBody>
          <a:bodyPr/>
          <a:lstStyle/>
          <a:p>
            <a:pPr marL="0" indent="0">
              <a:buFontTx/>
              <a:buNone/>
              <a:defRPr/>
            </a:pPr>
            <a:r>
              <a:rPr lang="en-GB" sz="1900" b="1" dirty="0">
                <a:solidFill>
                  <a:srgbClr val="D60134"/>
                </a:solidFill>
                <a:latin typeface="+mj-lt"/>
                <a:ea typeface="+mj-ea"/>
                <a:cs typeface="+mj-cs"/>
              </a:rPr>
              <a:t>ICT </a:t>
            </a:r>
            <a:r>
              <a:rPr lang="en-GB" sz="1900" b="1" dirty="0" smtClean="0">
                <a:solidFill>
                  <a:srgbClr val="D60134"/>
                </a:solidFill>
                <a:latin typeface="+mj-lt"/>
                <a:ea typeface="+mj-ea"/>
                <a:cs typeface="+mj-cs"/>
              </a:rPr>
              <a:t>across the curriculum</a:t>
            </a:r>
          </a:p>
          <a:p>
            <a:pPr marL="0" indent="0">
              <a:buFontTx/>
              <a:buNone/>
              <a:defRPr/>
            </a:pPr>
            <a:endParaRPr lang="en-GB" sz="1900" b="1" dirty="0">
              <a:solidFill>
                <a:srgbClr val="D60134"/>
              </a:solidFill>
              <a:latin typeface="+mj-lt"/>
              <a:ea typeface="+mj-ea"/>
              <a:cs typeface="+mj-cs"/>
            </a:endParaRPr>
          </a:p>
          <a:p>
            <a:pPr>
              <a:defRPr/>
            </a:pPr>
            <a:r>
              <a:rPr lang="en-GB" sz="1900" dirty="0" smtClean="0">
                <a:solidFill>
                  <a:srgbClr val="D60134"/>
                </a:solidFill>
                <a:latin typeface="+mj-lt"/>
                <a:ea typeface="+mj-ea"/>
                <a:cs typeface="+mj-cs"/>
              </a:rPr>
              <a:t>ICT </a:t>
            </a:r>
            <a:r>
              <a:rPr lang="en-GB" sz="1900" dirty="0">
                <a:solidFill>
                  <a:srgbClr val="D60134"/>
                </a:solidFill>
                <a:latin typeface="+mj-lt"/>
                <a:ea typeface="+mj-ea"/>
                <a:cs typeface="+mj-cs"/>
              </a:rPr>
              <a:t>has less impact on helping to raise standards in numeracy than in literacy.  Few teachers use ICT regularly to support the development of pupils’ numeracy skills across the curriculum.  Where pupils use ICT well, they produce a variety of graphs, create tables and use databases and spreadsheets effectively in real-life problem-solving.</a:t>
            </a:r>
          </a:p>
          <a:p>
            <a:pPr>
              <a:defRPr/>
            </a:pPr>
            <a:endParaRPr lang="en-GB" sz="1900" dirty="0">
              <a:solidFill>
                <a:srgbClr val="D60134"/>
              </a:solidFill>
              <a:latin typeface="+mj-lt"/>
              <a:ea typeface="+mj-ea"/>
              <a:cs typeface="+mj-cs"/>
            </a:endParaRPr>
          </a:p>
          <a:p>
            <a:pPr>
              <a:defRPr/>
            </a:pPr>
            <a:endParaRPr lang="en-GB" sz="1900" dirty="0">
              <a:solidFill>
                <a:srgbClr val="D60134"/>
              </a:solidFill>
              <a:latin typeface="+mj-lt"/>
              <a:ea typeface="+mj-ea"/>
              <a:cs typeface="+mj-cs"/>
            </a:endParaRPr>
          </a:p>
        </p:txBody>
      </p:sp>
      <p:sp>
        <p:nvSpPr>
          <p:cNvPr id="4" name="Rectangle 4"/>
          <p:cNvSpPr txBox="1">
            <a:spLocks noChangeArrowheads="1"/>
          </p:cNvSpPr>
          <p:nvPr/>
        </p:nvSpPr>
        <p:spPr bwMode="auto">
          <a:xfrm>
            <a:off x="403225" y="1447800"/>
            <a:ext cx="4465638" cy="5562600"/>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endParaRPr lang="en-GB" sz="1900" kern="0" dirty="0" smtClean="0">
              <a:solidFill>
                <a:srgbClr val="D60134"/>
              </a:solidFill>
              <a:latin typeface="+mj-lt"/>
              <a:ea typeface="+mj-ea"/>
              <a:cs typeface="+mj-cs"/>
            </a:endParaRPr>
          </a:p>
          <a:p>
            <a:pPr>
              <a:defRPr/>
            </a:pPr>
            <a:endParaRPr lang="en-GB" sz="1900" kern="0" dirty="0">
              <a:solidFill>
                <a:srgbClr val="D60134"/>
              </a:solidFill>
              <a:latin typeface="+mj-lt"/>
              <a:ea typeface="+mj-ea"/>
              <a:cs typeface="+mj-cs"/>
            </a:endParaRPr>
          </a:p>
        </p:txBody>
      </p:sp>
      <p:sp>
        <p:nvSpPr>
          <p:cNvPr id="50180" name="Rectangle 4"/>
          <p:cNvSpPr>
            <a:spLocks noChangeArrowheads="1"/>
          </p:cNvSpPr>
          <p:nvPr/>
        </p:nvSpPr>
        <p:spPr bwMode="auto">
          <a:xfrm>
            <a:off x="179388" y="1412875"/>
            <a:ext cx="4248150" cy="4478149"/>
          </a:xfrm>
          <a:prstGeom prst="rect">
            <a:avLst/>
          </a:prstGeom>
          <a:noFill/>
          <a:ln w="9525">
            <a:noFill/>
            <a:miter lim="800000"/>
            <a:headEnd/>
            <a:tailEnd/>
          </a:ln>
        </p:spPr>
        <p:txBody>
          <a:bodyPr>
            <a:spAutoFit/>
          </a:bodyPr>
          <a:lstStyle/>
          <a:p>
            <a:r>
              <a:rPr lang="en-GB" sz="1900" b="1" dirty="0" err="1">
                <a:solidFill>
                  <a:srgbClr val="015284"/>
                </a:solidFill>
              </a:rPr>
              <a:t>TGCh</a:t>
            </a:r>
            <a:r>
              <a:rPr lang="en-GB" sz="1900" b="1" dirty="0">
                <a:solidFill>
                  <a:srgbClr val="015284"/>
                </a:solidFill>
              </a:rPr>
              <a:t> </a:t>
            </a:r>
            <a:r>
              <a:rPr lang="en-GB" sz="1900" b="1" dirty="0" err="1">
                <a:solidFill>
                  <a:srgbClr val="015284"/>
                </a:solidFill>
              </a:rPr>
              <a:t>ar</a:t>
            </a:r>
            <a:r>
              <a:rPr lang="en-GB" sz="1900" b="1" dirty="0">
                <a:solidFill>
                  <a:srgbClr val="015284"/>
                </a:solidFill>
              </a:rPr>
              <a:t> draws y </a:t>
            </a:r>
            <a:r>
              <a:rPr lang="en-GB" sz="1900" b="1" dirty="0" err="1">
                <a:solidFill>
                  <a:srgbClr val="015284"/>
                </a:solidFill>
              </a:rPr>
              <a:t>cwricwlwm</a:t>
            </a:r>
            <a:r>
              <a:rPr lang="en-GB" sz="1900" b="1" dirty="0">
                <a:solidFill>
                  <a:srgbClr val="015284"/>
                </a:solidFill>
              </a:rPr>
              <a:t> </a:t>
            </a:r>
          </a:p>
          <a:p>
            <a:endParaRPr lang="en-GB" sz="1900" b="1" dirty="0">
              <a:solidFill>
                <a:srgbClr val="015284"/>
              </a:solidFill>
            </a:endParaRPr>
          </a:p>
          <a:p>
            <a:pPr marL="342900" indent="-342900">
              <a:buFont typeface="Arial" panose="020B0604020202020204" pitchFamily="34" charset="0"/>
              <a:buChar char="•"/>
            </a:pPr>
            <a:r>
              <a:rPr lang="en-GB" sz="1900" dirty="0" smtClean="0">
                <a:solidFill>
                  <a:srgbClr val="015284"/>
                </a:solidFill>
              </a:rPr>
              <a:t>Mae </a:t>
            </a:r>
            <a:r>
              <a:rPr lang="en-GB" sz="1900" dirty="0" err="1">
                <a:solidFill>
                  <a:srgbClr val="015284"/>
                </a:solidFill>
              </a:rPr>
              <a:t>TGCh</a:t>
            </a:r>
            <a:r>
              <a:rPr lang="en-GB" sz="1900" dirty="0">
                <a:solidFill>
                  <a:srgbClr val="015284"/>
                </a:solidFill>
              </a:rPr>
              <a:t> </a:t>
            </a:r>
            <a:r>
              <a:rPr lang="en-GB" sz="1900" dirty="0" err="1">
                <a:solidFill>
                  <a:srgbClr val="015284"/>
                </a:solidFill>
              </a:rPr>
              <a:t>yn</a:t>
            </a:r>
            <a:r>
              <a:rPr lang="en-GB" sz="1900" dirty="0">
                <a:solidFill>
                  <a:srgbClr val="015284"/>
                </a:solidFill>
              </a:rPr>
              <a:t> </a:t>
            </a:r>
            <a:r>
              <a:rPr lang="en-GB" sz="1900" dirty="0" err="1">
                <a:solidFill>
                  <a:srgbClr val="015284"/>
                </a:solidFill>
              </a:rPr>
              <a:t>cael</a:t>
            </a:r>
            <a:r>
              <a:rPr lang="en-GB" sz="1900" dirty="0">
                <a:solidFill>
                  <a:srgbClr val="015284"/>
                </a:solidFill>
              </a:rPr>
              <a:t> </a:t>
            </a:r>
            <a:r>
              <a:rPr lang="en-GB" sz="1900" dirty="0" err="1">
                <a:solidFill>
                  <a:srgbClr val="015284"/>
                </a:solidFill>
              </a:rPr>
              <a:t>llai</a:t>
            </a:r>
            <a:r>
              <a:rPr lang="en-GB" sz="1900" dirty="0">
                <a:solidFill>
                  <a:srgbClr val="015284"/>
                </a:solidFill>
              </a:rPr>
              <a:t> o </a:t>
            </a:r>
            <a:r>
              <a:rPr lang="en-GB" sz="1900" dirty="0" err="1">
                <a:solidFill>
                  <a:srgbClr val="015284"/>
                </a:solidFill>
              </a:rPr>
              <a:t>effaith</a:t>
            </a:r>
            <a:r>
              <a:rPr lang="en-GB" sz="1900" dirty="0">
                <a:solidFill>
                  <a:srgbClr val="015284"/>
                </a:solidFill>
              </a:rPr>
              <a:t> </a:t>
            </a:r>
            <a:r>
              <a:rPr lang="en-GB" sz="1900" dirty="0" err="1">
                <a:solidFill>
                  <a:srgbClr val="015284"/>
                </a:solidFill>
              </a:rPr>
              <a:t>ar</a:t>
            </a:r>
            <a:r>
              <a:rPr lang="en-GB" sz="1900" dirty="0">
                <a:solidFill>
                  <a:srgbClr val="015284"/>
                </a:solidFill>
              </a:rPr>
              <a:t> </a:t>
            </a:r>
            <a:r>
              <a:rPr lang="en-GB" sz="1900" dirty="0" err="1">
                <a:solidFill>
                  <a:srgbClr val="015284"/>
                </a:solidFill>
              </a:rPr>
              <a:t>helpu</a:t>
            </a:r>
            <a:r>
              <a:rPr lang="en-GB" sz="1900" dirty="0">
                <a:solidFill>
                  <a:srgbClr val="015284"/>
                </a:solidFill>
              </a:rPr>
              <a:t> </a:t>
            </a:r>
            <a:r>
              <a:rPr lang="en-GB" sz="1900" dirty="0" err="1">
                <a:solidFill>
                  <a:srgbClr val="015284"/>
                </a:solidFill>
              </a:rPr>
              <a:t>codi</a:t>
            </a:r>
            <a:r>
              <a:rPr lang="en-GB" sz="1900" dirty="0">
                <a:solidFill>
                  <a:srgbClr val="015284"/>
                </a:solidFill>
              </a:rPr>
              <a:t> </a:t>
            </a:r>
            <a:r>
              <a:rPr lang="en-GB" sz="1900" dirty="0" err="1">
                <a:solidFill>
                  <a:srgbClr val="015284"/>
                </a:solidFill>
              </a:rPr>
              <a:t>safonau</a:t>
            </a:r>
            <a:r>
              <a:rPr lang="en-GB" sz="1900" dirty="0">
                <a:solidFill>
                  <a:srgbClr val="015284"/>
                </a:solidFill>
              </a:rPr>
              <a:t> </a:t>
            </a:r>
            <a:r>
              <a:rPr lang="en-GB" sz="1900" dirty="0" err="1">
                <a:solidFill>
                  <a:srgbClr val="015284"/>
                </a:solidFill>
              </a:rPr>
              <a:t>mewn</a:t>
            </a:r>
            <a:r>
              <a:rPr lang="en-GB" sz="1900" dirty="0">
                <a:solidFill>
                  <a:srgbClr val="015284"/>
                </a:solidFill>
              </a:rPr>
              <a:t> </a:t>
            </a:r>
            <a:r>
              <a:rPr lang="en-GB" sz="1900" dirty="0" err="1">
                <a:solidFill>
                  <a:srgbClr val="015284"/>
                </a:solidFill>
              </a:rPr>
              <a:t>rhifedd</a:t>
            </a:r>
            <a:r>
              <a:rPr lang="en-GB" sz="1900" dirty="0">
                <a:solidFill>
                  <a:srgbClr val="015284"/>
                </a:solidFill>
              </a:rPr>
              <a:t> nag </a:t>
            </a:r>
            <a:r>
              <a:rPr lang="en-GB" sz="1900" dirty="0" err="1">
                <a:solidFill>
                  <a:srgbClr val="015284"/>
                </a:solidFill>
              </a:rPr>
              <a:t>mewn</a:t>
            </a:r>
            <a:r>
              <a:rPr lang="en-GB" sz="1900" dirty="0">
                <a:solidFill>
                  <a:srgbClr val="015284"/>
                </a:solidFill>
              </a:rPr>
              <a:t> </a:t>
            </a:r>
            <a:r>
              <a:rPr lang="en-GB" sz="1900" dirty="0" err="1">
                <a:solidFill>
                  <a:srgbClr val="015284"/>
                </a:solidFill>
              </a:rPr>
              <a:t>llythrennedd</a:t>
            </a:r>
            <a:r>
              <a:rPr lang="en-GB" sz="1900" dirty="0">
                <a:solidFill>
                  <a:srgbClr val="015284"/>
                </a:solidFill>
              </a:rPr>
              <a:t>.  </a:t>
            </a:r>
            <a:r>
              <a:rPr lang="en-GB" sz="1900" dirty="0" err="1">
                <a:solidFill>
                  <a:srgbClr val="015284"/>
                </a:solidFill>
              </a:rPr>
              <a:t>Ychydig</a:t>
            </a:r>
            <a:r>
              <a:rPr lang="en-GB" sz="1900" dirty="0">
                <a:solidFill>
                  <a:srgbClr val="015284"/>
                </a:solidFill>
              </a:rPr>
              <a:t> o </a:t>
            </a:r>
            <a:r>
              <a:rPr lang="en-GB" sz="1900" dirty="0" err="1">
                <a:solidFill>
                  <a:srgbClr val="015284"/>
                </a:solidFill>
              </a:rPr>
              <a:t>athrawon</a:t>
            </a:r>
            <a:r>
              <a:rPr lang="en-GB" sz="1900" dirty="0">
                <a:solidFill>
                  <a:srgbClr val="015284"/>
                </a:solidFill>
              </a:rPr>
              <a:t> </a:t>
            </a:r>
            <a:r>
              <a:rPr lang="en-GB" sz="1900" dirty="0" err="1">
                <a:solidFill>
                  <a:srgbClr val="015284"/>
                </a:solidFill>
              </a:rPr>
              <a:t>sy’n</a:t>
            </a:r>
            <a:r>
              <a:rPr lang="en-GB" sz="1900" dirty="0">
                <a:solidFill>
                  <a:srgbClr val="015284"/>
                </a:solidFill>
              </a:rPr>
              <a:t> </a:t>
            </a:r>
            <a:r>
              <a:rPr lang="en-GB" sz="1900" dirty="0" err="1">
                <a:solidFill>
                  <a:srgbClr val="015284"/>
                </a:solidFill>
              </a:rPr>
              <a:t>defnyddio</a:t>
            </a:r>
            <a:r>
              <a:rPr lang="en-GB" sz="1900" dirty="0">
                <a:solidFill>
                  <a:srgbClr val="015284"/>
                </a:solidFill>
              </a:rPr>
              <a:t> </a:t>
            </a:r>
            <a:r>
              <a:rPr lang="en-GB" sz="1900" dirty="0" err="1">
                <a:solidFill>
                  <a:srgbClr val="015284"/>
                </a:solidFill>
              </a:rPr>
              <a:t>TGCh</a:t>
            </a:r>
            <a:r>
              <a:rPr lang="en-GB" sz="1900" dirty="0">
                <a:solidFill>
                  <a:srgbClr val="015284"/>
                </a:solidFill>
              </a:rPr>
              <a:t> </a:t>
            </a:r>
            <a:r>
              <a:rPr lang="en-GB" sz="1900" dirty="0" err="1">
                <a:solidFill>
                  <a:srgbClr val="015284"/>
                </a:solidFill>
              </a:rPr>
              <a:t>yn</a:t>
            </a:r>
            <a:r>
              <a:rPr lang="en-GB" sz="1900" dirty="0">
                <a:solidFill>
                  <a:srgbClr val="015284"/>
                </a:solidFill>
              </a:rPr>
              <a:t> </a:t>
            </a:r>
            <a:r>
              <a:rPr lang="en-GB" sz="1900" dirty="0" err="1">
                <a:solidFill>
                  <a:srgbClr val="015284"/>
                </a:solidFill>
              </a:rPr>
              <a:t>rheolaidd</a:t>
            </a:r>
            <a:r>
              <a:rPr lang="en-GB" sz="1900" dirty="0">
                <a:solidFill>
                  <a:srgbClr val="015284"/>
                </a:solidFill>
              </a:rPr>
              <a:t> </a:t>
            </a:r>
            <a:r>
              <a:rPr lang="en-GB" sz="1900" dirty="0" err="1">
                <a:solidFill>
                  <a:srgbClr val="015284"/>
                </a:solidFill>
              </a:rPr>
              <a:t>i</a:t>
            </a:r>
            <a:r>
              <a:rPr lang="en-GB" sz="1900" dirty="0">
                <a:solidFill>
                  <a:srgbClr val="015284"/>
                </a:solidFill>
              </a:rPr>
              <a:t> </a:t>
            </a:r>
            <a:r>
              <a:rPr lang="en-GB" sz="1900" dirty="0" err="1">
                <a:solidFill>
                  <a:srgbClr val="015284"/>
                </a:solidFill>
              </a:rPr>
              <a:t>gefnogi</a:t>
            </a:r>
            <a:r>
              <a:rPr lang="en-GB" sz="1900" dirty="0">
                <a:solidFill>
                  <a:srgbClr val="015284"/>
                </a:solidFill>
              </a:rPr>
              <a:t> </a:t>
            </a:r>
            <a:r>
              <a:rPr lang="en-GB" sz="1900" dirty="0" err="1">
                <a:solidFill>
                  <a:srgbClr val="015284"/>
                </a:solidFill>
              </a:rPr>
              <a:t>datblygu</a:t>
            </a:r>
            <a:r>
              <a:rPr lang="en-GB" sz="1900" dirty="0">
                <a:solidFill>
                  <a:srgbClr val="015284"/>
                </a:solidFill>
              </a:rPr>
              <a:t> </a:t>
            </a:r>
            <a:r>
              <a:rPr lang="en-GB" sz="1900" dirty="0" err="1">
                <a:solidFill>
                  <a:srgbClr val="015284"/>
                </a:solidFill>
              </a:rPr>
              <a:t>medrau</a:t>
            </a:r>
            <a:r>
              <a:rPr lang="en-GB" sz="1900" dirty="0">
                <a:solidFill>
                  <a:srgbClr val="015284"/>
                </a:solidFill>
              </a:rPr>
              <a:t> </a:t>
            </a:r>
            <a:r>
              <a:rPr lang="en-GB" sz="1900" dirty="0" err="1">
                <a:solidFill>
                  <a:srgbClr val="015284"/>
                </a:solidFill>
              </a:rPr>
              <a:t>rhifedd</a:t>
            </a:r>
            <a:r>
              <a:rPr lang="en-GB" sz="1900" dirty="0">
                <a:solidFill>
                  <a:srgbClr val="015284"/>
                </a:solidFill>
              </a:rPr>
              <a:t> </a:t>
            </a:r>
            <a:r>
              <a:rPr lang="en-GB" sz="1900" dirty="0" err="1">
                <a:solidFill>
                  <a:srgbClr val="015284"/>
                </a:solidFill>
              </a:rPr>
              <a:t>disgyblion</a:t>
            </a:r>
            <a:r>
              <a:rPr lang="en-GB" sz="1900" dirty="0">
                <a:solidFill>
                  <a:srgbClr val="015284"/>
                </a:solidFill>
              </a:rPr>
              <a:t> </a:t>
            </a:r>
            <a:r>
              <a:rPr lang="en-GB" sz="1900" dirty="0" err="1">
                <a:solidFill>
                  <a:srgbClr val="015284"/>
                </a:solidFill>
              </a:rPr>
              <a:t>ar</a:t>
            </a:r>
            <a:r>
              <a:rPr lang="en-GB" sz="1900" dirty="0">
                <a:solidFill>
                  <a:srgbClr val="015284"/>
                </a:solidFill>
              </a:rPr>
              <a:t> draws y </a:t>
            </a:r>
            <a:r>
              <a:rPr lang="en-GB" sz="1900" dirty="0" err="1">
                <a:solidFill>
                  <a:srgbClr val="015284"/>
                </a:solidFill>
              </a:rPr>
              <a:t>cwricwlwm</a:t>
            </a:r>
            <a:r>
              <a:rPr lang="en-GB" sz="1900" dirty="0">
                <a:solidFill>
                  <a:srgbClr val="015284"/>
                </a:solidFill>
              </a:rPr>
              <a:t>.  </a:t>
            </a:r>
            <a:r>
              <a:rPr lang="en-GB" sz="1900" dirty="0" err="1">
                <a:solidFill>
                  <a:srgbClr val="015284"/>
                </a:solidFill>
              </a:rPr>
              <a:t>Lle</a:t>
            </a:r>
            <a:r>
              <a:rPr lang="en-GB" sz="1900" dirty="0">
                <a:solidFill>
                  <a:srgbClr val="015284"/>
                </a:solidFill>
              </a:rPr>
              <a:t> </a:t>
            </a:r>
            <a:r>
              <a:rPr lang="en-GB" sz="1900" dirty="0" err="1">
                <a:solidFill>
                  <a:srgbClr val="015284"/>
                </a:solidFill>
              </a:rPr>
              <a:t>mae</a:t>
            </a:r>
            <a:r>
              <a:rPr lang="en-GB" sz="1900" dirty="0">
                <a:solidFill>
                  <a:srgbClr val="015284"/>
                </a:solidFill>
              </a:rPr>
              <a:t> </a:t>
            </a:r>
            <a:r>
              <a:rPr lang="en-GB" sz="1900" dirty="0" err="1">
                <a:solidFill>
                  <a:srgbClr val="015284"/>
                </a:solidFill>
              </a:rPr>
              <a:t>disgyblion</a:t>
            </a:r>
            <a:r>
              <a:rPr lang="en-GB" sz="1900" dirty="0">
                <a:solidFill>
                  <a:srgbClr val="015284"/>
                </a:solidFill>
              </a:rPr>
              <a:t> </a:t>
            </a:r>
            <a:r>
              <a:rPr lang="en-GB" sz="1900" dirty="0" err="1">
                <a:solidFill>
                  <a:srgbClr val="015284"/>
                </a:solidFill>
              </a:rPr>
              <a:t>yn</a:t>
            </a:r>
            <a:r>
              <a:rPr lang="en-GB" sz="1900" dirty="0">
                <a:solidFill>
                  <a:srgbClr val="015284"/>
                </a:solidFill>
              </a:rPr>
              <a:t> </a:t>
            </a:r>
            <a:r>
              <a:rPr lang="en-GB" sz="1900" dirty="0" err="1">
                <a:solidFill>
                  <a:srgbClr val="015284"/>
                </a:solidFill>
              </a:rPr>
              <a:t>defnyddio</a:t>
            </a:r>
            <a:r>
              <a:rPr lang="en-GB" sz="1900" dirty="0">
                <a:solidFill>
                  <a:srgbClr val="015284"/>
                </a:solidFill>
              </a:rPr>
              <a:t> </a:t>
            </a:r>
            <a:r>
              <a:rPr lang="en-GB" sz="1900" dirty="0" err="1">
                <a:solidFill>
                  <a:srgbClr val="015284"/>
                </a:solidFill>
              </a:rPr>
              <a:t>TGCh</a:t>
            </a:r>
            <a:r>
              <a:rPr lang="en-GB" sz="1900" dirty="0">
                <a:solidFill>
                  <a:srgbClr val="015284"/>
                </a:solidFill>
              </a:rPr>
              <a:t> </a:t>
            </a:r>
            <a:r>
              <a:rPr lang="en-GB" sz="1900" dirty="0" err="1">
                <a:solidFill>
                  <a:srgbClr val="015284"/>
                </a:solidFill>
              </a:rPr>
              <a:t>yn</a:t>
            </a:r>
            <a:r>
              <a:rPr lang="en-GB" sz="1900" dirty="0">
                <a:solidFill>
                  <a:srgbClr val="015284"/>
                </a:solidFill>
              </a:rPr>
              <a:t> </a:t>
            </a:r>
            <a:r>
              <a:rPr lang="en-GB" sz="1900" dirty="0" err="1">
                <a:solidFill>
                  <a:srgbClr val="015284"/>
                </a:solidFill>
              </a:rPr>
              <a:t>dda</a:t>
            </a:r>
            <a:r>
              <a:rPr lang="en-GB" sz="1900" dirty="0">
                <a:solidFill>
                  <a:srgbClr val="015284"/>
                </a:solidFill>
              </a:rPr>
              <a:t>, </a:t>
            </a:r>
            <a:r>
              <a:rPr lang="en-GB" sz="1900" dirty="0" err="1">
                <a:solidFill>
                  <a:srgbClr val="015284"/>
                </a:solidFill>
              </a:rPr>
              <a:t>maent</a:t>
            </a:r>
            <a:r>
              <a:rPr lang="en-GB" sz="1900" dirty="0">
                <a:solidFill>
                  <a:srgbClr val="015284"/>
                </a:solidFill>
              </a:rPr>
              <a:t> </a:t>
            </a:r>
            <a:r>
              <a:rPr lang="en-GB" sz="1900" dirty="0" err="1">
                <a:solidFill>
                  <a:srgbClr val="015284"/>
                </a:solidFill>
              </a:rPr>
              <a:t>yn</a:t>
            </a:r>
            <a:r>
              <a:rPr lang="en-GB" sz="1900" dirty="0">
                <a:solidFill>
                  <a:srgbClr val="015284"/>
                </a:solidFill>
              </a:rPr>
              <a:t> </a:t>
            </a:r>
            <a:r>
              <a:rPr lang="en-GB" sz="1900" dirty="0" err="1">
                <a:solidFill>
                  <a:srgbClr val="015284"/>
                </a:solidFill>
              </a:rPr>
              <a:t>cynhyrchu</a:t>
            </a:r>
            <a:r>
              <a:rPr lang="en-GB" sz="1900" dirty="0">
                <a:solidFill>
                  <a:srgbClr val="015284"/>
                </a:solidFill>
              </a:rPr>
              <a:t> </a:t>
            </a:r>
            <a:r>
              <a:rPr lang="en-GB" sz="1900" dirty="0" err="1">
                <a:solidFill>
                  <a:srgbClr val="015284"/>
                </a:solidFill>
              </a:rPr>
              <a:t>amrywiaeth</a:t>
            </a:r>
            <a:r>
              <a:rPr lang="en-GB" sz="1900" dirty="0">
                <a:solidFill>
                  <a:srgbClr val="015284"/>
                </a:solidFill>
              </a:rPr>
              <a:t> o </a:t>
            </a:r>
            <a:r>
              <a:rPr lang="en-GB" sz="1900" dirty="0" err="1">
                <a:solidFill>
                  <a:srgbClr val="015284"/>
                </a:solidFill>
              </a:rPr>
              <a:t>graffiau</a:t>
            </a:r>
            <a:r>
              <a:rPr lang="en-GB" sz="1900" dirty="0">
                <a:solidFill>
                  <a:srgbClr val="015284"/>
                </a:solidFill>
              </a:rPr>
              <a:t>, </a:t>
            </a:r>
            <a:r>
              <a:rPr lang="en-GB" sz="1900" dirty="0" err="1">
                <a:solidFill>
                  <a:srgbClr val="015284"/>
                </a:solidFill>
              </a:rPr>
              <a:t>yn</a:t>
            </a:r>
            <a:r>
              <a:rPr lang="en-GB" sz="1900" dirty="0">
                <a:solidFill>
                  <a:srgbClr val="015284"/>
                </a:solidFill>
              </a:rPr>
              <a:t> </a:t>
            </a:r>
            <a:r>
              <a:rPr lang="en-GB" sz="1900" dirty="0" err="1">
                <a:solidFill>
                  <a:srgbClr val="015284"/>
                </a:solidFill>
              </a:rPr>
              <a:t>creu</a:t>
            </a:r>
            <a:r>
              <a:rPr lang="en-GB" sz="1900" dirty="0">
                <a:solidFill>
                  <a:srgbClr val="015284"/>
                </a:solidFill>
              </a:rPr>
              <a:t> </a:t>
            </a:r>
            <a:r>
              <a:rPr lang="en-GB" sz="1900" dirty="0" err="1">
                <a:solidFill>
                  <a:srgbClr val="015284"/>
                </a:solidFill>
              </a:rPr>
              <a:t>tablau</a:t>
            </a:r>
            <a:r>
              <a:rPr lang="en-GB" sz="1900" dirty="0">
                <a:solidFill>
                  <a:srgbClr val="015284"/>
                </a:solidFill>
              </a:rPr>
              <a:t> ac </a:t>
            </a:r>
            <a:r>
              <a:rPr lang="en-GB" sz="1900" dirty="0" err="1">
                <a:solidFill>
                  <a:srgbClr val="015284"/>
                </a:solidFill>
              </a:rPr>
              <a:t>yn</a:t>
            </a:r>
            <a:r>
              <a:rPr lang="en-GB" sz="1900" dirty="0">
                <a:solidFill>
                  <a:srgbClr val="015284"/>
                </a:solidFill>
              </a:rPr>
              <a:t> </a:t>
            </a:r>
            <a:r>
              <a:rPr lang="en-GB" sz="1900" dirty="0" err="1">
                <a:solidFill>
                  <a:srgbClr val="015284"/>
                </a:solidFill>
              </a:rPr>
              <a:t>defnyddio</a:t>
            </a:r>
            <a:r>
              <a:rPr lang="en-GB" sz="1900" dirty="0">
                <a:solidFill>
                  <a:srgbClr val="015284"/>
                </a:solidFill>
              </a:rPr>
              <a:t> </a:t>
            </a:r>
            <a:r>
              <a:rPr lang="en-GB" sz="1900" dirty="0" err="1">
                <a:solidFill>
                  <a:srgbClr val="015284"/>
                </a:solidFill>
              </a:rPr>
              <a:t>cronfeydd</a:t>
            </a:r>
            <a:r>
              <a:rPr lang="en-GB" sz="1900" dirty="0">
                <a:solidFill>
                  <a:srgbClr val="015284"/>
                </a:solidFill>
              </a:rPr>
              <a:t> data a </a:t>
            </a:r>
            <a:r>
              <a:rPr lang="en-GB" sz="1900" dirty="0" err="1">
                <a:solidFill>
                  <a:srgbClr val="015284"/>
                </a:solidFill>
              </a:rPr>
              <a:t>thaenlenni</a:t>
            </a:r>
            <a:r>
              <a:rPr lang="en-GB" sz="1900" dirty="0">
                <a:solidFill>
                  <a:srgbClr val="015284"/>
                </a:solidFill>
              </a:rPr>
              <a:t> </a:t>
            </a:r>
            <a:r>
              <a:rPr lang="en-GB" sz="1900" dirty="0" err="1">
                <a:solidFill>
                  <a:srgbClr val="015284"/>
                </a:solidFill>
              </a:rPr>
              <a:t>yn</a:t>
            </a:r>
            <a:r>
              <a:rPr lang="en-GB" sz="1900" dirty="0">
                <a:solidFill>
                  <a:srgbClr val="015284"/>
                </a:solidFill>
              </a:rPr>
              <a:t> </a:t>
            </a:r>
            <a:r>
              <a:rPr lang="en-GB" sz="1900" dirty="0" err="1">
                <a:solidFill>
                  <a:srgbClr val="015284"/>
                </a:solidFill>
              </a:rPr>
              <a:t>effeithiol</a:t>
            </a:r>
            <a:r>
              <a:rPr lang="en-GB" sz="1900" dirty="0">
                <a:solidFill>
                  <a:srgbClr val="015284"/>
                </a:solidFill>
              </a:rPr>
              <a:t> </a:t>
            </a:r>
            <a:r>
              <a:rPr lang="en-GB" sz="1900" dirty="0" err="1">
                <a:solidFill>
                  <a:srgbClr val="015284"/>
                </a:solidFill>
              </a:rPr>
              <a:t>i</a:t>
            </a:r>
            <a:r>
              <a:rPr lang="en-GB" sz="1900" dirty="0">
                <a:solidFill>
                  <a:srgbClr val="015284"/>
                </a:solidFill>
              </a:rPr>
              <a:t> </a:t>
            </a:r>
            <a:r>
              <a:rPr lang="en-GB" sz="1900" dirty="0" err="1">
                <a:solidFill>
                  <a:srgbClr val="015284"/>
                </a:solidFill>
              </a:rPr>
              <a:t>ddatrys</a:t>
            </a:r>
            <a:r>
              <a:rPr lang="en-GB" sz="1900" dirty="0">
                <a:solidFill>
                  <a:srgbClr val="015284"/>
                </a:solidFill>
              </a:rPr>
              <a:t> </a:t>
            </a:r>
            <a:r>
              <a:rPr lang="en-GB" sz="1900" dirty="0" err="1">
                <a:solidFill>
                  <a:srgbClr val="015284"/>
                </a:solidFill>
              </a:rPr>
              <a:t>problemau</a:t>
            </a:r>
            <a:r>
              <a:rPr lang="en-GB" sz="1900" dirty="0">
                <a:solidFill>
                  <a:srgbClr val="015284"/>
                </a:solidFill>
              </a:rPr>
              <a:t> go </a:t>
            </a:r>
            <a:r>
              <a:rPr lang="en-GB" sz="1900" dirty="0" err="1">
                <a:solidFill>
                  <a:srgbClr val="015284"/>
                </a:solidFill>
              </a:rPr>
              <a:t>iawn</a:t>
            </a:r>
            <a:r>
              <a:rPr lang="en-GB" sz="1900" dirty="0">
                <a:solidFill>
                  <a:srgbClr val="015284"/>
                </a:solidFill>
              </a:rPr>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4099" name="Rectangle 4"/>
          <p:cNvSpPr>
            <a:spLocks noGrp="1" noChangeArrowheads="1"/>
          </p:cNvSpPr>
          <p:nvPr>
            <p:ph type="body" sz="half" idx="2"/>
          </p:nvPr>
        </p:nvSpPr>
        <p:spPr>
          <a:xfrm>
            <a:off x="250825" y="1052736"/>
            <a:ext cx="4465638" cy="5805264"/>
          </a:xfrm>
        </p:spPr>
        <p:txBody>
          <a:bodyPr/>
          <a:lstStyle/>
          <a:p>
            <a:pPr marL="0" indent="0">
              <a:buFontTx/>
              <a:buNone/>
            </a:pPr>
            <a:endParaRPr lang="en-GB" sz="1900" dirty="0" smtClean="0">
              <a:solidFill>
                <a:srgbClr val="D60134"/>
              </a:solidFill>
            </a:endParaRPr>
          </a:p>
          <a:p>
            <a:pPr marL="0" indent="0">
              <a:buFontTx/>
              <a:buNone/>
            </a:pPr>
            <a:r>
              <a:rPr lang="en-GB" sz="1900" b="1" dirty="0" err="1" smtClean="0"/>
              <a:t>TGCh</a:t>
            </a:r>
            <a:r>
              <a:rPr lang="en-GB" sz="1900" b="1" dirty="0" smtClean="0"/>
              <a:t> </a:t>
            </a:r>
            <a:r>
              <a:rPr lang="en-GB" sz="1900" b="1" dirty="0" err="1" smtClean="0"/>
              <a:t>ar</a:t>
            </a:r>
            <a:r>
              <a:rPr lang="en-GB" sz="1900" b="1" dirty="0" smtClean="0"/>
              <a:t> draws y </a:t>
            </a:r>
            <a:r>
              <a:rPr lang="en-GB" sz="1900" b="1" dirty="0" err="1" smtClean="0"/>
              <a:t>cwricwlwm</a:t>
            </a:r>
            <a:endParaRPr lang="en-GB" sz="1900" b="1" dirty="0" smtClean="0"/>
          </a:p>
          <a:p>
            <a:pPr marL="0" indent="0">
              <a:buFontTx/>
              <a:buNone/>
            </a:pPr>
            <a:endParaRPr lang="en-GB" sz="1900" dirty="0" smtClean="0"/>
          </a:p>
          <a:p>
            <a:r>
              <a:rPr lang="en-GB" sz="1900" dirty="0" smtClean="0"/>
              <a:t>Dim </a:t>
            </a:r>
            <a:r>
              <a:rPr lang="en-GB" sz="1900" dirty="0" err="1" smtClean="0"/>
              <a:t>ond</a:t>
            </a:r>
            <a:r>
              <a:rPr lang="en-GB" sz="1900" dirty="0" smtClean="0"/>
              <a:t> </a:t>
            </a:r>
            <a:r>
              <a:rPr lang="en-GB" sz="1900" dirty="0" err="1" smtClean="0"/>
              <a:t>ychydig</a:t>
            </a:r>
            <a:r>
              <a:rPr lang="en-GB" sz="1900" dirty="0" smtClean="0"/>
              <a:t> o </a:t>
            </a:r>
            <a:r>
              <a:rPr lang="en-GB" sz="1900" dirty="0" err="1" smtClean="0"/>
              <a:t>ysgolion</a:t>
            </a:r>
            <a:r>
              <a:rPr lang="en-GB" sz="1900" dirty="0" smtClean="0"/>
              <a:t> </a:t>
            </a:r>
            <a:r>
              <a:rPr lang="en-GB" sz="1900" dirty="0" err="1" smtClean="0"/>
              <a:t>sy’n</a:t>
            </a:r>
            <a:r>
              <a:rPr lang="en-GB" sz="1900" dirty="0" smtClean="0"/>
              <a:t> </a:t>
            </a:r>
            <a:r>
              <a:rPr lang="en-GB" sz="1900" dirty="0" err="1" smtClean="0"/>
              <a:t>arfarnu</a:t>
            </a:r>
            <a:r>
              <a:rPr lang="en-GB" sz="1900" dirty="0" smtClean="0"/>
              <a:t> </a:t>
            </a:r>
            <a:r>
              <a:rPr lang="en-GB" sz="1900" dirty="0" err="1" smtClean="0"/>
              <a:t>effaith</a:t>
            </a:r>
            <a:r>
              <a:rPr lang="en-GB" sz="1900" dirty="0" smtClean="0"/>
              <a:t> </a:t>
            </a:r>
            <a:r>
              <a:rPr lang="en-GB" sz="1900" dirty="0" err="1" smtClean="0"/>
              <a:t>TGCh</a:t>
            </a:r>
            <a:r>
              <a:rPr lang="en-GB" sz="1900" dirty="0" smtClean="0"/>
              <a:t> </a:t>
            </a:r>
            <a:r>
              <a:rPr lang="en-GB" sz="1900" dirty="0" err="1" smtClean="0"/>
              <a:t>ar</a:t>
            </a:r>
            <a:r>
              <a:rPr lang="en-GB" sz="1900" dirty="0" smtClean="0"/>
              <a:t> </a:t>
            </a:r>
            <a:r>
              <a:rPr lang="en-GB" sz="1900" dirty="0" err="1" smtClean="0"/>
              <a:t>godi</a:t>
            </a:r>
            <a:r>
              <a:rPr lang="en-GB" sz="1900" dirty="0" smtClean="0"/>
              <a:t> </a:t>
            </a:r>
            <a:r>
              <a:rPr lang="en-GB" sz="1900" dirty="0" err="1" smtClean="0"/>
              <a:t>safonau</a:t>
            </a:r>
            <a:r>
              <a:rPr lang="en-GB" sz="1900" dirty="0" smtClean="0"/>
              <a:t> </a:t>
            </a:r>
            <a:r>
              <a:rPr lang="en-GB" sz="1900" dirty="0" err="1" smtClean="0"/>
              <a:t>mewn</a:t>
            </a:r>
            <a:r>
              <a:rPr lang="en-GB" sz="1900" dirty="0" smtClean="0"/>
              <a:t> </a:t>
            </a:r>
            <a:r>
              <a:rPr lang="en-GB" sz="1900" dirty="0" err="1" smtClean="0"/>
              <a:t>llythrennedd</a:t>
            </a:r>
            <a:r>
              <a:rPr lang="en-GB" sz="1900" dirty="0" smtClean="0"/>
              <a:t> </a:t>
            </a:r>
            <a:r>
              <a:rPr lang="en-GB" sz="1900" dirty="0" err="1" smtClean="0"/>
              <a:t>neu</a:t>
            </a:r>
            <a:r>
              <a:rPr lang="en-GB" sz="1900" dirty="0" smtClean="0"/>
              <a:t> </a:t>
            </a:r>
            <a:r>
              <a:rPr lang="en-GB" sz="1900" dirty="0" err="1" smtClean="0"/>
              <a:t>rifedd</a:t>
            </a:r>
            <a:r>
              <a:rPr lang="en-GB" sz="1900" dirty="0" smtClean="0"/>
              <a:t>, </a:t>
            </a:r>
            <a:r>
              <a:rPr lang="en-GB" sz="1900" dirty="0" err="1" smtClean="0"/>
              <a:t>neu</a:t>
            </a:r>
            <a:r>
              <a:rPr lang="en-GB" sz="1900" dirty="0" smtClean="0"/>
              <a:t> </a:t>
            </a:r>
            <a:r>
              <a:rPr lang="en-GB" sz="1900" dirty="0" err="1" smtClean="0"/>
              <a:t>fel</a:t>
            </a:r>
            <a:r>
              <a:rPr lang="en-GB" sz="1900" dirty="0" smtClean="0"/>
              <a:t> </a:t>
            </a:r>
            <a:r>
              <a:rPr lang="en-GB" sz="1900" dirty="0" err="1" smtClean="0"/>
              <a:t>cyfrwng</a:t>
            </a:r>
            <a:r>
              <a:rPr lang="en-GB" sz="1900" dirty="0" smtClean="0"/>
              <a:t> </a:t>
            </a:r>
            <a:r>
              <a:rPr lang="en-GB" sz="1900" dirty="0" err="1" smtClean="0"/>
              <a:t>i</a:t>
            </a:r>
            <a:r>
              <a:rPr lang="en-GB" sz="1900" dirty="0" smtClean="0"/>
              <a:t> </a:t>
            </a:r>
            <a:r>
              <a:rPr lang="en-GB" sz="1900" dirty="0" err="1" smtClean="0"/>
              <a:t>liniaru</a:t>
            </a:r>
            <a:r>
              <a:rPr lang="en-GB" sz="1900" dirty="0" smtClean="0"/>
              <a:t> </a:t>
            </a:r>
            <a:r>
              <a:rPr lang="en-GB" sz="1900" dirty="0" err="1" smtClean="0"/>
              <a:t>effeithiau</a:t>
            </a:r>
            <a:r>
              <a:rPr lang="en-GB" sz="1900" dirty="0" smtClean="0"/>
              <a:t> </a:t>
            </a:r>
            <a:r>
              <a:rPr lang="en-GB" sz="1900" dirty="0" err="1" smtClean="0"/>
              <a:t>anfantais</a:t>
            </a:r>
            <a:r>
              <a:rPr lang="en-GB" sz="1900" dirty="0" smtClean="0"/>
              <a:t>.  </a:t>
            </a:r>
            <a:r>
              <a:rPr lang="en-GB" sz="1900" dirty="0" err="1" smtClean="0"/>
              <a:t>Yn</a:t>
            </a:r>
            <a:r>
              <a:rPr lang="en-GB" sz="1900" dirty="0" smtClean="0"/>
              <a:t> </a:t>
            </a:r>
            <a:r>
              <a:rPr lang="en-GB" sz="1900" dirty="0" err="1" smtClean="0"/>
              <a:t>gyffredinol</a:t>
            </a:r>
            <a:r>
              <a:rPr lang="en-GB" sz="1900" dirty="0" smtClean="0"/>
              <a:t>, </a:t>
            </a:r>
            <a:r>
              <a:rPr lang="en-GB" sz="1900" dirty="0" err="1" smtClean="0"/>
              <a:t>mae</a:t>
            </a:r>
            <a:r>
              <a:rPr lang="en-GB" sz="1900" dirty="0" smtClean="0"/>
              <a:t> </a:t>
            </a:r>
            <a:r>
              <a:rPr lang="en-GB" sz="1900" dirty="0" err="1" smtClean="0"/>
              <a:t>ysgolion</a:t>
            </a:r>
            <a:r>
              <a:rPr lang="en-GB" sz="1900" dirty="0" smtClean="0"/>
              <a:t> </a:t>
            </a:r>
            <a:r>
              <a:rPr lang="en-GB" sz="1900" dirty="0" err="1" smtClean="0"/>
              <a:t>yn</a:t>
            </a:r>
            <a:r>
              <a:rPr lang="en-GB" sz="1900" dirty="0" smtClean="0"/>
              <a:t> </a:t>
            </a:r>
            <a:r>
              <a:rPr lang="en-GB" sz="1900" dirty="0" err="1" smtClean="0"/>
              <a:t>dibynnu</a:t>
            </a:r>
            <a:r>
              <a:rPr lang="en-GB" sz="1900" dirty="0" smtClean="0"/>
              <a:t> </a:t>
            </a:r>
            <a:r>
              <a:rPr lang="en-GB" sz="1900" dirty="0" err="1" smtClean="0"/>
              <a:t>gormod</a:t>
            </a:r>
            <a:r>
              <a:rPr lang="en-GB" sz="1900" dirty="0" smtClean="0"/>
              <a:t> </a:t>
            </a:r>
            <a:r>
              <a:rPr lang="en-GB" sz="1900" dirty="0" err="1" smtClean="0"/>
              <a:t>ar</a:t>
            </a:r>
            <a:r>
              <a:rPr lang="en-GB" sz="1900" dirty="0" smtClean="0"/>
              <a:t> </a:t>
            </a:r>
            <a:r>
              <a:rPr lang="en-GB" sz="1900" dirty="0" err="1" smtClean="0"/>
              <a:t>dystiolaeth</a:t>
            </a:r>
            <a:r>
              <a:rPr lang="en-GB" sz="1900" dirty="0" smtClean="0"/>
              <a:t> </a:t>
            </a:r>
            <a:r>
              <a:rPr lang="en-GB" sz="1900" dirty="0" err="1" smtClean="0"/>
              <a:t>anecdotaidd</a:t>
            </a:r>
            <a:r>
              <a:rPr lang="en-GB" sz="1900" dirty="0" smtClean="0"/>
              <a:t> </a:t>
            </a:r>
            <a:r>
              <a:rPr lang="en-GB" sz="1900" dirty="0" err="1" smtClean="0"/>
              <a:t>yn</a:t>
            </a:r>
            <a:r>
              <a:rPr lang="en-GB" sz="1900" dirty="0" smtClean="0"/>
              <a:t> </a:t>
            </a:r>
            <a:r>
              <a:rPr lang="en-GB" sz="1900" dirty="0" err="1" smtClean="0"/>
              <a:t>hytrach</a:t>
            </a:r>
            <a:r>
              <a:rPr lang="en-GB" sz="1900" dirty="0" smtClean="0"/>
              <a:t> </a:t>
            </a:r>
            <a:r>
              <a:rPr lang="en-GB" sz="1900" dirty="0" err="1" smtClean="0"/>
              <a:t>na</a:t>
            </a:r>
            <a:r>
              <a:rPr lang="en-GB" sz="1900" dirty="0" smtClean="0"/>
              <a:t> </a:t>
            </a:r>
            <a:r>
              <a:rPr lang="en-GB" sz="1900" dirty="0" err="1" smtClean="0"/>
              <a:t>deilliannau</a:t>
            </a:r>
            <a:r>
              <a:rPr lang="en-GB" sz="1900" dirty="0" smtClean="0"/>
              <a:t> </a:t>
            </a:r>
            <a:r>
              <a:rPr lang="en-GB" sz="1900" dirty="0" err="1" smtClean="0"/>
              <a:t>mesuradwy</a:t>
            </a:r>
            <a:r>
              <a:rPr lang="en-GB" sz="1900" dirty="0" smtClean="0"/>
              <a:t> </a:t>
            </a:r>
            <a:r>
              <a:rPr lang="en-GB" sz="1900" dirty="0" err="1" smtClean="0"/>
              <a:t>er</a:t>
            </a:r>
            <a:r>
              <a:rPr lang="en-GB" sz="1900" dirty="0" smtClean="0"/>
              <a:t> </a:t>
            </a:r>
            <a:r>
              <a:rPr lang="en-GB" sz="1900" dirty="0" err="1" smtClean="0"/>
              <a:t>mwyn</a:t>
            </a:r>
            <a:r>
              <a:rPr lang="en-GB" sz="1900" dirty="0" smtClean="0"/>
              <a:t> </a:t>
            </a:r>
            <a:r>
              <a:rPr lang="en-GB" sz="1900" dirty="0" err="1" smtClean="0"/>
              <a:t>arfarnu</a:t>
            </a:r>
            <a:r>
              <a:rPr lang="en-GB" sz="1900" dirty="0" smtClean="0"/>
              <a:t> </a:t>
            </a:r>
            <a:r>
              <a:rPr lang="en-GB" sz="1900" dirty="0" err="1" smtClean="0"/>
              <a:t>effaith</a:t>
            </a:r>
            <a:r>
              <a:rPr lang="en-GB" sz="1900" dirty="0" smtClean="0"/>
              <a:t>.</a:t>
            </a:r>
            <a:endParaRPr lang="en-GB" sz="1900" dirty="0" smtClean="0">
              <a:solidFill>
                <a:srgbClr val="D60134"/>
              </a:solidFill>
            </a:endParaRPr>
          </a:p>
        </p:txBody>
      </p:sp>
      <p:sp>
        <p:nvSpPr>
          <p:cNvPr id="4" name="Rectangle 4"/>
          <p:cNvSpPr txBox="1">
            <a:spLocks noChangeArrowheads="1"/>
          </p:cNvSpPr>
          <p:nvPr/>
        </p:nvSpPr>
        <p:spPr bwMode="auto">
          <a:xfrm>
            <a:off x="4572000" y="1447800"/>
            <a:ext cx="4465638" cy="5562600"/>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marL="0" indent="0">
              <a:buFontTx/>
              <a:buNone/>
              <a:defRPr/>
            </a:pPr>
            <a:r>
              <a:rPr lang="en-GB" sz="1900" b="1" kern="0" dirty="0" smtClean="0">
                <a:solidFill>
                  <a:srgbClr val="D60134"/>
                </a:solidFill>
                <a:latin typeface="+mj-lt"/>
                <a:ea typeface="+mj-ea"/>
                <a:cs typeface="+mj-cs"/>
              </a:rPr>
              <a:t>ICT across the curriculum</a:t>
            </a:r>
          </a:p>
          <a:p>
            <a:pPr marL="0" indent="0">
              <a:buFontTx/>
              <a:buNone/>
              <a:defRPr/>
            </a:pPr>
            <a:endParaRPr lang="en-GB" sz="1900" kern="0" dirty="0" smtClean="0">
              <a:solidFill>
                <a:srgbClr val="D60134"/>
              </a:solidFill>
              <a:latin typeface="+mj-lt"/>
              <a:ea typeface="+mj-ea"/>
              <a:cs typeface="+mj-cs"/>
            </a:endParaRPr>
          </a:p>
          <a:p>
            <a:pPr>
              <a:defRPr/>
            </a:pPr>
            <a:r>
              <a:rPr lang="en-GB" sz="1900" kern="0" dirty="0" smtClean="0">
                <a:solidFill>
                  <a:srgbClr val="D60134"/>
                </a:solidFill>
                <a:latin typeface="+mj-lt"/>
                <a:ea typeface="+mj-ea"/>
                <a:cs typeface="+mj-cs"/>
              </a:rPr>
              <a:t>Only a few schools evaluate the impact of ICT on raising standards in literacy or numeracy or as mitigating the effects of disadvantage.  Generally schools depend too much on anecdotal evidence rather than measureable outcomes to evaluate  impact.</a:t>
            </a:r>
          </a:p>
          <a:p>
            <a:pPr>
              <a:defRPr/>
            </a:pPr>
            <a:endParaRPr lang="en-GB" sz="1900" kern="0" dirty="0">
              <a:solidFill>
                <a:srgbClr val="D60134"/>
              </a:solidFill>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0" y="188913"/>
            <a:ext cx="7772400" cy="863600"/>
          </a:xfrm>
        </p:spPr>
        <p:txBody>
          <a:bodyPr/>
          <a:lstStyle/>
          <a:p>
            <a:r>
              <a:rPr lang="en-GB" sz="3600" smtClean="0">
                <a:solidFill>
                  <a:srgbClr val="015284"/>
                </a:solidFill>
              </a:rPr>
              <a:t>Cefndir </a:t>
            </a:r>
            <a:r>
              <a:rPr lang="en-GB" sz="3600" smtClean="0"/>
              <a:t>Background</a:t>
            </a:r>
            <a:endParaRPr lang="en-GB" sz="3600" b="1" smtClean="0">
              <a:solidFill>
                <a:srgbClr val="015284"/>
              </a:solidFill>
            </a:endParaRPr>
          </a:p>
        </p:txBody>
      </p:sp>
      <p:sp>
        <p:nvSpPr>
          <p:cNvPr id="3075" name="Content Placeholder 3"/>
          <p:cNvSpPr>
            <a:spLocks noGrp="1"/>
          </p:cNvSpPr>
          <p:nvPr>
            <p:ph sz="half" idx="2"/>
          </p:nvPr>
        </p:nvSpPr>
        <p:spPr>
          <a:xfrm>
            <a:off x="250825" y="1052513"/>
            <a:ext cx="4105275" cy="5689600"/>
          </a:xfrm>
        </p:spPr>
        <p:txBody>
          <a:bodyPr/>
          <a:lstStyle/>
          <a:p>
            <a:r>
              <a:rPr lang="en-GB" sz="1900" smtClean="0"/>
              <a:t>Hwn yw’r ail adroddiad i’w gynhyrchu mewn ymateb i gais am gyngor gan Lywodraeth Cymru yn llythyr cylch gwaith blynyddol y Gweinidog i Estyn ar gyfer 2012-2013.</a:t>
            </a:r>
          </a:p>
          <a:p>
            <a:pPr>
              <a:buFontTx/>
              <a:buNone/>
            </a:pPr>
            <a:endParaRPr lang="en-GB" sz="1900" smtClean="0"/>
          </a:p>
          <a:p>
            <a:r>
              <a:rPr lang="en-GB" sz="1900" smtClean="0"/>
              <a:t>Mae’n canolbwyntio ar effaith technoleg gwybodaeth a chyfathrebu (TGCh) ar ddysgu disgyblion yng nghyfnod allweddol 3 mewn ysgolion uwchradd. Canolbwyntiodd yr adroddiad cyntaf, a gyhoeddwyd yng Ngorffennaf 2013, ar effaith TGCh ar ddysgu disgyblion mewn ysgolion cynradd. </a:t>
            </a:r>
          </a:p>
          <a:p>
            <a:endParaRPr lang="en-GB" sz="1900" smtClean="0">
              <a:solidFill>
                <a:srgbClr val="D60134"/>
              </a:solidFill>
            </a:endParaRPr>
          </a:p>
        </p:txBody>
      </p:sp>
      <p:sp>
        <p:nvSpPr>
          <p:cNvPr id="4" name="Content Placeholder 3"/>
          <p:cNvSpPr>
            <a:spLocks noGrp="1"/>
          </p:cNvSpPr>
          <p:nvPr>
            <p:ph sz="half" idx="2"/>
          </p:nvPr>
        </p:nvSpPr>
        <p:spPr>
          <a:xfrm>
            <a:off x="4716463" y="1117600"/>
            <a:ext cx="4105275" cy="5761038"/>
          </a:xfrm>
        </p:spPr>
        <p:txBody>
          <a:bodyPr/>
          <a:lstStyle/>
          <a:p>
            <a:pPr>
              <a:defRPr/>
            </a:pPr>
            <a:r>
              <a:rPr lang="en-GB" sz="1900" dirty="0" smtClean="0">
                <a:solidFill>
                  <a:srgbClr val="D60134"/>
                </a:solidFill>
                <a:latin typeface="+mj-lt"/>
                <a:ea typeface="+mj-ea"/>
                <a:cs typeface="+mj-cs"/>
              </a:rPr>
              <a:t>This is </a:t>
            </a:r>
            <a:r>
              <a:rPr lang="en-GB" sz="1900" dirty="0">
                <a:solidFill>
                  <a:srgbClr val="D60134"/>
                </a:solidFill>
                <a:latin typeface="+mj-lt"/>
                <a:ea typeface="+mj-ea"/>
                <a:cs typeface="+mj-cs"/>
              </a:rPr>
              <a:t>the second report to be produced in response to a request for advice from the Welsh Government in the Minister’s annual remit letter to Estyn for </a:t>
            </a:r>
            <a:r>
              <a:rPr lang="en-GB" sz="1900" dirty="0" smtClean="0">
                <a:solidFill>
                  <a:srgbClr val="D60134"/>
                </a:solidFill>
                <a:latin typeface="+mj-lt"/>
                <a:ea typeface="+mj-ea"/>
                <a:cs typeface="+mj-cs"/>
              </a:rPr>
              <a:t>2012-2013.</a:t>
            </a:r>
          </a:p>
          <a:p>
            <a:pPr marL="0" indent="0">
              <a:buFontTx/>
              <a:buNone/>
              <a:defRPr/>
            </a:pPr>
            <a:endParaRPr lang="en-GB" sz="1900" dirty="0" smtClean="0">
              <a:solidFill>
                <a:srgbClr val="D60134"/>
              </a:solidFill>
              <a:latin typeface="+mj-lt"/>
              <a:ea typeface="+mj-ea"/>
              <a:cs typeface="+mj-cs"/>
            </a:endParaRPr>
          </a:p>
          <a:p>
            <a:pPr>
              <a:defRPr/>
            </a:pPr>
            <a:r>
              <a:rPr lang="en-GB" sz="1900" dirty="0" smtClean="0">
                <a:solidFill>
                  <a:srgbClr val="D60134"/>
                </a:solidFill>
                <a:latin typeface="+mj-lt"/>
                <a:ea typeface="+mj-ea"/>
                <a:cs typeface="+mj-cs"/>
              </a:rPr>
              <a:t>It focuses </a:t>
            </a:r>
            <a:r>
              <a:rPr lang="en-GB" sz="1900" dirty="0">
                <a:solidFill>
                  <a:srgbClr val="D60134"/>
                </a:solidFill>
                <a:latin typeface="+mj-lt"/>
                <a:ea typeface="+mj-ea"/>
                <a:cs typeface="+mj-cs"/>
              </a:rPr>
              <a:t>on the impact of information and communication technology (ICT) on pupils’ learning in key stage 3 in secondary schools.  The first report, published in July 2013, focused on the impact of ICT on pupils’ learning in primary schools. </a:t>
            </a:r>
            <a:endParaRPr lang="en-GB" sz="1900" dirty="0" smtClean="0">
              <a:solidFill>
                <a:srgbClr val="D60134"/>
              </a:solidFill>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4099" name="Rectangle 4"/>
          <p:cNvSpPr>
            <a:spLocks noGrp="1" noChangeArrowheads="1"/>
          </p:cNvSpPr>
          <p:nvPr>
            <p:ph type="body" sz="half" idx="2"/>
          </p:nvPr>
        </p:nvSpPr>
        <p:spPr>
          <a:xfrm>
            <a:off x="468313" y="1268413"/>
            <a:ext cx="4248150" cy="5400675"/>
          </a:xfrm>
        </p:spPr>
        <p:txBody>
          <a:bodyPr/>
          <a:lstStyle/>
          <a:p>
            <a:pPr marL="0" indent="0">
              <a:buFontTx/>
              <a:buNone/>
              <a:defRPr/>
            </a:pPr>
            <a:r>
              <a:rPr lang="en-GB" sz="1900" b="1" dirty="0" err="1" smtClean="0"/>
              <a:t>Dylai</a:t>
            </a:r>
            <a:r>
              <a:rPr lang="en-GB" sz="1900" b="1" dirty="0" smtClean="0"/>
              <a:t> </a:t>
            </a:r>
            <a:r>
              <a:rPr lang="en-GB" sz="1900" b="1" dirty="0" err="1" smtClean="0"/>
              <a:t>ysgolion</a:t>
            </a:r>
            <a:r>
              <a:rPr lang="en-GB" sz="1900" b="1" dirty="0" smtClean="0"/>
              <a:t>:</a:t>
            </a:r>
            <a:endParaRPr lang="en-GB" sz="1900" dirty="0" smtClean="0"/>
          </a:p>
          <a:p>
            <a:pPr>
              <a:spcAft>
                <a:spcPts val="600"/>
              </a:spcAft>
              <a:defRPr/>
            </a:pPr>
            <a:r>
              <a:rPr lang="en-GB" sz="1900" dirty="0" err="1" smtClean="0"/>
              <a:t>wella</a:t>
            </a:r>
            <a:r>
              <a:rPr lang="en-GB" sz="1900" dirty="0" smtClean="0"/>
              <a:t> </a:t>
            </a:r>
            <a:r>
              <a:rPr lang="en-GB" sz="1900" dirty="0" err="1" smtClean="0"/>
              <a:t>cyflwyno</a:t>
            </a:r>
            <a:r>
              <a:rPr lang="en-GB" sz="1900" dirty="0" smtClean="0"/>
              <a:t> a </a:t>
            </a:r>
            <a:r>
              <a:rPr lang="en-GB" sz="1900" dirty="0" err="1" smtClean="0"/>
              <a:t>monitro</a:t>
            </a:r>
            <a:r>
              <a:rPr lang="en-GB" sz="1900" dirty="0" smtClean="0"/>
              <a:t> </a:t>
            </a:r>
            <a:r>
              <a:rPr lang="en-GB" sz="1900" dirty="0" err="1" smtClean="0"/>
              <a:t>TGCh</a:t>
            </a:r>
            <a:r>
              <a:rPr lang="en-GB" sz="1900" dirty="0" smtClean="0"/>
              <a:t> </a:t>
            </a:r>
            <a:r>
              <a:rPr lang="en-GB" sz="1900" dirty="0" err="1" smtClean="0"/>
              <a:t>ar</a:t>
            </a:r>
            <a:r>
              <a:rPr lang="en-GB" sz="1900" dirty="0" smtClean="0"/>
              <a:t> draws y </a:t>
            </a:r>
            <a:r>
              <a:rPr lang="en-GB" sz="1900" dirty="0" err="1" smtClean="0"/>
              <a:t>cwricwlwm</a:t>
            </a:r>
            <a:r>
              <a:rPr lang="en-GB" sz="1900" dirty="0" smtClean="0"/>
              <a:t> </a:t>
            </a:r>
            <a:r>
              <a:rPr lang="en-GB" sz="1900" dirty="0" err="1" smtClean="0"/>
              <a:t>er</a:t>
            </a:r>
            <a:r>
              <a:rPr lang="en-GB" sz="1900" dirty="0" smtClean="0"/>
              <a:t> </a:t>
            </a:r>
            <a:r>
              <a:rPr lang="en-GB" sz="1900" dirty="0" err="1" smtClean="0"/>
              <a:t>mwyn</a:t>
            </a:r>
            <a:r>
              <a:rPr lang="en-GB" sz="1900" dirty="0" smtClean="0"/>
              <a:t> </a:t>
            </a:r>
            <a:r>
              <a:rPr lang="en-GB" sz="1900" dirty="0" err="1" smtClean="0"/>
              <a:t>sicrhau</a:t>
            </a:r>
            <a:r>
              <a:rPr lang="en-GB" sz="1900" dirty="0" smtClean="0"/>
              <a:t> </a:t>
            </a:r>
            <a:r>
              <a:rPr lang="en-GB" sz="1900" dirty="0" err="1" smtClean="0"/>
              <a:t>parhad</a:t>
            </a:r>
            <a:r>
              <a:rPr lang="en-GB" sz="1900" dirty="0" smtClean="0"/>
              <a:t> a </a:t>
            </a:r>
            <a:r>
              <a:rPr lang="en-GB" sz="1900" dirty="0" err="1" smtClean="0"/>
              <a:t>dilyniant</a:t>
            </a:r>
            <a:r>
              <a:rPr lang="en-GB" sz="1900" dirty="0" smtClean="0"/>
              <a:t> </a:t>
            </a:r>
            <a:r>
              <a:rPr lang="en-GB" sz="1900" dirty="0" err="1" smtClean="0"/>
              <a:t>ym</a:t>
            </a:r>
            <a:r>
              <a:rPr lang="en-GB" sz="1900" dirty="0" smtClean="0"/>
              <a:t> </a:t>
            </a:r>
            <a:r>
              <a:rPr lang="en-GB" sz="1900" dirty="0" err="1" smtClean="0"/>
              <a:t>medrau</a:t>
            </a:r>
            <a:r>
              <a:rPr lang="en-GB" sz="1900" dirty="0" smtClean="0"/>
              <a:t> </a:t>
            </a:r>
            <a:r>
              <a:rPr lang="en-GB" sz="1900" dirty="0" err="1" smtClean="0"/>
              <a:t>TGCh</a:t>
            </a:r>
            <a:r>
              <a:rPr lang="en-GB" sz="1900" dirty="0" smtClean="0"/>
              <a:t> </a:t>
            </a:r>
            <a:r>
              <a:rPr lang="en-GB" sz="1900" dirty="0" err="1" smtClean="0"/>
              <a:t>disgyblion</a:t>
            </a:r>
            <a:r>
              <a:rPr lang="en-GB" sz="1900" dirty="0" smtClean="0"/>
              <a:t>; </a:t>
            </a:r>
          </a:p>
          <a:p>
            <a:pPr>
              <a:spcAft>
                <a:spcPts val="600"/>
              </a:spcAft>
              <a:defRPr/>
            </a:pPr>
            <a:r>
              <a:rPr lang="en-GB" sz="1900" dirty="0" err="1" smtClean="0"/>
              <a:t>sicrhau</a:t>
            </a:r>
            <a:r>
              <a:rPr lang="en-GB" sz="1900" dirty="0" smtClean="0"/>
              <a:t> </a:t>
            </a:r>
            <a:r>
              <a:rPr lang="en-GB" sz="1900" dirty="0" err="1" smtClean="0"/>
              <a:t>bod</a:t>
            </a:r>
            <a:r>
              <a:rPr lang="en-GB" sz="1900" dirty="0" smtClean="0"/>
              <a:t> </a:t>
            </a:r>
            <a:r>
              <a:rPr lang="en-GB" sz="1900" dirty="0" err="1" smtClean="0"/>
              <a:t>pob</a:t>
            </a:r>
            <a:r>
              <a:rPr lang="en-GB" sz="1900" dirty="0" smtClean="0"/>
              <a:t> </a:t>
            </a:r>
            <a:r>
              <a:rPr lang="en-GB" sz="1900" dirty="0" err="1" smtClean="0"/>
              <a:t>elfen</a:t>
            </a:r>
            <a:r>
              <a:rPr lang="en-GB" sz="1900" dirty="0" smtClean="0"/>
              <a:t> </a:t>
            </a:r>
            <a:r>
              <a:rPr lang="en-GB" sz="1900" dirty="0" err="1" smtClean="0"/>
              <a:t>o’r</a:t>
            </a:r>
            <a:r>
              <a:rPr lang="en-GB" sz="1900" dirty="0" smtClean="0"/>
              <a:t> </a:t>
            </a:r>
            <a:r>
              <a:rPr lang="en-GB" sz="1900" dirty="0" err="1" smtClean="0"/>
              <a:t>rhaglen</a:t>
            </a:r>
            <a:r>
              <a:rPr lang="en-GB" sz="1900" dirty="0" smtClean="0"/>
              <a:t> </a:t>
            </a:r>
            <a:r>
              <a:rPr lang="en-GB" sz="1900" dirty="0" err="1" smtClean="0"/>
              <a:t>astudio</a:t>
            </a:r>
            <a:r>
              <a:rPr lang="en-GB" sz="1900" dirty="0" smtClean="0"/>
              <a:t> </a:t>
            </a:r>
            <a:r>
              <a:rPr lang="en-GB" sz="1900" dirty="0" err="1" smtClean="0"/>
              <a:t>TGCh</a:t>
            </a:r>
            <a:r>
              <a:rPr lang="en-GB" sz="1900" dirty="0" smtClean="0"/>
              <a:t> </a:t>
            </a:r>
            <a:r>
              <a:rPr lang="en-GB" sz="1900" dirty="0" err="1" smtClean="0"/>
              <a:t>yn</a:t>
            </a:r>
            <a:r>
              <a:rPr lang="en-GB" sz="1900" dirty="0" smtClean="0"/>
              <a:t> </a:t>
            </a:r>
            <a:r>
              <a:rPr lang="en-GB" sz="1900" dirty="0" err="1" smtClean="0"/>
              <a:t>cael</a:t>
            </a:r>
            <a:r>
              <a:rPr lang="en-GB" sz="1900" dirty="0" smtClean="0"/>
              <a:t> </a:t>
            </a:r>
            <a:r>
              <a:rPr lang="en-GB" sz="1900" dirty="0" err="1" smtClean="0"/>
              <a:t>ei</a:t>
            </a:r>
            <a:r>
              <a:rPr lang="en-GB" sz="1900" dirty="0" smtClean="0"/>
              <a:t> </a:t>
            </a:r>
            <a:r>
              <a:rPr lang="en-GB" sz="1900" dirty="0" err="1" smtClean="0"/>
              <a:t>haddysgu’n</a:t>
            </a:r>
            <a:r>
              <a:rPr lang="en-GB" sz="1900" dirty="0" smtClean="0"/>
              <a:t> </a:t>
            </a:r>
            <a:r>
              <a:rPr lang="en-GB" sz="1900" dirty="0" err="1" smtClean="0"/>
              <a:t>dda</a:t>
            </a:r>
            <a:r>
              <a:rPr lang="en-GB" sz="1900" dirty="0" smtClean="0"/>
              <a:t> </a:t>
            </a:r>
            <a:r>
              <a:rPr lang="en-GB" sz="1900" dirty="0" err="1" smtClean="0"/>
              <a:t>ar</a:t>
            </a:r>
            <a:r>
              <a:rPr lang="en-GB" sz="1900" dirty="0" smtClean="0"/>
              <a:t> draws y </a:t>
            </a:r>
            <a:r>
              <a:rPr lang="en-GB" sz="1900" dirty="0" err="1" smtClean="0"/>
              <a:t>cyfnod</a:t>
            </a:r>
            <a:r>
              <a:rPr lang="en-GB" sz="1900" dirty="0" smtClean="0"/>
              <a:t> </a:t>
            </a:r>
            <a:r>
              <a:rPr lang="en-GB" sz="1900" dirty="0" err="1" smtClean="0"/>
              <a:t>allweddol</a:t>
            </a:r>
            <a:r>
              <a:rPr lang="en-GB" sz="1900" dirty="0" smtClean="0"/>
              <a:t>;</a:t>
            </a:r>
          </a:p>
          <a:p>
            <a:pPr>
              <a:defRPr/>
            </a:pPr>
            <a:r>
              <a:rPr lang="en-GB" sz="1900" dirty="0" err="1" smtClean="0"/>
              <a:t>gwella</a:t>
            </a:r>
            <a:r>
              <a:rPr lang="en-GB" sz="1900" dirty="0" smtClean="0"/>
              <a:t> </a:t>
            </a:r>
            <a:r>
              <a:rPr lang="en-GB" sz="1900" dirty="0" err="1" smtClean="0"/>
              <a:t>ansawdd</a:t>
            </a:r>
            <a:r>
              <a:rPr lang="en-GB" sz="1900" dirty="0" smtClean="0"/>
              <a:t> yr </a:t>
            </a:r>
            <a:r>
              <a:rPr lang="en-GB" sz="1900" dirty="0" err="1" smtClean="0"/>
              <a:t>addysgu</a:t>
            </a:r>
            <a:r>
              <a:rPr lang="en-GB" sz="1900" dirty="0" smtClean="0"/>
              <a:t> </a:t>
            </a:r>
            <a:r>
              <a:rPr lang="en-GB" sz="1900" dirty="0" err="1" smtClean="0"/>
              <a:t>fel</a:t>
            </a:r>
            <a:r>
              <a:rPr lang="en-GB" sz="1900" dirty="0" smtClean="0"/>
              <a:t> </a:t>
            </a:r>
            <a:r>
              <a:rPr lang="en-GB" sz="1900" dirty="0" err="1" smtClean="0"/>
              <a:t>bod</a:t>
            </a:r>
            <a:r>
              <a:rPr lang="en-GB" sz="1900" dirty="0" smtClean="0"/>
              <a:t> </a:t>
            </a:r>
            <a:r>
              <a:rPr lang="en-GB" sz="1900" dirty="0" err="1" smtClean="0"/>
              <a:t>disgyblion</a:t>
            </a:r>
            <a:r>
              <a:rPr lang="en-GB" sz="1900" dirty="0" smtClean="0"/>
              <a:t> </a:t>
            </a:r>
            <a:r>
              <a:rPr lang="en-GB" sz="1900" dirty="0" err="1" smtClean="0"/>
              <a:t>yn</a:t>
            </a:r>
            <a:r>
              <a:rPr lang="en-GB" sz="1900" dirty="0" smtClean="0"/>
              <a:t> </a:t>
            </a:r>
            <a:r>
              <a:rPr lang="en-GB" sz="1900" dirty="0" err="1" smtClean="0"/>
              <a:t>datblygu’u</a:t>
            </a:r>
            <a:r>
              <a:rPr lang="en-GB" sz="1900" dirty="0" smtClean="0"/>
              <a:t> </a:t>
            </a:r>
            <a:r>
              <a:rPr lang="en-GB" sz="1900" dirty="0" err="1" smtClean="0"/>
              <a:t>gallu</a:t>
            </a:r>
            <a:r>
              <a:rPr lang="en-GB" sz="1900" dirty="0" smtClean="0"/>
              <a:t> </a:t>
            </a:r>
            <a:r>
              <a:rPr lang="en-GB" sz="1900" dirty="0" err="1" smtClean="0"/>
              <a:t>i</a:t>
            </a:r>
            <a:r>
              <a:rPr lang="en-GB" sz="1900" dirty="0" smtClean="0"/>
              <a:t> </a:t>
            </a:r>
            <a:r>
              <a:rPr lang="en-GB" sz="1900" dirty="0" err="1" smtClean="0"/>
              <a:t>weithio’n</a:t>
            </a:r>
            <a:r>
              <a:rPr lang="en-GB" sz="1900" dirty="0" smtClean="0"/>
              <a:t> </a:t>
            </a:r>
            <a:r>
              <a:rPr lang="en-GB" sz="1900" dirty="0" err="1" smtClean="0"/>
              <a:t>annibynnol</a:t>
            </a:r>
            <a:r>
              <a:rPr lang="en-GB" sz="1900" dirty="0" smtClean="0"/>
              <a:t> a </a:t>
            </a:r>
            <a:r>
              <a:rPr lang="en-GB" sz="1900" dirty="0" err="1" smtClean="0"/>
              <a:t>gwneud</a:t>
            </a:r>
            <a:r>
              <a:rPr lang="en-GB" sz="1900" dirty="0" smtClean="0"/>
              <a:t> </a:t>
            </a:r>
            <a:r>
              <a:rPr lang="en-GB" sz="1900" dirty="0" err="1" smtClean="0"/>
              <a:t>cynnydd</a:t>
            </a:r>
            <a:r>
              <a:rPr lang="en-GB" sz="1900" dirty="0" smtClean="0"/>
              <a:t> o ran </a:t>
            </a:r>
            <a:r>
              <a:rPr lang="en-GB" sz="1900" dirty="0" err="1" smtClean="0"/>
              <a:t>datblygu’u</a:t>
            </a:r>
            <a:r>
              <a:rPr lang="en-GB" sz="1900" dirty="0" smtClean="0"/>
              <a:t> </a:t>
            </a:r>
            <a:r>
              <a:rPr lang="en-GB" sz="1900" dirty="0" err="1" smtClean="0"/>
              <a:t>medrau</a:t>
            </a:r>
            <a:r>
              <a:rPr lang="en-GB" sz="1900" dirty="0" smtClean="0"/>
              <a:t> </a:t>
            </a:r>
            <a:r>
              <a:rPr lang="en-GB" sz="1900" dirty="0" err="1" smtClean="0"/>
              <a:t>TGCh</a:t>
            </a:r>
            <a:r>
              <a:rPr lang="en-GB" sz="1900" dirty="0" smtClean="0"/>
              <a:t> </a:t>
            </a:r>
            <a:r>
              <a:rPr lang="en-GB" sz="1900" dirty="0" err="1" smtClean="0"/>
              <a:t>yn</a:t>
            </a:r>
            <a:r>
              <a:rPr lang="en-GB" sz="1900" dirty="0" smtClean="0"/>
              <a:t> </a:t>
            </a:r>
            <a:r>
              <a:rPr lang="en-GB" sz="1900" dirty="0" err="1" smtClean="0"/>
              <a:t>ystod</a:t>
            </a:r>
            <a:r>
              <a:rPr lang="en-GB" sz="1900" dirty="0" smtClean="0"/>
              <a:t> </a:t>
            </a:r>
            <a:r>
              <a:rPr lang="en-GB" sz="1900" dirty="0" err="1" smtClean="0"/>
              <a:t>gwersi</a:t>
            </a:r>
            <a:r>
              <a:rPr lang="en-GB" sz="1900" dirty="0" smtClean="0"/>
              <a:t> </a:t>
            </a:r>
            <a:r>
              <a:rPr lang="en-GB" sz="1900" dirty="0" err="1" smtClean="0"/>
              <a:t>TGCh</a:t>
            </a:r>
            <a:r>
              <a:rPr lang="en-GB" sz="1900" dirty="0" smtClean="0"/>
              <a:t> ac </a:t>
            </a:r>
            <a:r>
              <a:rPr lang="en-GB" sz="1900" dirty="0" err="1" smtClean="0"/>
              <a:t>mewn</a:t>
            </a:r>
            <a:r>
              <a:rPr lang="en-GB" sz="1900" dirty="0" smtClean="0"/>
              <a:t> </a:t>
            </a:r>
            <a:r>
              <a:rPr lang="en-GB" sz="1900" dirty="0" err="1" smtClean="0"/>
              <a:t>pynciau</a:t>
            </a:r>
            <a:r>
              <a:rPr lang="en-GB" sz="1900" dirty="0" smtClean="0"/>
              <a:t> </a:t>
            </a:r>
            <a:r>
              <a:rPr lang="en-GB" sz="1900" dirty="0" err="1" smtClean="0"/>
              <a:t>eraill</a:t>
            </a:r>
            <a:r>
              <a:rPr lang="en-GB" sz="1900" dirty="0" smtClean="0"/>
              <a:t> </a:t>
            </a:r>
            <a:r>
              <a:rPr lang="en-GB" sz="1900" dirty="0" err="1" smtClean="0"/>
              <a:t>ar</a:t>
            </a:r>
            <a:r>
              <a:rPr lang="en-GB" sz="1900" dirty="0" smtClean="0"/>
              <a:t> draws y </a:t>
            </a:r>
            <a:r>
              <a:rPr lang="en-GB" sz="1900" dirty="0" err="1" smtClean="0"/>
              <a:t>cwricwlwm</a:t>
            </a:r>
            <a:r>
              <a:rPr lang="en-GB" sz="1900" dirty="0" smtClean="0"/>
              <a:t>; </a:t>
            </a:r>
          </a:p>
          <a:p>
            <a:pPr marL="0" indent="0">
              <a:buFontTx/>
              <a:buNone/>
              <a:defRPr/>
            </a:pPr>
            <a:endParaRPr lang="en-GB" sz="1900" dirty="0">
              <a:solidFill>
                <a:srgbClr val="D60134"/>
              </a:solidFill>
            </a:endParaRPr>
          </a:p>
        </p:txBody>
      </p:sp>
      <p:sp>
        <p:nvSpPr>
          <p:cNvPr id="4" name="Rectangle 4"/>
          <p:cNvSpPr txBox="1">
            <a:spLocks noChangeArrowheads="1"/>
          </p:cNvSpPr>
          <p:nvPr/>
        </p:nvSpPr>
        <p:spPr bwMode="auto">
          <a:xfrm>
            <a:off x="4787900" y="1446213"/>
            <a:ext cx="4248150" cy="54006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marL="0" indent="0">
              <a:buFontTx/>
              <a:buNone/>
              <a:defRPr/>
            </a:pPr>
            <a:r>
              <a:rPr lang="en-GB" sz="1900" b="1" kern="0" dirty="0" smtClean="0">
                <a:solidFill>
                  <a:srgbClr val="D60134"/>
                </a:solidFill>
              </a:rPr>
              <a:t>Schools should:</a:t>
            </a:r>
            <a:endParaRPr lang="en-GB" sz="1900" kern="0" dirty="0" smtClean="0">
              <a:solidFill>
                <a:srgbClr val="D60134"/>
              </a:solidFill>
            </a:endParaRPr>
          </a:p>
          <a:p>
            <a:pPr>
              <a:spcAft>
                <a:spcPts val="600"/>
              </a:spcAft>
              <a:defRPr/>
            </a:pPr>
            <a:r>
              <a:rPr lang="en-GB" sz="1900" kern="0" dirty="0" smtClean="0">
                <a:solidFill>
                  <a:srgbClr val="D60134"/>
                </a:solidFill>
              </a:rPr>
              <a:t>improve the delivery and monitoring of ICT across the curriculum to ensure continuity and progression in pupils’ ICT skills; </a:t>
            </a:r>
          </a:p>
          <a:p>
            <a:pPr>
              <a:spcAft>
                <a:spcPts val="600"/>
              </a:spcAft>
              <a:defRPr/>
            </a:pPr>
            <a:r>
              <a:rPr lang="en-GB" sz="1900" kern="0" dirty="0" smtClean="0">
                <a:solidFill>
                  <a:srgbClr val="D60134"/>
                </a:solidFill>
              </a:rPr>
              <a:t>ensure that each element of the ICT programme of study is taught well across the key stage;</a:t>
            </a:r>
          </a:p>
          <a:p>
            <a:pPr>
              <a:defRPr/>
            </a:pPr>
            <a:r>
              <a:rPr lang="en-GB" sz="1900" kern="0" dirty="0" smtClean="0">
                <a:solidFill>
                  <a:srgbClr val="D60134"/>
                </a:solidFill>
              </a:rPr>
              <a:t>improve the quality of teaching so that pupils develop their ability to work independently and make progress in developing their ICT skills during ICT lessons and in other subjects across the curriculum; </a:t>
            </a:r>
            <a:endParaRPr lang="en-GB" sz="1900" kern="0" dirty="0">
              <a:solidFill>
                <a:srgbClr val="D60134"/>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4099" name="Rectangle 4"/>
          <p:cNvSpPr>
            <a:spLocks noGrp="1" noChangeArrowheads="1"/>
          </p:cNvSpPr>
          <p:nvPr>
            <p:ph type="body" sz="half" idx="2"/>
          </p:nvPr>
        </p:nvSpPr>
        <p:spPr>
          <a:xfrm>
            <a:off x="250825" y="981075"/>
            <a:ext cx="4465638" cy="5761038"/>
          </a:xfrm>
        </p:spPr>
        <p:txBody>
          <a:bodyPr/>
          <a:lstStyle/>
          <a:p>
            <a:pPr marL="0" indent="0">
              <a:buFontTx/>
              <a:buNone/>
            </a:pPr>
            <a:r>
              <a:rPr lang="en-GB" sz="1900" b="1" dirty="0" err="1" smtClean="0"/>
              <a:t>Dylai</a:t>
            </a:r>
            <a:r>
              <a:rPr lang="en-GB" sz="1900" b="1" dirty="0" smtClean="0"/>
              <a:t> </a:t>
            </a:r>
            <a:r>
              <a:rPr lang="en-GB" sz="1900" b="1" dirty="0" err="1" smtClean="0"/>
              <a:t>ysgolion</a:t>
            </a:r>
            <a:r>
              <a:rPr lang="en-GB" sz="1900" b="1" dirty="0" smtClean="0"/>
              <a:t>:</a:t>
            </a:r>
            <a:endParaRPr lang="en-GB" sz="1900" dirty="0" smtClean="0"/>
          </a:p>
          <a:p>
            <a:pPr>
              <a:spcAft>
                <a:spcPts val="600"/>
              </a:spcAft>
            </a:pPr>
            <a:r>
              <a:rPr lang="en-GB" sz="1900" dirty="0" err="1" smtClean="0"/>
              <a:t>ddarparu</a:t>
            </a:r>
            <a:r>
              <a:rPr lang="en-GB" sz="1900" dirty="0" smtClean="0"/>
              <a:t> </a:t>
            </a:r>
            <a:r>
              <a:rPr lang="en-GB" sz="1900" dirty="0" err="1" smtClean="0"/>
              <a:t>cyfleoedd</a:t>
            </a:r>
            <a:r>
              <a:rPr lang="en-GB" sz="1900" dirty="0" smtClean="0"/>
              <a:t> </a:t>
            </a:r>
            <a:r>
              <a:rPr lang="en-GB" sz="1900" dirty="0" err="1" smtClean="0"/>
              <a:t>datblygiad</a:t>
            </a:r>
            <a:r>
              <a:rPr lang="en-GB" sz="1900" dirty="0" smtClean="0"/>
              <a:t> </a:t>
            </a:r>
            <a:r>
              <a:rPr lang="en-GB" sz="1900" dirty="0" err="1" smtClean="0"/>
              <a:t>proffesiynol</a:t>
            </a:r>
            <a:r>
              <a:rPr lang="en-GB" sz="1900" dirty="0" smtClean="0"/>
              <a:t> </a:t>
            </a:r>
            <a:r>
              <a:rPr lang="en-GB" sz="1900" dirty="0" err="1" smtClean="0"/>
              <a:t>perthnasol</a:t>
            </a:r>
            <a:r>
              <a:rPr lang="en-GB" sz="1900" dirty="0" smtClean="0"/>
              <a:t> a </a:t>
            </a:r>
            <a:r>
              <a:rPr lang="en-GB" sz="1900" dirty="0" err="1" smtClean="0"/>
              <a:t>digonol</a:t>
            </a:r>
            <a:r>
              <a:rPr lang="en-GB" sz="1900" dirty="0" smtClean="0"/>
              <a:t> </a:t>
            </a:r>
            <a:r>
              <a:rPr lang="en-GB" sz="1900" dirty="0" err="1" smtClean="0"/>
              <a:t>ar</a:t>
            </a:r>
            <a:r>
              <a:rPr lang="en-GB" sz="1900" dirty="0" smtClean="0"/>
              <a:t> </a:t>
            </a:r>
            <a:r>
              <a:rPr lang="en-GB" sz="1900" dirty="0" err="1" smtClean="0"/>
              <a:t>gyfer</a:t>
            </a:r>
            <a:r>
              <a:rPr lang="en-GB" sz="1900" dirty="0" smtClean="0"/>
              <a:t> </a:t>
            </a:r>
            <a:r>
              <a:rPr lang="en-GB" sz="1900" dirty="0" err="1" smtClean="0"/>
              <a:t>pob</a:t>
            </a:r>
            <a:r>
              <a:rPr lang="en-GB" sz="1900" dirty="0" smtClean="0"/>
              <a:t> </a:t>
            </a:r>
            <a:r>
              <a:rPr lang="en-GB" sz="1900" dirty="0" err="1" smtClean="0"/>
              <a:t>athro</a:t>
            </a:r>
            <a:r>
              <a:rPr lang="en-GB" sz="1900" dirty="0" smtClean="0"/>
              <a:t>;</a:t>
            </a:r>
          </a:p>
          <a:p>
            <a:pPr>
              <a:spcAft>
                <a:spcPts val="600"/>
              </a:spcAft>
            </a:pPr>
            <a:r>
              <a:rPr lang="en-GB" sz="1900" dirty="0" err="1" smtClean="0"/>
              <a:t>gwella</a:t>
            </a:r>
            <a:r>
              <a:rPr lang="en-GB" sz="1900" dirty="0" smtClean="0"/>
              <a:t> </a:t>
            </a:r>
            <a:r>
              <a:rPr lang="en-GB" sz="1900" dirty="0" err="1" smtClean="0"/>
              <a:t>cywirdeb</a:t>
            </a:r>
            <a:r>
              <a:rPr lang="en-GB" sz="1900" dirty="0" smtClean="0"/>
              <a:t> </a:t>
            </a:r>
            <a:r>
              <a:rPr lang="en-GB" sz="1900" dirty="0" err="1" smtClean="0"/>
              <a:t>asesiadau</a:t>
            </a:r>
            <a:r>
              <a:rPr lang="en-GB" sz="1900" dirty="0" smtClean="0"/>
              <a:t> </a:t>
            </a:r>
            <a:r>
              <a:rPr lang="en-GB" sz="1900" dirty="0" err="1" smtClean="0"/>
              <a:t>athrawon</a:t>
            </a:r>
            <a:r>
              <a:rPr lang="en-GB" sz="1900" dirty="0" smtClean="0"/>
              <a:t>; </a:t>
            </a:r>
          </a:p>
          <a:p>
            <a:pPr>
              <a:spcAft>
                <a:spcPts val="600"/>
              </a:spcAft>
            </a:pPr>
            <a:r>
              <a:rPr lang="en-GB" sz="1900" dirty="0" err="1" smtClean="0"/>
              <a:t>cysylltu’n</a:t>
            </a:r>
            <a:r>
              <a:rPr lang="en-GB" sz="1900" dirty="0" smtClean="0"/>
              <a:t> </a:t>
            </a:r>
            <a:r>
              <a:rPr lang="en-GB" sz="1900" dirty="0" err="1" smtClean="0"/>
              <a:t>effeithiol</a:t>
            </a:r>
            <a:r>
              <a:rPr lang="en-GB" sz="1900" dirty="0" smtClean="0"/>
              <a:t> </a:t>
            </a:r>
            <a:r>
              <a:rPr lang="en-GB" sz="1900" dirty="0" err="1" smtClean="0"/>
              <a:t>gyda’u</a:t>
            </a:r>
            <a:r>
              <a:rPr lang="en-GB" sz="1900" dirty="0" smtClean="0"/>
              <a:t> </a:t>
            </a:r>
            <a:r>
              <a:rPr lang="en-GB" sz="1900" dirty="0" err="1" smtClean="0"/>
              <a:t>hysgolion</a:t>
            </a:r>
            <a:r>
              <a:rPr lang="en-GB" sz="1900" dirty="0" smtClean="0"/>
              <a:t> </a:t>
            </a:r>
            <a:r>
              <a:rPr lang="en-GB" sz="1900" dirty="0" err="1" smtClean="0"/>
              <a:t>cynradd</a:t>
            </a:r>
            <a:r>
              <a:rPr lang="en-GB" sz="1900" dirty="0" smtClean="0"/>
              <a:t> </a:t>
            </a:r>
            <a:r>
              <a:rPr lang="en-GB" sz="1900" dirty="0" err="1" smtClean="0"/>
              <a:t>bwydo</a:t>
            </a:r>
            <a:r>
              <a:rPr lang="en-GB" sz="1900" dirty="0" smtClean="0"/>
              <a:t> </a:t>
            </a:r>
            <a:r>
              <a:rPr lang="en-GB" sz="1900" dirty="0" err="1" smtClean="0"/>
              <a:t>i</a:t>
            </a:r>
            <a:r>
              <a:rPr lang="en-GB" sz="1900" dirty="0" smtClean="0"/>
              <a:t> </a:t>
            </a:r>
            <a:r>
              <a:rPr lang="en-GB" sz="1900" dirty="0" err="1" smtClean="0"/>
              <a:t>sicrhau</a:t>
            </a:r>
            <a:r>
              <a:rPr lang="en-GB" sz="1900" dirty="0" smtClean="0"/>
              <a:t> </a:t>
            </a:r>
            <a:r>
              <a:rPr lang="en-GB" sz="1900" dirty="0" err="1" smtClean="0"/>
              <a:t>parhad</a:t>
            </a:r>
            <a:r>
              <a:rPr lang="en-GB" sz="1900" dirty="0" smtClean="0"/>
              <a:t> </a:t>
            </a:r>
            <a:r>
              <a:rPr lang="en-GB" sz="1900" dirty="0" err="1" smtClean="0"/>
              <a:t>mewn</a:t>
            </a:r>
            <a:r>
              <a:rPr lang="en-GB" sz="1900" dirty="0" smtClean="0"/>
              <a:t> </a:t>
            </a:r>
            <a:r>
              <a:rPr lang="en-GB" sz="1900" dirty="0" err="1" smtClean="0"/>
              <a:t>cynlluniau</a:t>
            </a:r>
            <a:r>
              <a:rPr lang="en-GB" sz="1900" dirty="0" smtClean="0"/>
              <a:t> </a:t>
            </a:r>
            <a:r>
              <a:rPr lang="en-GB" sz="1900" dirty="0" err="1" smtClean="0"/>
              <a:t>i</a:t>
            </a:r>
            <a:r>
              <a:rPr lang="en-GB" sz="1900" dirty="0" smtClean="0"/>
              <a:t> </a:t>
            </a:r>
            <a:r>
              <a:rPr lang="en-GB" sz="1900" dirty="0" err="1" smtClean="0"/>
              <a:t>gyflwyno</a:t>
            </a:r>
            <a:r>
              <a:rPr lang="en-GB" sz="1900" dirty="0" smtClean="0"/>
              <a:t> </a:t>
            </a:r>
            <a:r>
              <a:rPr lang="en-GB" sz="1900" dirty="0" err="1" smtClean="0"/>
              <a:t>TGCh</a:t>
            </a:r>
            <a:r>
              <a:rPr lang="en-GB" sz="1900" dirty="0" smtClean="0"/>
              <a:t> </a:t>
            </a:r>
            <a:r>
              <a:rPr lang="en-GB" sz="1900" dirty="0" err="1" smtClean="0"/>
              <a:t>ar</a:t>
            </a:r>
            <a:r>
              <a:rPr lang="en-GB" sz="1900" dirty="0" smtClean="0"/>
              <a:t> draws </a:t>
            </a:r>
            <a:r>
              <a:rPr lang="en-GB" sz="1900" dirty="0" err="1" smtClean="0"/>
              <a:t>cyfnod</a:t>
            </a:r>
            <a:r>
              <a:rPr lang="en-GB" sz="1900" dirty="0" smtClean="0"/>
              <a:t> </a:t>
            </a:r>
            <a:r>
              <a:rPr lang="en-GB" sz="1900" dirty="0" err="1" smtClean="0"/>
              <a:t>allweddol</a:t>
            </a:r>
            <a:r>
              <a:rPr lang="en-GB" sz="1900" dirty="0" smtClean="0"/>
              <a:t> 2 a </a:t>
            </a:r>
            <a:r>
              <a:rPr lang="en-GB" sz="1900" dirty="0" err="1" smtClean="0"/>
              <a:t>chyfnod</a:t>
            </a:r>
            <a:r>
              <a:rPr lang="en-GB" sz="1900" dirty="0" smtClean="0"/>
              <a:t> </a:t>
            </a:r>
            <a:r>
              <a:rPr lang="en-GB" sz="1900" dirty="0" err="1" smtClean="0"/>
              <a:t>allweddol</a:t>
            </a:r>
            <a:r>
              <a:rPr lang="en-GB" sz="1900" dirty="0" smtClean="0"/>
              <a:t> 3 </a:t>
            </a:r>
            <a:r>
              <a:rPr lang="en-GB" sz="1900" dirty="0" err="1" smtClean="0"/>
              <a:t>fel</a:t>
            </a:r>
            <a:r>
              <a:rPr lang="en-GB" sz="1900" dirty="0" smtClean="0"/>
              <a:t> </a:t>
            </a:r>
            <a:r>
              <a:rPr lang="en-GB" sz="1900" dirty="0" err="1" smtClean="0"/>
              <a:t>nad</a:t>
            </a:r>
            <a:r>
              <a:rPr lang="en-GB" sz="1900" dirty="0" smtClean="0"/>
              <a:t> </a:t>
            </a:r>
            <a:r>
              <a:rPr lang="en-GB" sz="1900" dirty="0" err="1" smtClean="0"/>
              <a:t>yw</a:t>
            </a:r>
            <a:r>
              <a:rPr lang="en-GB" sz="1900" dirty="0" smtClean="0"/>
              <a:t> </a:t>
            </a:r>
            <a:r>
              <a:rPr lang="en-GB" sz="1900" dirty="0" err="1" smtClean="0"/>
              <a:t>disgyblion</a:t>
            </a:r>
            <a:r>
              <a:rPr lang="en-GB" sz="1900" dirty="0" smtClean="0"/>
              <a:t> </a:t>
            </a:r>
            <a:r>
              <a:rPr lang="en-GB" sz="1900" dirty="0" err="1" smtClean="0"/>
              <a:t>yn</a:t>
            </a:r>
            <a:r>
              <a:rPr lang="en-GB" sz="1900" dirty="0" smtClean="0"/>
              <a:t> </a:t>
            </a:r>
            <a:r>
              <a:rPr lang="en-GB" sz="1900" dirty="0" err="1" smtClean="0"/>
              <a:t>ailedrych</a:t>
            </a:r>
            <a:r>
              <a:rPr lang="en-GB" sz="1900" dirty="0" smtClean="0"/>
              <a:t> </a:t>
            </a:r>
            <a:r>
              <a:rPr lang="en-GB" sz="1900" dirty="0" err="1" smtClean="0"/>
              <a:t>ar</a:t>
            </a:r>
            <a:r>
              <a:rPr lang="en-GB" sz="1900" dirty="0" smtClean="0"/>
              <a:t> </a:t>
            </a:r>
            <a:r>
              <a:rPr lang="en-GB" sz="1900" dirty="0" err="1" smtClean="0"/>
              <a:t>fedrau’n</a:t>
            </a:r>
            <a:r>
              <a:rPr lang="en-GB" sz="1900" dirty="0" smtClean="0"/>
              <a:t> </a:t>
            </a:r>
            <a:r>
              <a:rPr lang="en-GB" sz="1900" dirty="0" err="1" smtClean="0"/>
              <a:t>ddiangen</a:t>
            </a:r>
            <a:r>
              <a:rPr lang="en-GB" sz="1900" dirty="0" smtClean="0"/>
              <a:t> ac </a:t>
            </a:r>
            <a:r>
              <a:rPr lang="en-GB" sz="1900" dirty="0" err="1" smtClean="0"/>
              <a:t>yn</a:t>
            </a:r>
            <a:r>
              <a:rPr lang="en-GB" sz="1900" dirty="0" smtClean="0"/>
              <a:t> </a:t>
            </a:r>
            <a:r>
              <a:rPr lang="en-GB" sz="1900" dirty="0" err="1" smtClean="0"/>
              <a:t>colli</a:t>
            </a:r>
            <a:r>
              <a:rPr lang="en-GB" sz="1900" dirty="0" smtClean="0"/>
              <a:t> </a:t>
            </a:r>
            <a:r>
              <a:rPr lang="en-GB" sz="1900" dirty="0" err="1" smtClean="0"/>
              <a:t>diddordeb</a:t>
            </a:r>
            <a:r>
              <a:rPr lang="en-GB" sz="1900" dirty="0" smtClean="0"/>
              <a:t> </a:t>
            </a:r>
            <a:r>
              <a:rPr lang="en-GB" sz="1900" dirty="0" err="1" smtClean="0"/>
              <a:t>mewn</a:t>
            </a:r>
            <a:r>
              <a:rPr lang="en-GB" sz="1900" dirty="0" smtClean="0"/>
              <a:t> </a:t>
            </a:r>
            <a:r>
              <a:rPr lang="en-GB" sz="1900" dirty="0" err="1" smtClean="0"/>
              <a:t>gwersi</a:t>
            </a:r>
            <a:r>
              <a:rPr lang="en-GB" sz="1900" dirty="0" smtClean="0"/>
              <a:t>; a</a:t>
            </a:r>
          </a:p>
          <a:p>
            <a:pPr>
              <a:spcAft>
                <a:spcPts val="600"/>
              </a:spcAft>
            </a:pPr>
            <a:r>
              <a:rPr lang="en-GB" sz="1900" dirty="0" err="1" smtClean="0"/>
              <a:t>gwella’r</a:t>
            </a:r>
            <a:r>
              <a:rPr lang="en-GB" sz="1900" dirty="0" smtClean="0"/>
              <a:t> </a:t>
            </a:r>
            <a:r>
              <a:rPr lang="en-GB" sz="1900" dirty="0" err="1" smtClean="0"/>
              <a:t>cysylltiad</a:t>
            </a:r>
            <a:r>
              <a:rPr lang="en-GB" sz="1900" dirty="0" smtClean="0"/>
              <a:t> </a:t>
            </a:r>
            <a:r>
              <a:rPr lang="en-GB" sz="1900" dirty="0" err="1" smtClean="0"/>
              <a:t>rhwng</a:t>
            </a:r>
            <a:r>
              <a:rPr lang="en-GB" sz="1900" dirty="0" smtClean="0"/>
              <a:t> </a:t>
            </a:r>
            <a:r>
              <a:rPr lang="en-GB" sz="1900" dirty="0" err="1" smtClean="0"/>
              <a:t>yr</a:t>
            </a:r>
            <a:r>
              <a:rPr lang="en-GB" sz="1900" dirty="0" smtClean="0"/>
              <a:t> </a:t>
            </a:r>
            <a:r>
              <a:rPr lang="en-GB" sz="1900" dirty="0" err="1" smtClean="0"/>
              <a:t>adran</a:t>
            </a:r>
            <a:r>
              <a:rPr lang="en-GB" sz="1900" dirty="0" smtClean="0"/>
              <a:t> </a:t>
            </a:r>
            <a:r>
              <a:rPr lang="en-GB" sz="1900" dirty="0" err="1" smtClean="0"/>
              <a:t>TGCh</a:t>
            </a:r>
            <a:r>
              <a:rPr lang="en-GB" sz="1900" dirty="0" smtClean="0"/>
              <a:t> ac </a:t>
            </a:r>
            <a:r>
              <a:rPr lang="en-GB" sz="1900" dirty="0" err="1" smtClean="0"/>
              <a:t>adrannau</a:t>
            </a:r>
            <a:r>
              <a:rPr lang="en-GB" sz="1900" dirty="0" smtClean="0"/>
              <a:t> </a:t>
            </a:r>
            <a:r>
              <a:rPr lang="en-GB" sz="1900" dirty="0" err="1" smtClean="0"/>
              <a:t>pwnc</a:t>
            </a:r>
            <a:r>
              <a:rPr lang="en-GB" sz="1900" dirty="0" smtClean="0"/>
              <a:t> </a:t>
            </a:r>
            <a:r>
              <a:rPr lang="en-GB" sz="1900" dirty="0" err="1" smtClean="0"/>
              <a:t>eraill</a:t>
            </a:r>
            <a:r>
              <a:rPr lang="en-GB" sz="1900" dirty="0" smtClean="0"/>
              <a:t> </a:t>
            </a:r>
            <a:r>
              <a:rPr lang="en-GB" sz="1900" dirty="0" err="1" smtClean="0"/>
              <a:t>fel</a:t>
            </a:r>
            <a:r>
              <a:rPr lang="en-GB" sz="1900" dirty="0" smtClean="0"/>
              <a:t> bod </a:t>
            </a:r>
            <a:r>
              <a:rPr lang="en-GB" sz="1900" dirty="0" err="1" smtClean="0"/>
              <a:t>mwy</a:t>
            </a:r>
            <a:r>
              <a:rPr lang="en-GB" sz="1900" dirty="0" smtClean="0"/>
              <a:t> o </a:t>
            </a:r>
            <a:r>
              <a:rPr lang="en-GB" sz="1900" dirty="0" err="1" smtClean="0"/>
              <a:t>gyd-destunau</a:t>
            </a:r>
            <a:r>
              <a:rPr lang="en-GB" sz="1900" dirty="0" smtClean="0"/>
              <a:t> </a:t>
            </a:r>
            <a:r>
              <a:rPr lang="en-GB" sz="1900" dirty="0" err="1" smtClean="0"/>
              <a:t>gan</a:t>
            </a:r>
            <a:r>
              <a:rPr lang="en-GB" sz="1900" dirty="0" smtClean="0"/>
              <a:t> </a:t>
            </a:r>
            <a:r>
              <a:rPr lang="en-GB" sz="1900" dirty="0" err="1" smtClean="0"/>
              <a:t>ddisgyblion</a:t>
            </a:r>
            <a:r>
              <a:rPr lang="en-GB" sz="1900" dirty="0" smtClean="0"/>
              <a:t> </a:t>
            </a:r>
            <a:r>
              <a:rPr lang="en-GB" sz="1900" dirty="0" err="1" smtClean="0"/>
              <a:t>ar</a:t>
            </a:r>
            <a:r>
              <a:rPr lang="en-GB" sz="1900" dirty="0" smtClean="0"/>
              <a:t> </a:t>
            </a:r>
            <a:r>
              <a:rPr lang="en-GB" sz="1900" dirty="0" err="1" smtClean="0"/>
              <a:t>gyfer</a:t>
            </a:r>
            <a:r>
              <a:rPr lang="en-GB" sz="1900" dirty="0" smtClean="0"/>
              <a:t> </a:t>
            </a:r>
            <a:r>
              <a:rPr lang="en-GB" sz="1900" dirty="0" err="1" smtClean="0"/>
              <a:t>cymhwyso</a:t>
            </a:r>
            <a:r>
              <a:rPr lang="en-GB" sz="1900" dirty="0" smtClean="0"/>
              <a:t> a </a:t>
            </a:r>
            <a:r>
              <a:rPr lang="en-GB" sz="1900" dirty="0" err="1" smtClean="0"/>
              <a:t>datblygu’u</a:t>
            </a:r>
            <a:r>
              <a:rPr lang="en-GB" sz="1900" dirty="0" smtClean="0"/>
              <a:t> </a:t>
            </a:r>
            <a:r>
              <a:rPr lang="en-GB" sz="1900" dirty="0" err="1" smtClean="0"/>
              <a:t>medrau</a:t>
            </a:r>
            <a:r>
              <a:rPr lang="en-GB" sz="1900" dirty="0" smtClean="0"/>
              <a:t>.</a:t>
            </a:r>
          </a:p>
        </p:txBody>
      </p:sp>
      <p:sp>
        <p:nvSpPr>
          <p:cNvPr id="4" name="Rectangle 4"/>
          <p:cNvSpPr txBox="1">
            <a:spLocks noChangeArrowheads="1"/>
          </p:cNvSpPr>
          <p:nvPr/>
        </p:nvSpPr>
        <p:spPr bwMode="auto">
          <a:xfrm>
            <a:off x="4695825" y="1125538"/>
            <a:ext cx="4464050" cy="5975350"/>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marL="0" indent="0">
              <a:buFontTx/>
              <a:buNone/>
              <a:defRPr/>
            </a:pPr>
            <a:r>
              <a:rPr lang="en-GB" sz="1900" b="1" kern="0" dirty="0" smtClean="0">
                <a:solidFill>
                  <a:srgbClr val="D60134"/>
                </a:solidFill>
              </a:rPr>
              <a:t>Schools should:</a:t>
            </a:r>
            <a:endParaRPr lang="en-GB" sz="1900" kern="0" dirty="0" smtClean="0">
              <a:solidFill>
                <a:srgbClr val="D60134"/>
              </a:solidFill>
            </a:endParaRPr>
          </a:p>
          <a:p>
            <a:pPr>
              <a:spcAft>
                <a:spcPts val="600"/>
              </a:spcAft>
              <a:defRPr/>
            </a:pPr>
            <a:r>
              <a:rPr lang="en-GB" sz="1900" kern="0" dirty="0" smtClean="0">
                <a:solidFill>
                  <a:srgbClr val="D60134"/>
                </a:solidFill>
              </a:rPr>
              <a:t>provide relevant and sufficient professional development opportunities for all teachers;</a:t>
            </a:r>
          </a:p>
          <a:p>
            <a:pPr>
              <a:spcAft>
                <a:spcPts val="600"/>
              </a:spcAft>
              <a:defRPr/>
            </a:pPr>
            <a:r>
              <a:rPr lang="en-GB" sz="1900" kern="0" dirty="0" smtClean="0">
                <a:solidFill>
                  <a:srgbClr val="D60134"/>
                </a:solidFill>
              </a:rPr>
              <a:t>improve the accuracy of teacher assessment; </a:t>
            </a:r>
          </a:p>
          <a:p>
            <a:pPr>
              <a:spcAft>
                <a:spcPts val="600"/>
              </a:spcAft>
              <a:defRPr/>
            </a:pPr>
            <a:r>
              <a:rPr lang="en-GB" sz="1900" kern="0" dirty="0" smtClean="0">
                <a:solidFill>
                  <a:srgbClr val="D60134"/>
                </a:solidFill>
              </a:rPr>
              <a:t>liaise effectively with their feeder primary schools to ensure continuity in planning the delivery of ICT across key stage 2 and key stage 3 so that pupils do not unnecessarily revisit skills and become disengaged in lessons; and</a:t>
            </a:r>
          </a:p>
          <a:p>
            <a:pPr>
              <a:spcAft>
                <a:spcPts val="600"/>
              </a:spcAft>
              <a:defRPr/>
            </a:pPr>
            <a:r>
              <a:rPr lang="en-GB" sz="1900" kern="0" dirty="0" smtClean="0">
                <a:solidFill>
                  <a:srgbClr val="D60134"/>
                </a:solidFill>
              </a:rPr>
              <a:t>improve the liaison between the ICT department and other subject departments so that pupils have more contexts in which to apply and develop their skills. </a:t>
            </a:r>
            <a:endParaRPr lang="en-GB" sz="1900" kern="0" dirty="0">
              <a:solidFill>
                <a:srgbClr val="D60134"/>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1588" y="188913"/>
            <a:ext cx="7772400" cy="1368425"/>
          </a:xfrm>
        </p:spPr>
        <p:txBody>
          <a:bodyPr/>
          <a:lstStyle/>
          <a:p>
            <a:pPr eaLnBrk="1" hangingPunct="1"/>
            <a:r>
              <a:rPr lang="en-GB" sz="3200" smtClean="0">
                <a:solidFill>
                  <a:srgbClr val="015284"/>
                </a:solidFill>
              </a:rPr>
              <a:t>Argymhellion</a:t>
            </a:r>
            <a:r>
              <a:rPr lang="en-US" sz="3200" smtClean="0">
                <a:solidFill>
                  <a:srgbClr val="015284"/>
                </a:solidFill>
              </a:rPr>
              <a:t/>
            </a:r>
            <a:br>
              <a:rPr lang="en-US" sz="3200" smtClean="0">
                <a:solidFill>
                  <a:srgbClr val="015284"/>
                </a:solidFill>
              </a:rPr>
            </a:br>
            <a:r>
              <a:rPr lang="en-GB" sz="3200" smtClean="0"/>
              <a:t>Recommendations</a:t>
            </a:r>
            <a:br>
              <a:rPr lang="en-GB" sz="3200" smtClean="0"/>
            </a:br>
            <a:endParaRPr lang="en-US" sz="3200" smtClean="0">
              <a:solidFill>
                <a:srgbClr val="015284"/>
              </a:solidFill>
            </a:endParaRPr>
          </a:p>
        </p:txBody>
      </p:sp>
      <p:sp>
        <p:nvSpPr>
          <p:cNvPr id="12291" name="Rectangle 3"/>
          <p:cNvSpPr>
            <a:spLocks noGrp="1" noChangeArrowheads="1"/>
          </p:cNvSpPr>
          <p:nvPr>
            <p:ph type="body" sz="half" idx="1"/>
          </p:nvPr>
        </p:nvSpPr>
        <p:spPr>
          <a:xfrm>
            <a:off x="4284663" y="1268413"/>
            <a:ext cx="4681537" cy="5257800"/>
          </a:xfrm>
        </p:spPr>
        <p:txBody>
          <a:bodyPr/>
          <a:lstStyle/>
          <a:p>
            <a:pPr marL="0" indent="0">
              <a:buFontTx/>
              <a:buNone/>
              <a:defRPr/>
            </a:pPr>
            <a:r>
              <a:rPr lang="en-GB" sz="1900" b="1" dirty="0">
                <a:solidFill>
                  <a:srgbClr val="D60134"/>
                </a:solidFill>
              </a:rPr>
              <a:t>Local authorities and regional consortia </a:t>
            </a:r>
            <a:r>
              <a:rPr lang="en-GB" sz="1900" b="1" dirty="0" smtClean="0">
                <a:solidFill>
                  <a:srgbClr val="D60134"/>
                </a:solidFill>
              </a:rPr>
              <a:t>should:</a:t>
            </a:r>
            <a:endParaRPr lang="en-GB" sz="1900" b="1" dirty="0">
              <a:solidFill>
                <a:srgbClr val="D60134"/>
              </a:solidFill>
            </a:endParaRPr>
          </a:p>
          <a:p>
            <a:pPr>
              <a:spcAft>
                <a:spcPts val="600"/>
              </a:spcAft>
              <a:defRPr/>
            </a:pPr>
            <a:r>
              <a:rPr lang="en-GB" sz="1900" dirty="0" smtClean="0">
                <a:solidFill>
                  <a:srgbClr val="D60134"/>
                </a:solidFill>
              </a:rPr>
              <a:t>ensure </a:t>
            </a:r>
            <a:r>
              <a:rPr lang="en-GB" sz="1900" dirty="0">
                <a:solidFill>
                  <a:srgbClr val="D60134"/>
                </a:solidFill>
              </a:rPr>
              <a:t>that ICT curriculum support is available to all secondary schools</a:t>
            </a:r>
            <a:r>
              <a:rPr lang="en-GB" sz="1900" dirty="0" smtClean="0">
                <a:solidFill>
                  <a:srgbClr val="D60134"/>
                </a:solidFill>
              </a:rPr>
              <a:t>;</a:t>
            </a:r>
            <a:endParaRPr lang="en-GB" sz="1900" dirty="0">
              <a:solidFill>
                <a:srgbClr val="D60134"/>
              </a:solidFill>
            </a:endParaRPr>
          </a:p>
          <a:p>
            <a:pPr>
              <a:spcAft>
                <a:spcPts val="600"/>
              </a:spcAft>
              <a:defRPr/>
            </a:pPr>
            <a:r>
              <a:rPr lang="en-GB" sz="1900" dirty="0" smtClean="0">
                <a:solidFill>
                  <a:srgbClr val="D60134"/>
                </a:solidFill>
              </a:rPr>
              <a:t>monitor </a:t>
            </a:r>
            <a:r>
              <a:rPr lang="en-GB" sz="1900" dirty="0">
                <a:solidFill>
                  <a:srgbClr val="D60134"/>
                </a:solidFill>
              </a:rPr>
              <a:t>the standards and provision of ICT as a subject and the effectiveness of its use across the curriculum; </a:t>
            </a:r>
            <a:r>
              <a:rPr lang="en-GB" sz="1900" dirty="0" smtClean="0">
                <a:solidFill>
                  <a:srgbClr val="D60134"/>
                </a:solidFill>
              </a:rPr>
              <a:t>and</a:t>
            </a:r>
            <a:endParaRPr lang="en-GB" sz="1900" dirty="0">
              <a:solidFill>
                <a:srgbClr val="D60134"/>
              </a:solidFill>
            </a:endParaRPr>
          </a:p>
          <a:p>
            <a:pPr>
              <a:defRPr/>
            </a:pPr>
            <a:r>
              <a:rPr lang="en-GB" sz="1900" dirty="0" smtClean="0">
                <a:solidFill>
                  <a:srgbClr val="D60134"/>
                </a:solidFill>
              </a:rPr>
              <a:t>support </a:t>
            </a:r>
            <a:r>
              <a:rPr lang="en-GB" sz="1900" dirty="0">
                <a:solidFill>
                  <a:srgbClr val="D60134"/>
                </a:solidFill>
              </a:rPr>
              <a:t>schools to improve the accuracy and reliability of teacher assessment.</a:t>
            </a:r>
          </a:p>
        </p:txBody>
      </p:sp>
      <p:sp>
        <p:nvSpPr>
          <p:cNvPr id="58371" name="Rectangle 5"/>
          <p:cNvSpPr>
            <a:spLocks noChangeArrowheads="1"/>
          </p:cNvSpPr>
          <p:nvPr/>
        </p:nvSpPr>
        <p:spPr bwMode="auto">
          <a:xfrm>
            <a:off x="179388" y="1412875"/>
            <a:ext cx="4032250" cy="3754438"/>
          </a:xfrm>
          <a:prstGeom prst="rect">
            <a:avLst/>
          </a:prstGeom>
          <a:noFill/>
          <a:ln w="9525">
            <a:noFill/>
            <a:miter lim="800000"/>
            <a:headEnd/>
            <a:tailEnd/>
          </a:ln>
        </p:spPr>
        <p:txBody>
          <a:bodyPr>
            <a:spAutoFit/>
          </a:bodyPr>
          <a:lstStyle/>
          <a:p>
            <a:r>
              <a:rPr lang="en-GB" sz="1900" b="1" dirty="0" err="1">
                <a:solidFill>
                  <a:srgbClr val="015284"/>
                </a:solidFill>
              </a:rPr>
              <a:t>Dylai</a:t>
            </a:r>
            <a:r>
              <a:rPr lang="en-GB" sz="1900" b="1" dirty="0">
                <a:solidFill>
                  <a:srgbClr val="015284"/>
                </a:solidFill>
              </a:rPr>
              <a:t> </a:t>
            </a:r>
            <a:r>
              <a:rPr lang="en-GB" sz="1900" b="1" dirty="0" err="1">
                <a:solidFill>
                  <a:srgbClr val="015284"/>
                </a:solidFill>
              </a:rPr>
              <a:t>awdurdodau</a:t>
            </a:r>
            <a:r>
              <a:rPr lang="en-GB" sz="1900" b="1" dirty="0">
                <a:solidFill>
                  <a:srgbClr val="015284"/>
                </a:solidFill>
              </a:rPr>
              <a:t> </a:t>
            </a:r>
            <a:r>
              <a:rPr lang="en-GB" sz="1900" b="1" dirty="0" err="1">
                <a:solidFill>
                  <a:srgbClr val="015284"/>
                </a:solidFill>
              </a:rPr>
              <a:t>lleol</a:t>
            </a:r>
            <a:r>
              <a:rPr lang="en-GB" sz="1900" b="1" dirty="0">
                <a:solidFill>
                  <a:srgbClr val="015284"/>
                </a:solidFill>
              </a:rPr>
              <a:t> a </a:t>
            </a:r>
            <a:r>
              <a:rPr lang="en-GB" sz="1900" b="1" dirty="0" err="1">
                <a:solidFill>
                  <a:srgbClr val="015284"/>
                </a:solidFill>
              </a:rPr>
              <a:t>chonsortia</a:t>
            </a:r>
            <a:r>
              <a:rPr lang="en-GB" sz="1900" b="1" dirty="0">
                <a:solidFill>
                  <a:srgbClr val="015284"/>
                </a:solidFill>
              </a:rPr>
              <a:t> </a:t>
            </a:r>
            <a:r>
              <a:rPr lang="en-GB" sz="1900" b="1" dirty="0" err="1">
                <a:solidFill>
                  <a:srgbClr val="015284"/>
                </a:solidFill>
              </a:rPr>
              <a:t>rhanbarthol</a:t>
            </a:r>
            <a:r>
              <a:rPr lang="en-GB" sz="1900" b="1" dirty="0">
                <a:solidFill>
                  <a:srgbClr val="015284"/>
                </a:solidFill>
              </a:rPr>
              <a:t>:</a:t>
            </a:r>
          </a:p>
          <a:p>
            <a:pPr marL="342900" indent="-342900">
              <a:spcAft>
                <a:spcPts val="600"/>
              </a:spcAft>
              <a:buFont typeface="Arial" panose="020B0604020202020204" pitchFamily="34" charset="0"/>
              <a:buChar char="•"/>
            </a:pPr>
            <a:r>
              <a:rPr lang="en-GB" sz="1900" dirty="0" err="1" smtClean="0">
                <a:solidFill>
                  <a:srgbClr val="015284"/>
                </a:solidFill>
              </a:rPr>
              <a:t>sicrhau</a:t>
            </a:r>
            <a:r>
              <a:rPr lang="en-GB" sz="1900" dirty="0" smtClean="0">
                <a:solidFill>
                  <a:srgbClr val="015284"/>
                </a:solidFill>
              </a:rPr>
              <a:t> </a:t>
            </a:r>
            <a:r>
              <a:rPr lang="en-GB" sz="1900" dirty="0">
                <a:solidFill>
                  <a:srgbClr val="015284"/>
                </a:solidFill>
              </a:rPr>
              <a:t>bod </a:t>
            </a:r>
            <a:r>
              <a:rPr lang="en-GB" sz="1900" dirty="0" err="1">
                <a:solidFill>
                  <a:srgbClr val="015284"/>
                </a:solidFill>
              </a:rPr>
              <a:t>cymorth</a:t>
            </a:r>
            <a:r>
              <a:rPr lang="en-GB" sz="1900" dirty="0">
                <a:solidFill>
                  <a:srgbClr val="015284"/>
                </a:solidFill>
              </a:rPr>
              <a:t> </a:t>
            </a:r>
            <a:r>
              <a:rPr lang="en-GB" sz="1900" dirty="0" err="1">
                <a:solidFill>
                  <a:srgbClr val="015284"/>
                </a:solidFill>
              </a:rPr>
              <a:t>cwricwlwm</a:t>
            </a:r>
            <a:r>
              <a:rPr lang="en-GB" sz="1900" dirty="0">
                <a:solidFill>
                  <a:srgbClr val="015284"/>
                </a:solidFill>
              </a:rPr>
              <a:t> </a:t>
            </a:r>
            <a:r>
              <a:rPr lang="en-GB" sz="1900" dirty="0" err="1">
                <a:solidFill>
                  <a:srgbClr val="015284"/>
                </a:solidFill>
              </a:rPr>
              <a:t>TGCh</a:t>
            </a:r>
            <a:r>
              <a:rPr lang="en-GB" sz="1900" dirty="0">
                <a:solidFill>
                  <a:srgbClr val="015284"/>
                </a:solidFill>
              </a:rPr>
              <a:t> </a:t>
            </a:r>
            <a:r>
              <a:rPr lang="en-GB" sz="1900" dirty="0" err="1">
                <a:solidFill>
                  <a:srgbClr val="015284"/>
                </a:solidFill>
              </a:rPr>
              <a:t>ar</a:t>
            </a:r>
            <a:r>
              <a:rPr lang="en-GB" sz="1900" dirty="0">
                <a:solidFill>
                  <a:srgbClr val="015284"/>
                </a:solidFill>
              </a:rPr>
              <a:t> </a:t>
            </a:r>
            <a:r>
              <a:rPr lang="en-GB" sz="1900" dirty="0" err="1">
                <a:solidFill>
                  <a:srgbClr val="015284"/>
                </a:solidFill>
              </a:rPr>
              <a:t>gael</a:t>
            </a:r>
            <a:r>
              <a:rPr lang="en-GB" sz="1900" dirty="0">
                <a:solidFill>
                  <a:srgbClr val="015284"/>
                </a:solidFill>
              </a:rPr>
              <a:t> </a:t>
            </a:r>
            <a:r>
              <a:rPr lang="en-GB" sz="1900" dirty="0" err="1">
                <a:solidFill>
                  <a:srgbClr val="015284"/>
                </a:solidFill>
              </a:rPr>
              <a:t>i</a:t>
            </a:r>
            <a:r>
              <a:rPr lang="en-GB" sz="1900" dirty="0">
                <a:solidFill>
                  <a:srgbClr val="015284"/>
                </a:solidFill>
              </a:rPr>
              <a:t> bob </a:t>
            </a:r>
            <a:r>
              <a:rPr lang="en-GB" sz="1900" dirty="0" err="1">
                <a:solidFill>
                  <a:srgbClr val="015284"/>
                </a:solidFill>
              </a:rPr>
              <a:t>ysgol</a:t>
            </a:r>
            <a:r>
              <a:rPr lang="en-GB" sz="1900" dirty="0">
                <a:solidFill>
                  <a:srgbClr val="015284"/>
                </a:solidFill>
              </a:rPr>
              <a:t> </a:t>
            </a:r>
            <a:r>
              <a:rPr lang="en-GB" sz="1900" dirty="0" err="1">
                <a:solidFill>
                  <a:srgbClr val="015284"/>
                </a:solidFill>
              </a:rPr>
              <a:t>uwchradd</a:t>
            </a:r>
            <a:r>
              <a:rPr lang="en-GB" sz="1900" dirty="0">
                <a:solidFill>
                  <a:srgbClr val="015284"/>
                </a:solidFill>
              </a:rPr>
              <a:t>;</a:t>
            </a:r>
          </a:p>
          <a:p>
            <a:pPr marL="342900" indent="-342900">
              <a:spcAft>
                <a:spcPts val="600"/>
              </a:spcAft>
              <a:buFont typeface="Arial" panose="020B0604020202020204" pitchFamily="34" charset="0"/>
              <a:buChar char="•"/>
            </a:pPr>
            <a:r>
              <a:rPr lang="en-GB" sz="1900" dirty="0" err="1" smtClean="0">
                <a:solidFill>
                  <a:srgbClr val="015284"/>
                </a:solidFill>
              </a:rPr>
              <a:t>monitro</a:t>
            </a:r>
            <a:r>
              <a:rPr lang="en-GB" sz="1900" dirty="0" smtClean="0">
                <a:solidFill>
                  <a:srgbClr val="015284"/>
                </a:solidFill>
              </a:rPr>
              <a:t> </a:t>
            </a:r>
            <a:r>
              <a:rPr lang="en-GB" sz="1900" dirty="0" err="1">
                <a:solidFill>
                  <a:srgbClr val="015284"/>
                </a:solidFill>
              </a:rPr>
              <a:t>safonau</a:t>
            </a:r>
            <a:r>
              <a:rPr lang="en-GB" sz="1900" dirty="0">
                <a:solidFill>
                  <a:srgbClr val="015284"/>
                </a:solidFill>
              </a:rPr>
              <a:t> </a:t>
            </a:r>
            <a:r>
              <a:rPr lang="en-GB" sz="1900" dirty="0" err="1">
                <a:solidFill>
                  <a:srgbClr val="015284"/>
                </a:solidFill>
              </a:rPr>
              <a:t>a’r</a:t>
            </a:r>
            <a:r>
              <a:rPr lang="en-GB" sz="1900" dirty="0">
                <a:solidFill>
                  <a:srgbClr val="015284"/>
                </a:solidFill>
              </a:rPr>
              <a:t> </a:t>
            </a:r>
            <a:r>
              <a:rPr lang="en-GB" sz="1900" dirty="0" err="1">
                <a:solidFill>
                  <a:srgbClr val="015284"/>
                </a:solidFill>
              </a:rPr>
              <a:t>ddarpariaeth</a:t>
            </a:r>
            <a:r>
              <a:rPr lang="en-GB" sz="1900" dirty="0">
                <a:solidFill>
                  <a:srgbClr val="015284"/>
                </a:solidFill>
              </a:rPr>
              <a:t> </a:t>
            </a:r>
            <a:r>
              <a:rPr lang="en-GB" sz="1900" dirty="0" err="1">
                <a:solidFill>
                  <a:srgbClr val="015284"/>
                </a:solidFill>
              </a:rPr>
              <a:t>TGCh</a:t>
            </a:r>
            <a:r>
              <a:rPr lang="en-GB" sz="1900" dirty="0">
                <a:solidFill>
                  <a:srgbClr val="015284"/>
                </a:solidFill>
              </a:rPr>
              <a:t> </a:t>
            </a:r>
            <a:r>
              <a:rPr lang="en-GB" sz="1900" dirty="0" err="1">
                <a:solidFill>
                  <a:srgbClr val="015284"/>
                </a:solidFill>
              </a:rPr>
              <a:t>fel</a:t>
            </a:r>
            <a:r>
              <a:rPr lang="en-GB" sz="1900" dirty="0">
                <a:solidFill>
                  <a:srgbClr val="015284"/>
                </a:solidFill>
              </a:rPr>
              <a:t> </a:t>
            </a:r>
            <a:r>
              <a:rPr lang="en-GB" sz="1900" dirty="0" err="1">
                <a:solidFill>
                  <a:srgbClr val="015284"/>
                </a:solidFill>
              </a:rPr>
              <a:t>pwnc</a:t>
            </a:r>
            <a:r>
              <a:rPr lang="en-GB" sz="1900" dirty="0">
                <a:solidFill>
                  <a:srgbClr val="015284"/>
                </a:solidFill>
              </a:rPr>
              <a:t> ac </a:t>
            </a:r>
            <a:r>
              <a:rPr lang="en-GB" sz="1900" dirty="0" err="1">
                <a:solidFill>
                  <a:srgbClr val="015284"/>
                </a:solidFill>
              </a:rPr>
              <a:t>effeithiolrwydd</a:t>
            </a:r>
            <a:r>
              <a:rPr lang="en-GB" sz="1900" dirty="0">
                <a:solidFill>
                  <a:srgbClr val="015284"/>
                </a:solidFill>
              </a:rPr>
              <a:t>  </a:t>
            </a:r>
            <a:r>
              <a:rPr lang="en-GB" sz="1900" dirty="0" err="1">
                <a:solidFill>
                  <a:srgbClr val="015284"/>
                </a:solidFill>
              </a:rPr>
              <a:t>defnyddio</a:t>
            </a:r>
            <a:r>
              <a:rPr lang="en-GB" sz="1900" dirty="0">
                <a:solidFill>
                  <a:srgbClr val="015284"/>
                </a:solidFill>
              </a:rPr>
              <a:t> </a:t>
            </a:r>
            <a:r>
              <a:rPr lang="en-GB" sz="1900" dirty="0" err="1">
                <a:solidFill>
                  <a:srgbClr val="015284"/>
                </a:solidFill>
              </a:rPr>
              <a:t>TGCh</a:t>
            </a:r>
            <a:r>
              <a:rPr lang="en-GB" sz="1900" dirty="0">
                <a:solidFill>
                  <a:srgbClr val="015284"/>
                </a:solidFill>
              </a:rPr>
              <a:t> </a:t>
            </a:r>
            <a:r>
              <a:rPr lang="en-GB" sz="1900" dirty="0" err="1">
                <a:solidFill>
                  <a:srgbClr val="015284"/>
                </a:solidFill>
              </a:rPr>
              <a:t>ar</a:t>
            </a:r>
            <a:r>
              <a:rPr lang="en-GB" sz="1900" dirty="0">
                <a:solidFill>
                  <a:srgbClr val="015284"/>
                </a:solidFill>
              </a:rPr>
              <a:t> draws y </a:t>
            </a:r>
            <a:r>
              <a:rPr lang="en-GB" sz="1900" dirty="0" err="1">
                <a:solidFill>
                  <a:srgbClr val="015284"/>
                </a:solidFill>
              </a:rPr>
              <a:t>cwricwlwm</a:t>
            </a:r>
            <a:r>
              <a:rPr lang="en-GB" sz="1900" dirty="0">
                <a:solidFill>
                  <a:srgbClr val="015284"/>
                </a:solidFill>
              </a:rPr>
              <a:t>; a</a:t>
            </a:r>
          </a:p>
          <a:p>
            <a:pPr marL="342900" indent="-342900">
              <a:spcAft>
                <a:spcPts val="600"/>
              </a:spcAft>
              <a:buFont typeface="Arial" panose="020B0604020202020204" pitchFamily="34" charset="0"/>
              <a:buChar char="•"/>
            </a:pPr>
            <a:r>
              <a:rPr lang="en-GB" sz="1900" dirty="0" err="1" smtClean="0">
                <a:solidFill>
                  <a:srgbClr val="015284"/>
                </a:solidFill>
              </a:rPr>
              <a:t>chynorthwyo</a:t>
            </a:r>
            <a:r>
              <a:rPr lang="en-GB" sz="1900" dirty="0" smtClean="0">
                <a:solidFill>
                  <a:srgbClr val="015284"/>
                </a:solidFill>
              </a:rPr>
              <a:t> </a:t>
            </a:r>
            <a:r>
              <a:rPr lang="en-GB" sz="1900" dirty="0" err="1">
                <a:solidFill>
                  <a:srgbClr val="015284"/>
                </a:solidFill>
              </a:rPr>
              <a:t>ysgolion</a:t>
            </a:r>
            <a:r>
              <a:rPr lang="en-GB" sz="1900" dirty="0">
                <a:solidFill>
                  <a:srgbClr val="015284"/>
                </a:solidFill>
              </a:rPr>
              <a:t> </a:t>
            </a:r>
            <a:r>
              <a:rPr lang="en-GB" sz="1900" dirty="0" err="1">
                <a:solidFill>
                  <a:srgbClr val="015284"/>
                </a:solidFill>
              </a:rPr>
              <a:t>i</a:t>
            </a:r>
            <a:r>
              <a:rPr lang="en-GB" sz="1900" dirty="0">
                <a:solidFill>
                  <a:srgbClr val="015284"/>
                </a:solidFill>
              </a:rPr>
              <a:t> </a:t>
            </a:r>
            <a:r>
              <a:rPr lang="en-GB" sz="1900" dirty="0" err="1">
                <a:solidFill>
                  <a:srgbClr val="015284"/>
                </a:solidFill>
              </a:rPr>
              <a:t>wella</a:t>
            </a:r>
            <a:r>
              <a:rPr lang="en-GB" sz="1900" dirty="0">
                <a:solidFill>
                  <a:srgbClr val="015284"/>
                </a:solidFill>
              </a:rPr>
              <a:t> </a:t>
            </a:r>
            <a:r>
              <a:rPr lang="en-GB" sz="1900" dirty="0" err="1">
                <a:solidFill>
                  <a:srgbClr val="015284"/>
                </a:solidFill>
              </a:rPr>
              <a:t>cywirdeb</a:t>
            </a:r>
            <a:r>
              <a:rPr lang="en-GB" sz="1900" dirty="0">
                <a:solidFill>
                  <a:srgbClr val="015284"/>
                </a:solidFill>
              </a:rPr>
              <a:t> a </a:t>
            </a:r>
            <a:r>
              <a:rPr lang="en-GB" sz="1900" dirty="0" err="1">
                <a:solidFill>
                  <a:srgbClr val="015284"/>
                </a:solidFill>
              </a:rPr>
              <a:t>dibynadwyedd</a:t>
            </a:r>
            <a:r>
              <a:rPr lang="en-GB" sz="1900" dirty="0">
                <a:solidFill>
                  <a:srgbClr val="015284"/>
                </a:solidFill>
              </a:rPr>
              <a:t> </a:t>
            </a:r>
            <a:r>
              <a:rPr lang="en-GB" sz="1900" dirty="0" err="1">
                <a:solidFill>
                  <a:srgbClr val="015284"/>
                </a:solidFill>
              </a:rPr>
              <a:t>asesiadau</a:t>
            </a:r>
            <a:r>
              <a:rPr lang="en-GB" sz="1900" dirty="0">
                <a:solidFill>
                  <a:srgbClr val="015284"/>
                </a:solidFill>
              </a:rPr>
              <a:t> </a:t>
            </a:r>
            <a:r>
              <a:rPr lang="en-GB" sz="1900" dirty="0" err="1">
                <a:solidFill>
                  <a:srgbClr val="015284"/>
                </a:solidFill>
              </a:rPr>
              <a:t>athrawon</a:t>
            </a:r>
            <a:r>
              <a:rPr lang="en-GB" sz="1900" dirty="0">
                <a:solidFill>
                  <a:srgbClr val="015284"/>
                </a:solidFill>
              </a:rPr>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a:xfrm>
            <a:off x="1588" y="188913"/>
            <a:ext cx="7772400" cy="719137"/>
          </a:xfrm>
        </p:spPr>
        <p:txBody>
          <a:bodyPr/>
          <a:lstStyle/>
          <a:p>
            <a:pPr eaLnBrk="1" hangingPunct="1"/>
            <a:r>
              <a:rPr lang="en-GB" sz="3200" smtClean="0">
                <a:solidFill>
                  <a:srgbClr val="015284"/>
                </a:solidFill>
              </a:rPr>
              <a:t>Argymhellion</a:t>
            </a:r>
            <a:r>
              <a:rPr lang="en-US" sz="3200" smtClean="0">
                <a:solidFill>
                  <a:srgbClr val="015284"/>
                </a:solidFill>
              </a:rPr>
              <a:t/>
            </a:r>
            <a:br>
              <a:rPr lang="en-US" sz="3200" smtClean="0">
                <a:solidFill>
                  <a:srgbClr val="015284"/>
                </a:solidFill>
              </a:rPr>
            </a:br>
            <a:r>
              <a:rPr lang="en-GB" sz="3200" smtClean="0"/>
              <a:t>Recommendations</a:t>
            </a:r>
            <a:endParaRPr lang="en-US" sz="3200" smtClean="0">
              <a:solidFill>
                <a:srgbClr val="015284"/>
              </a:solidFill>
            </a:endParaRPr>
          </a:p>
        </p:txBody>
      </p:sp>
      <p:sp>
        <p:nvSpPr>
          <p:cNvPr id="12291" name="Rectangle 3"/>
          <p:cNvSpPr>
            <a:spLocks noGrp="1" noChangeArrowheads="1"/>
          </p:cNvSpPr>
          <p:nvPr>
            <p:ph type="body" sz="half" idx="1"/>
          </p:nvPr>
        </p:nvSpPr>
        <p:spPr>
          <a:xfrm>
            <a:off x="4500563" y="1268413"/>
            <a:ext cx="4465637" cy="5084762"/>
          </a:xfrm>
        </p:spPr>
        <p:txBody>
          <a:bodyPr/>
          <a:lstStyle/>
          <a:p>
            <a:pPr marL="0" indent="0">
              <a:buFontTx/>
              <a:buNone/>
              <a:tabLst>
                <a:tab pos="2637155" algn="ctr"/>
                <a:tab pos="5274310" algn="r"/>
                <a:tab pos="457200" algn="l"/>
              </a:tabLst>
              <a:defRPr/>
            </a:pPr>
            <a:r>
              <a:rPr lang="en-GB" sz="1900" b="1" dirty="0" smtClean="0">
                <a:solidFill>
                  <a:srgbClr val="D60134"/>
                </a:solidFill>
              </a:rPr>
              <a:t>The </a:t>
            </a:r>
            <a:r>
              <a:rPr lang="en-GB" sz="1900" b="1" dirty="0">
                <a:solidFill>
                  <a:srgbClr val="D60134"/>
                </a:solidFill>
              </a:rPr>
              <a:t>Welsh Government should:</a:t>
            </a:r>
          </a:p>
          <a:p>
            <a:pPr>
              <a:defRPr/>
            </a:pPr>
            <a:r>
              <a:rPr lang="en-GB" sz="1900" dirty="0">
                <a:solidFill>
                  <a:srgbClr val="D60134"/>
                </a:solidFill>
              </a:rPr>
              <a:t>implement a relevant statutory framework for ICT from Foundation Phase  to post-16 and review the National Curriculum subject orders to reflect current developments in technology; and</a:t>
            </a:r>
          </a:p>
          <a:p>
            <a:pPr>
              <a:defRPr/>
            </a:pPr>
            <a:endParaRPr lang="en-GB" sz="1900" dirty="0">
              <a:solidFill>
                <a:srgbClr val="D60134"/>
              </a:solidFill>
            </a:endParaRPr>
          </a:p>
          <a:p>
            <a:pPr>
              <a:defRPr/>
            </a:pPr>
            <a:r>
              <a:rPr lang="en-GB" sz="1900" dirty="0" smtClean="0">
                <a:solidFill>
                  <a:srgbClr val="D60134"/>
                </a:solidFill>
              </a:rPr>
              <a:t>assist </a:t>
            </a:r>
            <a:r>
              <a:rPr lang="en-GB" sz="1900" dirty="0">
                <a:solidFill>
                  <a:srgbClr val="D60134"/>
                </a:solidFill>
              </a:rPr>
              <a:t>local authorities and regional consortia to address the technical issues that constrain access to ICT resources in secondary schools.</a:t>
            </a:r>
          </a:p>
        </p:txBody>
      </p:sp>
      <p:sp>
        <p:nvSpPr>
          <p:cNvPr id="60419" name="Rectangle 3"/>
          <p:cNvSpPr>
            <a:spLocks noChangeArrowheads="1"/>
          </p:cNvSpPr>
          <p:nvPr/>
        </p:nvSpPr>
        <p:spPr bwMode="auto">
          <a:xfrm>
            <a:off x="179388" y="1341438"/>
            <a:ext cx="4176712" cy="4184650"/>
          </a:xfrm>
          <a:prstGeom prst="rect">
            <a:avLst/>
          </a:prstGeom>
          <a:noFill/>
          <a:ln w="9525">
            <a:noFill/>
            <a:miter lim="800000"/>
            <a:headEnd/>
            <a:tailEnd/>
          </a:ln>
        </p:spPr>
        <p:txBody>
          <a:bodyPr>
            <a:spAutoFit/>
          </a:bodyPr>
          <a:lstStyle/>
          <a:p>
            <a:pPr>
              <a:tabLst>
                <a:tab pos="457200" algn="l"/>
                <a:tab pos="2636838" algn="ctr"/>
                <a:tab pos="5273675" algn="r"/>
              </a:tabLst>
            </a:pPr>
            <a:r>
              <a:rPr lang="en-GB" sz="1900" b="1" dirty="0" err="1">
                <a:solidFill>
                  <a:srgbClr val="015284"/>
                </a:solidFill>
              </a:rPr>
              <a:t>Dylai</a:t>
            </a:r>
            <a:r>
              <a:rPr lang="en-GB" sz="1900" b="1" dirty="0">
                <a:solidFill>
                  <a:srgbClr val="015284"/>
                </a:solidFill>
              </a:rPr>
              <a:t> </a:t>
            </a:r>
            <a:r>
              <a:rPr lang="en-GB" sz="1900" b="1" dirty="0" err="1">
                <a:solidFill>
                  <a:srgbClr val="015284"/>
                </a:solidFill>
              </a:rPr>
              <a:t>Llywodraeth</a:t>
            </a:r>
            <a:r>
              <a:rPr lang="en-GB" sz="1900" b="1" dirty="0">
                <a:solidFill>
                  <a:srgbClr val="015284"/>
                </a:solidFill>
              </a:rPr>
              <a:t> </a:t>
            </a:r>
            <a:r>
              <a:rPr lang="en-GB" sz="1900" b="1" dirty="0" err="1">
                <a:solidFill>
                  <a:srgbClr val="015284"/>
                </a:solidFill>
              </a:rPr>
              <a:t>Cymru</a:t>
            </a:r>
            <a:r>
              <a:rPr lang="en-GB" sz="1900" b="1" dirty="0">
                <a:solidFill>
                  <a:srgbClr val="015284"/>
                </a:solidFill>
              </a:rPr>
              <a:t>:</a:t>
            </a:r>
          </a:p>
          <a:p>
            <a:pPr marL="342900" indent="-342900">
              <a:buFont typeface="Arial" panose="020B0604020202020204" pitchFamily="34" charset="0"/>
              <a:buChar char="•"/>
              <a:tabLst>
                <a:tab pos="457200" algn="l"/>
                <a:tab pos="2636838" algn="ctr"/>
                <a:tab pos="5273675" algn="r"/>
              </a:tabLst>
            </a:pPr>
            <a:r>
              <a:rPr lang="en-GB" sz="1900" dirty="0" err="1" smtClean="0">
                <a:solidFill>
                  <a:srgbClr val="015284"/>
                </a:solidFill>
              </a:rPr>
              <a:t>weithredu</a:t>
            </a:r>
            <a:r>
              <a:rPr lang="en-GB" sz="1900" dirty="0" smtClean="0">
                <a:solidFill>
                  <a:srgbClr val="015284"/>
                </a:solidFill>
              </a:rPr>
              <a:t> </a:t>
            </a:r>
            <a:r>
              <a:rPr lang="en-GB" sz="1900" dirty="0" err="1">
                <a:solidFill>
                  <a:srgbClr val="015284"/>
                </a:solidFill>
              </a:rPr>
              <a:t>fframwaith</a:t>
            </a:r>
            <a:r>
              <a:rPr lang="en-GB" sz="1900" dirty="0">
                <a:solidFill>
                  <a:srgbClr val="015284"/>
                </a:solidFill>
              </a:rPr>
              <a:t> </a:t>
            </a:r>
            <a:r>
              <a:rPr lang="en-GB" sz="1900" dirty="0" err="1">
                <a:solidFill>
                  <a:srgbClr val="015284"/>
                </a:solidFill>
              </a:rPr>
              <a:t>statudol</a:t>
            </a:r>
            <a:r>
              <a:rPr lang="en-GB" sz="1900" dirty="0">
                <a:solidFill>
                  <a:srgbClr val="015284"/>
                </a:solidFill>
              </a:rPr>
              <a:t> </a:t>
            </a:r>
            <a:r>
              <a:rPr lang="en-GB" sz="1900" dirty="0" err="1">
                <a:solidFill>
                  <a:srgbClr val="015284"/>
                </a:solidFill>
              </a:rPr>
              <a:t>perthnasol</a:t>
            </a:r>
            <a:r>
              <a:rPr lang="en-GB" sz="1900" dirty="0">
                <a:solidFill>
                  <a:srgbClr val="015284"/>
                </a:solidFill>
              </a:rPr>
              <a:t> </a:t>
            </a:r>
            <a:r>
              <a:rPr lang="en-GB" sz="1900" dirty="0" err="1">
                <a:solidFill>
                  <a:srgbClr val="015284"/>
                </a:solidFill>
              </a:rPr>
              <a:t>ar</a:t>
            </a:r>
            <a:r>
              <a:rPr lang="en-GB" sz="1900" dirty="0">
                <a:solidFill>
                  <a:srgbClr val="015284"/>
                </a:solidFill>
              </a:rPr>
              <a:t> </a:t>
            </a:r>
            <a:r>
              <a:rPr lang="en-GB" sz="1900" dirty="0" err="1">
                <a:solidFill>
                  <a:srgbClr val="015284"/>
                </a:solidFill>
              </a:rPr>
              <a:t>gyfer</a:t>
            </a:r>
            <a:r>
              <a:rPr lang="en-GB" sz="1900" dirty="0">
                <a:solidFill>
                  <a:srgbClr val="015284"/>
                </a:solidFill>
              </a:rPr>
              <a:t> </a:t>
            </a:r>
            <a:r>
              <a:rPr lang="en-GB" sz="1900" dirty="0" err="1">
                <a:solidFill>
                  <a:srgbClr val="015284"/>
                </a:solidFill>
              </a:rPr>
              <a:t>TGCh</a:t>
            </a:r>
            <a:r>
              <a:rPr lang="en-GB" sz="1900" dirty="0">
                <a:solidFill>
                  <a:srgbClr val="015284"/>
                </a:solidFill>
              </a:rPr>
              <a:t> </a:t>
            </a:r>
            <a:r>
              <a:rPr lang="en-GB" sz="1900" dirty="0" err="1">
                <a:solidFill>
                  <a:srgbClr val="015284"/>
                </a:solidFill>
              </a:rPr>
              <a:t>o’r</a:t>
            </a:r>
            <a:r>
              <a:rPr lang="en-GB" sz="1900" dirty="0">
                <a:solidFill>
                  <a:srgbClr val="015284"/>
                </a:solidFill>
              </a:rPr>
              <a:t> </a:t>
            </a:r>
            <a:r>
              <a:rPr lang="en-GB" sz="1900" dirty="0" err="1">
                <a:solidFill>
                  <a:srgbClr val="015284"/>
                </a:solidFill>
              </a:rPr>
              <a:t>Cyfnod</a:t>
            </a:r>
            <a:r>
              <a:rPr lang="en-GB" sz="1900" dirty="0">
                <a:solidFill>
                  <a:srgbClr val="015284"/>
                </a:solidFill>
              </a:rPr>
              <a:t> </a:t>
            </a:r>
            <a:r>
              <a:rPr lang="en-GB" sz="1900" dirty="0" err="1">
                <a:solidFill>
                  <a:srgbClr val="015284"/>
                </a:solidFill>
              </a:rPr>
              <a:t>Sylfaen</a:t>
            </a:r>
            <a:r>
              <a:rPr lang="en-GB" sz="1900" dirty="0">
                <a:solidFill>
                  <a:srgbClr val="015284"/>
                </a:solidFill>
              </a:rPr>
              <a:t> </a:t>
            </a:r>
            <a:r>
              <a:rPr lang="en-GB" sz="1900" dirty="0" err="1">
                <a:solidFill>
                  <a:srgbClr val="015284"/>
                </a:solidFill>
              </a:rPr>
              <a:t>i</a:t>
            </a:r>
            <a:r>
              <a:rPr lang="en-GB" sz="1900" dirty="0">
                <a:solidFill>
                  <a:srgbClr val="015284"/>
                </a:solidFill>
              </a:rPr>
              <a:t> ôl-16 ac </a:t>
            </a:r>
            <a:r>
              <a:rPr lang="en-GB" sz="1900" dirty="0" err="1">
                <a:solidFill>
                  <a:srgbClr val="015284"/>
                </a:solidFill>
              </a:rPr>
              <a:t>adolygu</a:t>
            </a:r>
            <a:r>
              <a:rPr lang="en-GB" sz="1900" dirty="0">
                <a:solidFill>
                  <a:srgbClr val="015284"/>
                </a:solidFill>
              </a:rPr>
              <a:t> </a:t>
            </a:r>
            <a:r>
              <a:rPr lang="en-GB" sz="1900" dirty="0" err="1">
                <a:solidFill>
                  <a:srgbClr val="015284"/>
                </a:solidFill>
              </a:rPr>
              <a:t>gorchmynion</a:t>
            </a:r>
            <a:r>
              <a:rPr lang="en-GB" sz="1900" dirty="0">
                <a:solidFill>
                  <a:srgbClr val="015284"/>
                </a:solidFill>
              </a:rPr>
              <a:t> </a:t>
            </a:r>
            <a:r>
              <a:rPr lang="en-GB" sz="1900" dirty="0" err="1">
                <a:solidFill>
                  <a:srgbClr val="015284"/>
                </a:solidFill>
              </a:rPr>
              <a:t>pwnc</a:t>
            </a:r>
            <a:r>
              <a:rPr lang="en-GB" sz="1900" dirty="0">
                <a:solidFill>
                  <a:srgbClr val="015284"/>
                </a:solidFill>
              </a:rPr>
              <a:t> y </a:t>
            </a:r>
            <a:r>
              <a:rPr lang="en-GB" sz="1900" dirty="0" err="1">
                <a:solidFill>
                  <a:srgbClr val="015284"/>
                </a:solidFill>
              </a:rPr>
              <a:t>Cwricwlwm</a:t>
            </a:r>
            <a:r>
              <a:rPr lang="en-GB" sz="1900" dirty="0">
                <a:solidFill>
                  <a:srgbClr val="015284"/>
                </a:solidFill>
              </a:rPr>
              <a:t> </a:t>
            </a:r>
            <a:r>
              <a:rPr lang="en-GB" sz="1900" dirty="0" err="1">
                <a:solidFill>
                  <a:srgbClr val="015284"/>
                </a:solidFill>
              </a:rPr>
              <a:t>Cenedlaethol</a:t>
            </a:r>
            <a:r>
              <a:rPr lang="en-GB" sz="1900" dirty="0">
                <a:solidFill>
                  <a:srgbClr val="015284"/>
                </a:solidFill>
              </a:rPr>
              <a:t> </a:t>
            </a:r>
            <a:r>
              <a:rPr lang="en-GB" sz="1900" dirty="0" err="1">
                <a:solidFill>
                  <a:srgbClr val="015284"/>
                </a:solidFill>
              </a:rPr>
              <a:t>er</a:t>
            </a:r>
            <a:r>
              <a:rPr lang="en-GB" sz="1900" dirty="0">
                <a:solidFill>
                  <a:srgbClr val="015284"/>
                </a:solidFill>
              </a:rPr>
              <a:t> </a:t>
            </a:r>
            <a:r>
              <a:rPr lang="en-GB" sz="1900" dirty="0" err="1">
                <a:solidFill>
                  <a:srgbClr val="015284"/>
                </a:solidFill>
              </a:rPr>
              <a:t>mwyn</a:t>
            </a:r>
            <a:r>
              <a:rPr lang="en-GB" sz="1900" dirty="0">
                <a:solidFill>
                  <a:srgbClr val="015284"/>
                </a:solidFill>
              </a:rPr>
              <a:t> </a:t>
            </a:r>
            <a:r>
              <a:rPr lang="en-GB" sz="1900" dirty="0" err="1">
                <a:solidFill>
                  <a:srgbClr val="015284"/>
                </a:solidFill>
              </a:rPr>
              <a:t>adlewyrchu</a:t>
            </a:r>
            <a:r>
              <a:rPr lang="en-GB" sz="1900" dirty="0">
                <a:solidFill>
                  <a:srgbClr val="015284"/>
                </a:solidFill>
              </a:rPr>
              <a:t> </a:t>
            </a:r>
            <a:r>
              <a:rPr lang="en-GB" sz="1900" dirty="0" err="1">
                <a:solidFill>
                  <a:srgbClr val="015284"/>
                </a:solidFill>
              </a:rPr>
              <a:t>datblygiadau</a:t>
            </a:r>
            <a:r>
              <a:rPr lang="en-GB" sz="1900" dirty="0">
                <a:solidFill>
                  <a:srgbClr val="015284"/>
                </a:solidFill>
              </a:rPr>
              <a:t> </a:t>
            </a:r>
            <a:r>
              <a:rPr lang="en-GB" sz="1900" dirty="0" err="1">
                <a:solidFill>
                  <a:srgbClr val="015284"/>
                </a:solidFill>
              </a:rPr>
              <a:t>cyfredol</a:t>
            </a:r>
            <a:r>
              <a:rPr lang="en-GB" sz="1900" dirty="0">
                <a:solidFill>
                  <a:srgbClr val="015284"/>
                </a:solidFill>
              </a:rPr>
              <a:t> </a:t>
            </a:r>
            <a:r>
              <a:rPr lang="en-GB" sz="1900" dirty="0" err="1">
                <a:solidFill>
                  <a:srgbClr val="015284"/>
                </a:solidFill>
              </a:rPr>
              <a:t>mewn</a:t>
            </a:r>
            <a:r>
              <a:rPr lang="en-GB" sz="1900" dirty="0">
                <a:solidFill>
                  <a:srgbClr val="015284"/>
                </a:solidFill>
              </a:rPr>
              <a:t> </a:t>
            </a:r>
            <a:r>
              <a:rPr lang="en-GB" sz="1900" dirty="0" err="1">
                <a:solidFill>
                  <a:srgbClr val="015284"/>
                </a:solidFill>
              </a:rPr>
              <a:t>technoleg</a:t>
            </a:r>
            <a:r>
              <a:rPr lang="en-GB" sz="1900" dirty="0">
                <a:solidFill>
                  <a:srgbClr val="015284"/>
                </a:solidFill>
              </a:rPr>
              <a:t>; a</a:t>
            </a:r>
          </a:p>
          <a:p>
            <a:pPr marL="342900" indent="-342900">
              <a:buFont typeface="Arial" panose="020B0604020202020204" pitchFamily="34" charset="0"/>
              <a:buChar char="•"/>
              <a:tabLst>
                <a:tab pos="457200" algn="l"/>
                <a:tab pos="2636838" algn="ctr"/>
                <a:tab pos="5273675" algn="r"/>
              </a:tabLst>
            </a:pPr>
            <a:endParaRPr lang="en-GB" sz="1900" dirty="0">
              <a:solidFill>
                <a:srgbClr val="015284"/>
              </a:solidFill>
            </a:endParaRPr>
          </a:p>
          <a:p>
            <a:pPr marL="342900" indent="-342900">
              <a:buFont typeface="Arial" panose="020B0604020202020204" pitchFamily="34" charset="0"/>
              <a:buChar char="•"/>
              <a:tabLst>
                <a:tab pos="457200" algn="l"/>
                <a:tab pos="2636838" algn="ctr"/>
                <a:tab pos="5273675" algn="r"/>
              </a:tabLst>
            </a:pPr>
            <a:r>
              <a:rPr lang="en-GB" sz="1900" dirty="0" err="1" smtClean="0">
                <a:solidFill>
                  <a:srgbClr val="015284"/>
                </a:solidFill>
              </a:rPr>
              <a:t>chynorthwyo</a:t>
            </a:r>
            <a:r>
              <a:rPr lang="en-GB" sz="1900" dirty="0" smtClean="0">
                <a:solidFill>
                  <a:srgbClr val="015284"/>
                </a:solidFill>
              </a:rPr>
              <a:t> </a:t>
            </a:r>
            <a:r>
              <a:rPr lang="en-GB" sz="1900" dirty="0" err="1">
                <a:solidFill>
                  <a:srgbClr val="015284"/>
                </a:solidFill>
              </a:rPr>
              <a:t>awdurdodau</a:t>
            </a:r>
            <a:r>
              <a:rPr lang="en-GB" sz="1900" dirty="0">
                <a:solidFill>
                  <a:srgbClr val="015284"/>
                </a:solidFill>
              </a:rPr>
              <a:t> </a:t>
            </a:r>
            <a:r>
              <a:rPr lang="en-GB" sz="1900" dirty="0" err="1">
                <a:solidFill>
                  <a:srgbClr val="015284"/>
                </a:solidFill>
              </a:rPr>
              <a:t>lleol</a:t>
            </a:r>
            <a:r>
              <a:rPr lang="en-GB" sz="1900" dirty="0">
                <a:solidFill>
                  <a:srgbClr val="015284"/>
                </a:solidFill>
              </a:rPr>
              <a:t> a </a:t>
            </a:r>
            <a:r>
              <a:rPr lang="en-GB" sz="1900" dirty="0" err="1">
                <a:solidFill>
                  <a:srgbClr val="015284"/>
                </a:solidFill>
              </a:rPr>
              <a:t>chonsortia</a:t>
            </a:r>
            <a:r>
              <a:rPr lang="en-GB" sz="1900" dirty="0">
                <a:solidFill>
                  <a:srgbClr val="015284"/>
                </a:solidFill>
              </a:rPr>
              <a:t> </a:t>
            </a:r>
            <a:r>
              <a:rPr lang="en-GB" sz="1900" dirty="0" err="1">
                <a:solidFill>
                  <a:srgbClr val="015284"/>
                </a:solidFill>
              </a:rPr>
              <a:t>rhanbarthol</a:t>
            </a:r>
            <a:r>
              <a:rPr lang="en-GB" sz="1900" dirty="0">
                <a:solidFill>
                  <a:srgbClr val="015284"/>
                </a:solidFill>
              </a:rPr>
              <a:t> </a:t>
            </a:r>
            <a:r>
              <a:rPr lang="en-GB" sz="1900" dirty="0" err="1">
                <a:solidFill>
                  <a:srgbClr val="015284"/>
                </a:solidFill>
              </a:rPr>
              <a:t>i</a:t>
            </a:r>
            <a:r>
              <a:rPr lang="en-GB" sz="1900" dirty="0">
                <a:solidFill>
                  <a:srgbClr val="015284"/>
                </a:solidFill>
              </a:rPr>
              <a:t> </a:t>
            </a:r>
            <a:r>
              <a:rPr lang="en-GB" sz="1900" dirty="0" err="1">
                <a:solidFill>
                  <a:srgbClr val="015284"/>
                </a:solidFill>
              </a:rPr>
              <a:t>fynd</a:t>
            </a:r>
            <a:r>
              <a:rPr lang="en-GB" sz="1900" dirty="0">
                <a:solidFill>
                  <a:srgbClr val="015284"/>
                </a:solidFill>
              </a:rPr>
              <a:t> </a:t>
            </a:r>
            <a:r>
              <a:rPr lang="en-GB" sz="1900" dirty="0" err="1">
                <a:solidFill>
                  <a:srgbClr val="015284"/>
                </a:solidFill>
              </a:rPr>
              <a:t>i’r</a:t>
            </a:r>
            <a:r>
              <a:rPr lang="en-GB" sz="1900" dirty="0">
                <a:solidFill>
                  <a:srgbClr val="015284"/>
                </a:solidFill>
              </a:rPr>
              <a:t> </a:t>
            </a:r>
            <a:r>
              <a:rPr lang="en-GB" sz="1900" dirty="0" err="1">
                <a:solidFill>
                  <a:srgbClr val="015284"/>
                </a:solidFill>
              </a:rPr>
              <a:t>afael</a:t>
            </a:r>
            <a:r>
              <a:rPr lang="en-GB" sz="1900" dirty="0">
                <a:solidFill>
                  <a:srgbClr val="015284"/>
                </a:solidFill>
              </a:rPr>
              <a:t> </a:t>
            </a:r>
            <a:r>
              <a:rPr lang="en-GB" sz="1900" dirty="0" err="1">
                <a:solidFill>
                  <a:srgbClr val="015284"/>
                </a:solidFill>
              </a:rPr>
              <a:t>â’r</a:t>
            </a:r>
            <a:r>
              <a:rPr lang="en-GB" sz="1900" dirty="0">
                <a:solidFill>
                  <a:srgbClr val="015284"/>
                </a:solidFill>
              </a:rPr>
              <a:t> </a:t>
            </a:r>
            <a:r>
              <a:rPr lang="en-GB" sz="1900" dirty="0" err="1">
                <a:solidFill>
                  <a:srgbClr val="015284"/>
                </a:solidFill>
              </a:rPr>
              <a:t>materion</a:t>
            </a:r>
            <a:r>
              <a:rPr lang="en-GB" sz="1900" dirty="0">
                <a:solidFill>
                  <a:srgbClr val="015284"/>
                </a:solidFill>
              </a:rPr>
              <a:t> </a:t>
            </a:r>
            <a:r>
              <a:rPr lang="en-GB" sz="1900" dirty="0" err="1">
                <a:solidFill>
                  <a:srgbClr val="015284"/>
                </a:solidFill>
              </a:rPr>
              <a:t>technegol</a:t>
            </a:r>
            <a:r>
              <a:rPr lang="en-GB" sz="1900" dirty="0">
                <a:solidFill>
                  <a:srgbClr val="015284"/>
                </a:solidFill>
              </a:rPr>
              <a:t> </a:t>
            </a:r>
            <a:r>
              <a:rPr lang="en-GB" sz="1900" dirty="0" err="1">
                <a:solidFill>
                  <a:srgbClr val="015284"/>
                </a:solidFill>
              </a:rPr>
              <a:t>sy’n</a:t>
            </a:r>
            <a:r>
              <a:rPr lang="en-GB" sz="1900" dirty="0">
                <a:solidFill>
                  <a:srgbClr val="015284"/>
                </a:solidFill>
              </a:rPr>
              <a:t> </a:t>
            </a:r>
            <a:r>
              <a:rPr lang="en-GB" sz="1900" dirty="0" err="1">
                <a:solidFill>
                  <a:srgbClr val="015284"/>
                </a:solidFill>
              </a:rPr>
              <a:t>cyfyngu</a:t>
            </a:r>
            <a:r>
              <a:rPr lang="en-GB" sz="1900" dirty="0">
                <a:solidFill>
                  <a:srgbClr val="015284"/>
                </a:solidFill>
              </a:rPr>
              <a:t> </a:t>
            </a:r>
            <a:r>
              <a:rPr lang="en-GB" sz="1900" dirty="0" err="1">
                <a:solidFill>
                  <a:srgbClr val="015284"/>
                </a:solidFill>
              </a:rPr>
              <a:t>ar</a:t>
            </a:r>
            <a:r>
              <a:rPr lang="en-GB" sz="1900" dirty="0">
                <a:solidFill>
                  <a:srgbClr val="015284"/>
                </a:solidFill>
              </a:rPr>
              <a:t> </a:t>
            </a:r>
            <a:r>
              <a:rPr lang="en-GB" sz="1900" dirty="0" err="1">
                <a:solidFill>
                  <a:srgbClr val="015284"/>
                </a:solidFill>
              </a:rPr>
              <a:t>fynediad</a:t>
            </a:r>
            <a:r>
              <a:rPr lang="en-GB" sz="1900" dirty="0">
                <a:solidFill>
                  <a:srgbClr val="015284"/>
                </a:solidFill>
              </a:rPr>
              <a:t> </a:t>
            </a:r>
            <a:r>
              <a:rPr lang="en-GB" sz="1900" dirty="0" err="1">
                <a:solidFill>
                  <a:srgbClr val="015284"/>
                </a:solidFill>
              </a:rPr>
              <a:t>i</a:t>
            </a:r>
            <a:r>
              <a:rPr lang="en-GB" sz="1900" dirty="0">
                <a:solidFill>
                  <a:srgbClr val="015284"/>
                </a:solidFill>
              </a:rPr>
              <a:t> </a:t>
            </a:r>
            <a:r>
              <a:rPr lang="en-GB" sz="1900" dirty="0" err="1">
                <a:solidFill>
                  <a:srgbClr val="015284"/>
                </a:solidFill>
              </a:rPr>
              <a:t>adnoddau</a:t>
            </a:r>
            <a:r>
              <a:rPr lang="en-GB" sz="1900" dirty="0">
                <a:solidFill>
                  <a:srgbClr val="015284"/>
                </a:solidFill>
              </a:rPr>
              <a:t> </a:t>
            </a:r>
            <a:r>
              <a:rPr lang="en-GB" sz="1900" dirty="0" err="1">
                <a:solidFill>
                  <a:srgbClr val="015284"/>
                </a:solidFill>
              </a:rPr>
              <a:t>TGCh</a:t>
            </a:r>
            <a:r>
              <a:rPr lang="en-GB" sz="1900" dirty="0">
                <a:solidFill>
                  <a:srgbClr val="015284"/>
                </a:solidFill>
              </a:rPr>
              <a:t> </a:t>
            </a:r>
            <a:r>
              <a:rPr lang="en-GB" sz="1900" dirty="0" err="1">
                <a:solidFill>
                  <a:srgbClr val="015284"/>
                </a:solidFill>
              </a:rPr>
              <a:t>mewn</a:t>
            </a:r>
            <a:r>
              <a:rPr lang="en-GB" sz="1900" dirty="0">
                <a:solidFill>
                  <a:srgbClr val="015284"/>
                </a:solidFill>
              </a:rPr>
              <a:t> </a:t>
            </a:r>
            <a:r>
              <a:rPr lang="en-GB" sz="1900" dirty="0" err="1">
                <a:solidFill>
                  <a:srgbClr val="015284"/>
                </a:solidFill>
              </a:rPr>
              <a:t>ysgolion</a:t>
            </a:r>
            <a:r>
              <a:rPr lang="en-GB" sz="1900" dirty="0">
                <a:solidFill>
                  <a:srgbClr val="015284"/>
                </a:solidFill>
              </a:rPr>
              <a:t> </a:t>
            </a:r>
            <a:r>
              <a:rPr lang="en-GB" sz="1900" dirty="0" err="1">
                <a:solidFill>
                  <a:srgbClr val="015284"/>
                </a:solidFill>
              </a:rPr>
              <a:t>uwchradd</a:t>
            </a:r>
            <a:r>
              <a:rPr lang="en-GB" sz="1900" dirty="0">
                <a:solidFill>
                  <a:srgbClr val="015284"/>
                </a:solidFill>
              </a:rPr>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a:xfrm>
            <a:off x="684213" y="0"/>
            <a:ext cx="7339012" cy="2133600"/>
          </a:xfrm>
        </p:spPr>
        <p:txBody>
          <a:bodyPr/>
          <a:lstStyle/>
          <a:p>
            <a:r>
              <a:rPr lang="en-GB" sz="4000" smtClean="0">
                <a:solidFill>
                  <a:srgbClr val="015284"/>
                </a:solidFill>
              </a:rPr>
              <a:t>Arfer orau</a:t>
            </a:r>
            <a:br>
              <a:rPr lang="en-GB" sz="4000" smtClean="0">
                <a:solidFill>
                  <a:srgbClr val="015284"/>
                </a:solidFill>
              </a:rPr>
            </a:br>
            <a:r>
              <a:rPr lang="en-GB" sz="4000" smtClean="0"/>
              <a:t>Best practice</a:t>
            </a:r>
            <a:br>
              <a:rPr lang="en-GB" sz="4000" smtClean="0"/>
            </a:br>
            <a:endParaRPr lang="en-GB" sz="4000" smtClean="0">
              <a:solidFill>
                <a:srgbClr val="015284"/>
              </a:solidFill>
            </a:endParaRPr>
          </a:p>
        </p:txBody>
      </p:sp>
      <p:sp>
        <p:nvSpPr>
          <p:cNvPr id="62466" name="Content Placeholder 2"/>
          <p:cNvSpPr>
            <a:spLocks noGrp="1"/>
          </p:cNvSpPr>
          <p:nvPr>
            <p:ph sz="half" idx="1"/>
          </p:nvPr>
        </p:nvSpPr>
        <p:spPr>
          <a:xfrm>
            <a:off x="179388" y="1196975"/>
            <a:ext cx="4392612" cy="5637213"/>
          </a:xfrm>
        </p:spPr>
        <p:txBody>
          <a:bodyPr/>
          <a:lstStyle/>
          <a:p>
            <a:pPr marL="0" indent="0">
              <a:buFontTx/>
              <a:buNone/>
            </a:pPr>
            <a:r>
              <a:rPr lang="en-GB" sz="1600" smtClean="0"/>
              <a:t>Arfer dda</a:t>
            </a:r>
          </a:p>
          <a:p>
            <a:pPr marL="0" indent="0">
              <a:buFontTx/>
              <a:buNone/>
            </a:pPr>
            <a:r>
              <a:rPr lang="en-GB" sz="1600" smtClean="0"/>
              <a:t>Ymchwiliodd arweinwyr yn Ysgol Gyfun Aberpennar i ffyrdd amrywiol o godi safonau mewn TGCh mewn ardal o amddifadedd uchel. Gan weithio gyda Chymunedau yn Gyntaf, prynont stiwdio arloesi roboteg a fyddai’n ymestyn pob disgybl.</a:t>
            </a:r>
          </a:p>
          <a:p>
            <a:pPr marL="0" indent="0">
              <a:buFontTx/>
              <a:buNone/>
            </a:pPr>
            <a:r>
              <a:rPr lang="en-GB" sz="1600" smtClean="0"/>
              <a:t>Integreiddiwyd yr offer i gynlluniau gwaith yng nghyfnod allweddol 3 ar draws yr ysgol fel rhan o’r fenter gwyddoniaeth, technoleg, peirianneg a mathemateg. Mae’r ysgol hefyd wedi sefydlu clybiau yng nghyfnod allweddol 3 y mae niferoedd da yn eu mynychu.</a:t>
            </a:r>
          </a:p>
          <a:p>
            <a:pPr marL="0" indent="0">
              <a:buFontTx/>
              <a:buNone/>
            </a:pPr>
            <a:r>
              <a:rPr lang="en-GB" sz="1600" smtClean="0"/>
              <a:t>Mae safonau mewn TGCh ar ddiwedd cyfnod allweddol 3 yn ystod y cyfnod hwn wedi gwella o 54.7% o ddisgyblion yn cyflawni lefel 5+ yn 2009 i 80.9% yn 2013. Yn yr un modd, cyflawnodd 16.4% o ddisgyblion lefel 6+ yn 2009, a chyflawnodd 24.1% hynny yn 2013.  O’i chymharu ag ysgolion tebyg, mae’r ysgol bellach yn perfformio yn y 25% uchaf o ran y ganran sy’n cyflawni lefel 5.</a:t>
            </a:r>
          </a:p>
          <a:p>
            <a:pPr marL="0" indent="0">
              <a:buFontTx/>
              <a:buNone/>
            </a:pPr>
            <a:endParaRPr lang="en-GB" sz="1600" smtClean="0">
              <a:solidFill>
                <a:srgbClr val="D60134"/>
              </a:solidFill>
            </a:endParaRPr>
          </a:p>
        </p:txBody>
      </p:sp>
      <p:sp>
        <p:nvSpPr>
          <p:cNvPr id="62467" name="Content Placeholder 3"/>
          <p:cNvSpPr>
            <a:spLocks noGrp="1"/>
          </p:cNvSpPr>
          <p:nvPr>
            <p:ph sz="half" idx="2"/>
          </p:nvPr>
        </p:nvSpPr>
        <p:spPr>
          <a:xfrm>
            <a:off x="4718050" y="1341438"/>
            <a:ext cx="4318000" cy="5516562"/>
          </a:xfrm>
        </p:spPr>
        <p:txBody>
          <a:bodyPr/>
          <a:lstStyle/>
          <a:p>
            <a:pPr marL="0" indent="0">
              <a:buFontTx/>
              <a:buNone/>
            </a:pPr>
            <a:r>
              <a:rPr lang="en-GB" sz="1600" smtClean="0">
                <a:solidFill>
                  <a:srgbClr val="D60134"/>
                </a:solidFill>
              </a:rPr>
              <a:t>Good practice</a:t>
            </a:r>
          </a:p>
          <a:p>
            <a:pPr marL="0" indent="0">
              <a:buFontTx/>
              <a:buNone/>
            </a:pPr>
            <a:r>
              <a:rPr lang="en-GB" sz="1600" smtClean="0">
                <a:solidFill>
                  <a:srgbClr val="D60134"/>
                </a:solidFill>
              </a:rPr>
              <a:t>Leaders in Mountain Ash Comprehensive School researched into various ways of raising standards in ICT in an area of high deprivation.  Working with Communities First they purchased a robotics innovation studio that would stretch all pupils.</a:t>
            </a:r>
          </a:p>
          <a:p>
            <a:pPr marL="0" indent="0">
              <a:buFontTx/>
              <a:buNone/>
            </a:pPr>
            <a:r>
              <a:rPr lang="en-GB" sz="1600" smtClean="0">
                <a:solidFill>
                  <a:srgbClr val="D60134"/>
                </a:solidFill>
              </a:rPr>
              <a:t>The equipment was integrated into schemes of work at key stage 3 throughout the school as part of the science, technology, engineering and mathematics initiative. The school has also established well attended clubs at key stage 3. </a:t>
            </a:r>
          </a:p>
          <a:p>
            <a:pPr marL="0" indent="0">
              <a:buFontTx/>
              <a:buNone/>
            </a:pPr>
            <a:r>
              <a:rPr lang="en-GB" sz="1600" smtClean="0">
                <a:solidFill>
                  <a:srgbClr val="D60134"/>
                </a:solidFill>
              </a:rPr>
              <a:t>Standards in ICT at the end of key stage 3 during this time have improved from 54.7% of pupils gaining level 5+ in 2009 to 80.9% in 2013.  Similarly, whereas16.4% of pupils gained level 6+ in 2009, 24.1% did so 2013.  When compared to similar schools the school now performs in the top 25% with regard the percentage gaining level 5.</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a:xfrm>
            <a:off x="-107950" y="144463"/>
            <a:ext cx="7339013" cy="1844675"/>
          </a:xfrm>
        </p:spPr>
        <p:txBody>
          <a:bodyPr/>
          <a:lstStyle/>
          <a:p>
            <a:pPr algn="l"/>
            <a:r>
              <a:rPr lang="en-GB" smtClean="0">
                <a:solidFill>
                  <a:srgbClr val="015284"/>
                </a:solidFill>
              </a:rPr>
              <a:t>10</a:t>
            </a:r>
            <a:r>
              <a:rPr lang="en-GB" smtClean="0"/>
              <a:t> </a:t>
            </a:r>
            <a:r>
              <a:rPr lang="en-GB" smtClean="0">
                <a:solidFill>
                  <a:srgbClr val="015284"/>
                </a:solidFill>
              </a:rPr>
              <a:t>cwestiwn i ddarparwyr</a:t>
            </a:r>
            <a:br>
              <a:rPr lang="en-GB" smtClean="0">
                <a:solidFill>
                  <a:srgbClr val="015284"/>
                </a:solidFill>
              </a:rPr>
            </a:br>
            <a:r>
              <a:rPr lang="en-GB" smtClean="0"/>
              <a:t>10 questions for providers</a:t>
            </a:r>
            <a:br>
              <a:rPr lang="en-GB" smtClean="0"/>
            </a:br>
            <a:endParaRPr lang="en-GB" smtClean="0">
              <a:solidFill>
                <a:srgbClr val="015284"/>
              </a:solidFill>
            </a:endParaRPr>
          </a:p>
        </p:txBody>
      </p:sp>
      <p:sp>
        <p:nvSpPr>
          <p:cNvPr id="64514" name="Content Placeholder 2"/>
          <p:cNvSpPr>
            <a:spLocks noGrp="1"/>
          </p:cNvSpPr>
          <p:nvPr>
            <p:ph sz="half" idx="1"/>
          </p:nvPr>
        </p:nvSpPr>
        <p:spPr>
          <a:xfrm>
            <a:off x="107950" y="1557338"/>
            <a:ext cx="4457700" cy="5300662"/>
          </a:xfrm>
        </p:spPr>
        <p:txBody>
          <a:bodyPr/>
          <a:lstStyle/>
          <a:p>
            <a:pPr marL="457200" indent="-457200">
              <a:buFontTx/>
              <a:buAutoNum type="arabicPeriod"/>
            </a:pPr>
            <a:r>
              <a:rPr lang="en-GB" sz="1900" smtClean="0"/>
              <a:t>Sut byddwch chi’n gwella cyflwyno a monitro TGCh ar draws y cwricwlwm i sicrhau parhad a dilyniant ym medrau TGCh disgyblion?</a:t>
            </a:r>
          </a:p>
          <a:p>
            <a:pPr marL="457200" indent="-457200">
              <a:buFontTx/>
              <a:buAutoNum type="arabicPeriod"/>
            </a:pPr>
            <a:r>
              <a:rPr lang="en-GB" sz="1900" smtClean="0"/>
              <a:t>Sut byddwch chi’n sicrhau bod pob elfen o’r rhaglen astudio TGCh yn cael ei haddysgu’n dda ar draws cyfnod allweddol 3?</a:t>
            </a:r>
          </a:p>
          <a:p>
            <a:pPr marL="457200" indent="-457200">
              <a:buFontTx/>
              <a:buAutoNum type="arabicPeriod"/>
            </a:pPr>
            <a:r>
              <a:rPr lang="en-GB" sz="1900" smtClean="0"/>
              <a:t>Pa gynlluniau sydd gennych i wella ansawdd yr addysgu fel bod disgyblion yn datblygu’u gallu i weithio’n annibynnol a gwneud cynnydd o ran datblygu’u medrau TGCh yn ystod gwersi TGCh ac mewn pynciau eraill ar draws y cwricwlwm?</a:t>
            </a:r>
          </a:p>
        </p:txBody>
      </p:sp>
      <p:sp>
        <p:nvSpPr>
          <p:cNvPr id="64515" name="Content Placeholder 3"/>
          <p:cNvSpPr>
            <a:spLocks noGrp="1"/>
          </p:cNvSpPr>
          <p:nvPr>
            <p:ph sz="half" idx="2"/>
          </p:nvPr>
        </p:nvSpPr>
        <p:spPr>
          <a:xfrm>
            <a:off x="4718050" y="1557338"/>
            <a:ext cx="4318000" cy="5300662"/>
          </a:xfrm>
        </p:spPr>
        <p:txBody>
          <a:bodyPr/>
          <a:lstStyle/>
          <a:p>
            <a:pPr marL="457200" indent="-457200">
              <a:buFontTx/>
              <a:buAutoNum type="arabicPeriod"/>
            </a:pPr>
            <a:r>
              <a:rPr lang="en-GB" sz="1900" smtClean="0">
                <a:solidFill>
                  <a:srgbClr val="D60134"/>
                </a:solidFill>
              </a:rPr>
              <a:t>How will you improve the delivery and monitoring of ICT across the curriculum to ensure continuity and progression in pupils’ ICT skills??</a:t>
            </a:r>
          </a:p>
          <a:p>
            <a:pPr marL="457200" indent="-457200">
              <a:buFontTx/>
              <a:buAutoNum type="arabicPeriod"/>
            </a:pPr>
            <a:r>
              <a:rPr lang="en-GB" sz="1900" smtClean="0">
                <a:solidFill>
                  <a:srgbClr val="D60134"/>
                </a:solidFill>
              </a:rPr>
              <a:t>How will you ensure that each element of the ICT programme of study is taught well across the key stage 3?</a:t>
            </a:r>
          </a:p>
          <a:p>
            <a:pPr marL="457200" indent="-457200">
              <a:buFontTx/>
              <a:buAutoNum type="arabicPeriod"/>
            </a:pPr>
            <a:r>
              <a:rPr lang="en-GB" sz="1900" smtClean="0">
                <a:solidFill>
                  <a:srgbClr val="D60134"/>
                </a:solidFill>
              </a:rPr>
              <a:t>What plans do you have to improve the quality of teaching so that pupils develop their ability to work independently and make progress in developing their ICT skills during ICT lessons and in other subjects across the curriculum?</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a:xfrm>
            <a:off x="-107950" y="144463"/>
            <a:ext cx="7339013" cy="1196975"/>
          </a:xfrm>
        </p:spPr>
        <p:txBody>
          <a:bodyPr/>
          <a:lstStyle/>
          <a:p>
            <a:pPr algn="l"/>
            <a:r>
              <a:rPr lang="en-GB" smtClean="0">
                <a:solidFill>
                  <a:srgbClr val="015284"/>
                </a:solidFill>
              </a:rPr>
              <a:t>10</a:t>
            </a:r>
            <a:r>
              <a:rPr lang="en-GB" smtClean="0"/>
              <a:t> </a:t>
            </a:r>
            <a:r>
              <a:rPr lang="en-GB" smtClean="0">
                <a:solidFill>
                  <a:srgbClr val="015284"/>
                </a:solidFill>
              </a:rPr>
              <a:t>cwestiwn i ddarparwyr</a:t>
            </a:r>
            <a:br>
              <a:rPr lang="en-GB" smtClean="0">
                <a:solidFill>
                  <a:srgbClr val="015284"/>
                </a:solidFill>
              </a:rPr>
            </a:br>
            <a:r>
              <a:rPr lang="en-GB" smtClean="0"/>
              <a:t>10 questions for providers</a:t>
            </a:r>
            <a:endParaRPr lang="en-GB" smtClean="0">
              <a:solidFill>
                <a:srgbClr val="015284"/>
              </a:solidFill>
            </a:endParaRPr>
          </a:p>
        </p:txBody>
      </p:sp>
      <p:sp>
        <p:nvSpPr>
          <p:cNvPr id="66562" name="Content Placeholder 3"/>
          <p:cNvSpPr>
            <a:spLocks noGrp="1"/>
          </p:cNvSpPr>
          <p:nvPr>
            <p:ph sz="half" idx="2"/>
          </p:nvPr>
        </p:nvSpPr>
        <p:spPr>
          <a:xfrm>
            <a:off x="4718050" y="1557338"/>
            <a:ext cx="4318000" cy="5300662"/>
          </a:xfrm>
        </p:spPr>
        <p:txBody>
          <a:bodyPr/>
          <a:lstStyle/>
          <a:p>
            <a:pPr marL="457200" indent="-457200">
              <a:buFontTx/>
              <a:buAutoNum type="arabicPeriod" startAt="4"/>
            </a:pPr>
            <a:r>
              <a:rPr lang="en-GB" sz="1900" smtClean="0">
                <a:solidFill>
                  <a:srgbClr val="D60134"/>
                </a:solidFill>
              </a:rPr>
              <a:t>Does your whole school development planning provide relevant and sufficient professional development opportunities for all teachers in ICT?</a:t>
            </a:r>
          </a:p>
          <a:p>
            <a:pPr marL="457200" indent="-457200">
              <a:buFontTx/>
              <a:buAutoNum type="arabicPeriod" startAt="4"/>
            </a:pPr>
            <a:r>
              <a:rPr lang="en-GB" sz="1900" smtClean="0">
                <a:solidFill>
                  <a:srgbClr val="D60134"/>
                </a:solidFill>
              </a:rPr>
              <a:t>How secure are you with regards the accuracy of teacher assessment in key stage 3?</a:t>
            </a:r>
          </a:p>
          <a:p>
            <a:pPr marL="457200" indent="-457200">
              <a:buFontTx/>
              <a:buAutoNum type="arabicPeriod" startAt="4"/>
            </a:pPr>
            <a:r>
              <a:rPr lang="en-GB" sz="1900" smtClean="0">
                <a:solidFill>
                  <a:srgbClr val="D60134"/>
                </a:solidFill>
              </a:rPr>
              <a:t>Do you liaise effectively with their feeder primary schools to ensure continuity in planning the delivery of ICT across key stage 2 and key stage 3 so that pupils do not unnecessarily revisit skills and become disengaged in lessons?</a:t>
            </a:r>
          </a:p>
        </p:txBody>
      </p:sp>
      <p:sp>
        <p:nvSpPr>
          <p:cNvPr id="66563" name="Content Placeholder 2"/>
          <p:cNvSpPr>
            <a:spLocks noGrp="1"/>
          </p:cNvSpPr>
          <p:nvPr>
            <p:ph sz="half" idx="1"/>
          </p:nvPr>
        </p:nvSpPr>
        <p:spPr>
          <a:xfrm>
            <a:off x="179388" y="1628775"/>
            <a:ext cx="4321175" cy="5229225"/>
          </a:xfrm>
        </p:spPr>
        <p:txBody>
          <a:bodyPr/>
          <a:lstStyle/>
          <a:p>
            <a:pPr marL="457200" indent="-457200">
              <a:buFontTx/>
              <a:buAutoNum type="arabicPeriod" startAt="4"/>
            </a:pPr>
            <a:r>
              <a:rPr lang="en-GB" sz="1900" smtClean="0"/>
              <a:t>A yw eich cynlluniau datblygu ysgol gyfan yn darparu cyfleoedd datblygiad proffesiynol perthnasol a digonol i bob athro mewn TGCh?</a:t>
            </a:r>
          </a:p>
          <a:p>
            <a:pPr marL="457200" indent="-457200">
              <a:buFontTx/>
              <a:buAutoNum type="arabicPeriod" startAt="4"/>
            </a:pPr>
            <a:r>
              <a:rPr lang="en-GB" sz="1900" smtClean="0"/>
              <a:t>Pa mor sicr ydych chi o ran cywirdeb asesiadau athrawon yng nghyfnod allweddol 3?</a:t>
            </a:r>
          </a:p>
          <a:p>
            <a:pPr marL="457200" indent="-457200">
              <a:buFontTx/>
              <a:buAutoNum type="arabicPeriod" startAt="4"/>
            </a:pPr>
            <a:r>
              <a:rPr lang="en-GB" sz="1900" smtClean="0"/>
              <a:t>A ydych chi’n cysylltu’n effeithiol gyda’ch ysgolion cynradd bwydo i sicrhau parhad o ran cynllunio cyflwyno TGCh ar draws cyfnod allweddol 2 a chyfnod allweddol 3 fel nad yw disgyblion yn ailedrych ar fedrau’n ddiangen ac yn colli diddordeb mewn gwersi?</a:t>
            </a:r>
          </a:p>
          <a:p>
            <a:pPr marL="457200" indent="-457200">
              <a:buFontTx/>
              <a:buAutoNum type="arabicPeriod" startAt="4"/>
            </a:pPr>
            <a:endParaRPr lang="en-GB" sz="1900" smtClean="0"/>
          </a:p>
          <a:p>
            <a:pPr marL="457200" indent="-457200"/>
            <a:endParaRPr lang="en-GB" sz="1900" smtClean="0">
              <a:solidFill>
                <a:srgbClr val="D60134"/>
              </a:solidFill>
            </a:endParaRPr>
          </a:p>
          <a:p>
            <a:pPr marL="457200" indent="-457200"/>
            <a:endParaRPr lang="en-GB" sz="2000" smtClean="0">
              <a:solidFill>
                <a:srgbClr val="D60134"/>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a:xfrm>
            <a:off x="-107950" y="144463"/>
            <a:ext cx="7339013" cy="1196975"/>
          </a:xfrm>
        </p:spPr>
        <p:txBody>
          <a:bodyPr/>
          <a:lstStyle/>
          <a:p>
            <a:pPr algn="l"/>
            <a:r>
              <a:rPr lang="en-GB" smtClean="0">
                <a:solidFill>
                  <a:srgbClr val="015284"/>
                </a:solidFill>
              </a:rPr>
              <a:t>10</a:t>
            </a:r>
            <a:r>
              <a:rPr lang="en-GB" smtClean="0"/>
              <a:t> </a:t>
            </a:r>
            <a:r>
              <a:rPr lang="en-GB" smtClean="0">
                <a:solidFill>
                  <a:srgbClr val="015284"/>
                </a:solidFill>
              </a:rPr>
              <a:t>cwestiwn i ddarparwyr</a:t>
            </a:r>
            <a:br>
              <a:rPr lang="en-GB" smtClean="0">
                <a:solidFill>
                  <a:srgbClr val="015284"/>
                </a:solidFill>
              </a:rPr>
            </a:br>
            <a:r>
              <a:rPr lang="en-GB" smtClean="0"/>
              <a:t>10 questions for providers</a:t>
            </a:r>
            <a:endParaRPr lang="en-GB" smtClean="0">
              <a:solidFill>
                <a:srgbClr val="015284"/>
              </a:solidFill>
            </a:endParaRPr>
          </a:p>
        </p:txBody>
      </p:sp>
      <p:sp>
        <p:nvSpPr>
          <p:cNvPr id="68610" name="Content Placeholder 3"/>
          <p:cNvSpPr>
            <a:spLocks noGrp="1"/>
          </p:cNvSpPr>
          <p:nvPr>
            <p:ph sz="half" idx="2"/>
          </p:nvPr>
        </p:nvSpPr>
        <p:spPr>
          <a:xfrm>
            <a:off x="4718050" y="1557338"/>
            <a:ext cx="4318000" cy="5300662"/>
          </a:xfrm>
        </p:spPr>
        <p:txBody>
          <a:bodyPr/>
          <a:lstStyle/>
          <a:p>
            <a:pPr marL="457200" indent="-457200">
              <a:buFontTx/>
              <a:buAutoNum type="arabicPeriod" startAt="7"/>
            </a:pPr>
            <a:r>
              <a:rPr lang="en-GB" sz="1900" smtClean="0">
                <a:solidFill>
                  <a:srgbClr val="D60134"/>
                </a:solidFill>
              </a:rPr>
              <a:t>How will you improve the liaison between the ICT department and other subject departments so that pupils have more contexts in which to apply and develop their skills?</a:t>
            </a:r>
          </a:p>
          <a:p>
            <a:pPr marL="457200" indent="-457200">
              <a:buFontTx/>
              <a:buAutoNum type="arabicPeriod" startAt="8"/>
            </a:pPr>
            <a:r>
              <a:rPr lang="en-GB" sz="1900" smtClean="0">
                <a:solidFill>
                  <a:srgbClr val="D60134"/>
                </a:solidFill>
              </a:rPr>
              <a:t>How do you measure the impact of ICT in literacy and numeracy and on mitigating the effects of disadvantage?</a:t>
            </a:r>
          </a:p>
          <a:p>
            <a:pPr marL="457200" indent="-457200">
              <a:buFontTx/>
              <a:buAutoNum type="arabicPeriod" startAt="8"/>
            </a:pPr>
            <a:r>
              <a:rPr lang="en-GB" sz="1900" smtClean="0">
                <a:solidFill>
                  <a:srgbClr val="D60134"/>
                </a:solidFill>
              </a:rPr>
              <a:t>When you use ICT to support Welsh as a second language or if you are a Welsh medium school, have you changed the interface language of key computer software into Welsh?</a:t>
            </a:r>
          </a:p>
        </p:txBody>
      </p:sp>
      <p:sp>
        <p:nvSpPr>
          <p:cNvPr id="68611" name="Content Placeholder 2"/>
          <p:cNvSpPr>
            <a:spLocks noGrp="1"/>
          </p:cNvSpPr>
          <p:nvPr>
            <p:ph sz="half" idx="1"/>
          </p:nvPr>
        </p:nvSpPr>
        <p:spPr>
          <a:xfrm>
            <a:off x="179388" y="1628775"/>
            <a:ext cx="4386262" cy="4968875"/>
          </a:xfrm>
        </p:spPr>
        <p:txBody>
          <a:bodyPr/>
          <a:lstStyle/>
          <a:p>
            <a:pPr marL="457200" indent="-457200">
              <a:buFontTx/>
              <a:buAutoNum type="arabicPeriod" startAt="7"/>
            </a:pPr>
            <a:r>
              <a:rPr lang="en-GB" sz="1900" smtClean="0"/>
              <a:t>Sut byddwch chi’n gwella’r cysylltu rhwng yr adran TGCh ac adrannau pwnc eraill fel bod mwy o gyd-destunau gan ddisgyblion ar gyfer cymhwyso a datblygu’u medrau?</a:t>
            </a:r>
          </a:p>
          <a:p>
            <a:pPr marL="457200" indent="-457200">
              <a:buFontTx/>
              <a:buAutoNum type="arabicPeriod" startAt="8"/>
            </a:pPr>
            <a:r>
              <a:rPr lang="en-GB" sz="1900" smtClean="0"/>
              <a:t>Sut ydych chi’n mesur effaith TGCh mewn llythrennedd a rhifedd ac ar liniaru effeithiau anfantais?</a:t>
            </a:r>
          </a:p>
          <a:p>
            <a:pPr marL="457200" indent="-457200">
              <a:buFontTx/>
              <a:buAutoNum type="arabicPeriod" startAt="8"/>
            </a:pPr>
            <a:r>
              <a:rPr lang="en-GB" sz="1900" smtClean="0"/>
              <a:t>Pan fyddwch chi’n defnyddio TGCh i gefnogi Gymraeg fel ail iaith neu os ysgol cyfrwng Cymraeg ydych chi, a ydych chi wedi newid iaith rhyngwyneb meddalwedd cyfrifiadur allweddol i’r Gymraeg?</a:t>
            </a:r>
          </a:p>
          <a:p>
            <a:pPr marL="457200" indent="-457200"/>
            <a:endParaRPr lang="en-GB" sz="1900" smtClean="0">
              <a:solidFill>
                <a:srgbClr val="D60134"/>
              </a:solidFill>
            </a:endParaRPr>
          </a:p>
          <a:p>
            <a:pPr marL="457200" indent="-457200"/>
            <a:endParaRPr lang="en-GB" sz="1900" smtClean="0">
              <a:solidFill>
                <a:srgbClr val="D60134"/>
              </a:solidFill>
            </a:endParaRPr>
          </a:p>
          <a:p>
            <a:pPr marL="457200" indent="-457200"/>
            <a:endParaRPr lang="en-GB" sz="2000" smtClean="0">
              <a:solidFill>
                <a:srgbClr val="D60134"/>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a:xfrm>
            <a:off x="-107950" y="144463"/>
            <a:ext cx="7339013" cy="1196975"/>
          </a:xfrm>
        </p:spPr>
        <p:txBody>
          <a:bodyPr/>
          <a:lstStyle/>
          <a:p>
            <a:pPr algn="l"/>
            <a:r>
              <a:rPr lang="en-GB" smtClean="0">
                <a:solidFill>
                  <a:srgbClr val="015284"/>
                </a:solidFill>
              </a:rPr>
              <a:t>10</a:t>
            </a:r>
            <a:r>
              <a:rPr lang="en-GB" smtClean="0"/>
              <a:t> </a:t>
            </a:r>
            <a:r>
              <a:rPr lang="en-GB" smtClean="0">
                <a:solidFill>
                  <a:srgbClr val="015284"/>
                </a:solidFill>
              </a:rPr>
              <a:t>cwestiwn i ddarparwyr</a:t>
            </a:r>
            <a:br>
              <a:rPr lang="en-GB" smtClean="0">
                <a:solidFill>
                  <a:srgbClr val="015284"/>
                </a:solidFill>
              </a:rPr>
            </a:br>
            <a:r>
              <a:rPr lang="en-GB" smtClean="0"/>
              <a:t>10 questions for providers</a:t>
            </a:r>
            <a:endParaRPr lang="en-GB" smtClean="0">
              <a:solidFill>
                <a:srgbClr val="015284"/>
              </a:solidFill>
            </a:endParaRPr>
          </a:p>
        </p:txBody>
      </p:sp>
      <p:sp>
        <p:nvSpPr>
          <p:cNvPr id="70658" name="Content Placeholder 3"/>
          <p:cNvSpPr>
            <a:spLocks noGrp="1"/>
          </p:cNvSpPr>
          <p:nvPr>
            <p:ph sz="half" idx="2"/>
          </p:nvPr>
        </p:nvSpPr>
        <p:spPr>
          <a:xfrm>
            <a:off x="4718050" y="1557338"/>
            <a:ext cx="4318000" cy="5300662"/>
          </a:xfrm>
        </p:spPr>
        <p:txBody>
          <a:bodyPr/>
          <a:lstStyle/>
          <a:p>
            <a:pPr marL="457200" indent="-457200">
              <a:buFontTx/>
              <a:buAutoNum type="arabicPeriod" startAt="10"/>
            </a:pPr>
            <a:r>
              <a:rPr lang="en-GB" sz="1900" smtClean="0">
                <a:solidFill>
                  <a:srgbClr val="D60134"/>
                </a:solidFill>
              </a:rPr>
              <a:t>If you are planning to introduce the use of tablets or other mobile technology in your school have you planned sufficiently for this??</a:t>
            </a:r>
          </a:p>
        </p:txBody>
      </p:sp>
      <p:sp>
        <p:nvSpPr>
          <p:cNvPr id="70659" name="Content Placeholder 2"/>
          <p:cNvSpPr>
            <a:spLocks noGrp="1"/>
          </p:cNvSpPr>
          <p:nvPr>
            <p:ph sz="half" idx="1"/>
          </p:nvPr>
        </p:nvSpPr>
        <p:spPr>
          <a:xfrm>
            <a:off x="250825" y="1557338"/>
            <a:ext cx="4314825" cy="5040312"/>
          </a:xfrm>
        </p:spPr>
        <p:txBody>
          <a:bodyPr/>
          <a:lstStyle/>
          <a:p>
            <a:pPr marL="457200" indent="-457200">
              <a:buFontTx/>
              <a:buAutoNum type="arabicPeriod" startAt="10"/>
            </a:pPr>
            <a:r>
              <a:rPr lang="en-GB" sz="1900" smtClean="0"/>
              <a:t>Os ydych chi’n cynllunio i gyflwyno’r defnydd o lechi neu dechnoleg symudol arall yn eich ysgol, a ydych chi wedi cynllunio’n ddigonol ar gyfer hyn?</a:t>
            </a:r>
            <a:endParaRPr lang="en-GB" sz="1900" smtClean="0">
              <a:solidFill>
                <a:srgbClr val="D60134"/>
              </a:solidFill>
            </a:endParaRPr>
          </a:p>
          <a:p>
            <a:pPr marL="457200" indent="-457200"/>
            <a:endParaRPr lang="en-GB" sz="1900" smtClean="0">
              <a:solidFill>
                <a:srgbClr val="D60134"/>
              </a:solidFill>
            </a:endParaRPr>
          </a:p>
          <a:p>
            <a:pPr marL="457200" indent="-457200"/>
            <a:endParaRPr lang="en-GB" sz="2000" smtClean="0">
              <a:solidFill>
                <a:srgbClr val="D60134"/>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p:nvPr>
        </p:nvSpPr>
        <p:spPr>
          <a:xfrm>
            <a:off x="112713" y="1772816"/>
            <a:ext cx="7772400" cy="1944216"/>
          </a:xfrm>
        </p:spPr>
        <p:txBody>
          <a:bodyPr/>
          <a:lstStyle/>
          <a:p>
            <a:pPr algn="l" eaLnBrk="1" hangingPunct="1"/>
            <a:r>
              <a:rPr lang="en-GB" sz="3600" dirty="0" smtClean="0"/>
              <a:t/>
            </a:r>
            <a:br>
              <a:rPr lang="en-GB" sz="3600" dirty="0" smtClean="0"/>
            </a:br>
            <a:r>
              <a:rPr lang="en-GB" sz="3600" dirty="0" smtClean="0"/>
              <a:t/>
            </a:r>
            <a:br>
              <a:rPr lang="en-GB" sz="3600" dirty="0" smtClean="0"/>
            </a:br>
            <a:r>
              <a:rPr lang="en-GB" sz="3600" dirty="0" smtClean="0">
                <a:solidFill>
                  <a:srgbClr val="015284"/>
                </a:solidFill>
              </a:rPr>
              <a:t/>
            </a:r>
            <a:br>
              <a:rPr lang="en-GB" sz="3600" dirty="0" smtClean="0">
                <a:solidFill>
                  <a:srgbClr val="015284"/>
                </a:solidFill>
              </a:rPr>
            </a:br>
            <a:r>
              <a:rPr lang="en-GB" sz="3600" dirty="0" smtClean="0">
                <a:solidFill>
                  <a:srgbClr val="015284"/>
                </a:solidFill>
              </a:rPr>
              <a:t/>
            </a:r>
            <a:br>
              <a:rPr lang="en-GB" sz="3600" dirty="0" smtClean="0">
                <a:solidFill>
                  <a:srgbClr val="015284"/>
                </a:solidFill>
              </a:rPr>
            </a:br>
            <a:r>
              <a:rPr lang="en-GB" sz="3600" dirty="0" err="1" smtClean="0">
                <a:solidFill>
                  <a:srgbClr val="015284"/>
                </a:solidFill>
                <a:hlinkClick r:id="rId3"/>
              </a:rPr>
              <a:t>Gwe-ddolen</a:t>
            </a:r>
            <a:r>
              <a:rPr lang="en-GB" sz="3600" dirty="0" smtClean="0">
                <a:solidFill>
                  <a:srgbClr val="015284"/>
                </a:solidFill>
                <a:hlinkClick r:id="rId3"/>
              </a:rPr>
              <a:t> </a:t>
            </a:r>
            <a:r>
              <a:rPr lang="en-GB" sz="3600" dirty="0" err="1" smtClean="0">
                <a:solidFill>
                  <a:srgbClr val="015284"/>
                </a:solidFill>
                <a:hlinkClick r:id="rId3"/>
              </a:rPr>
              <a:t>i’r</a:t>
            </a:r>
            <a:r>
              <a:rPr lang="en-GB" sz="3600" dirty="0" smtClean="0">
                <a:solidFill>
                  <a:srgbClr val="015284"/>
                </a:solidFill>
                <a:hlinkClick r:id="rId3"/>
              </a:rPr>
              <a:t> </a:t>
            </a:r>
            <a:r>
              <a:rPr lang="en-GB" sz="3600" dirty="0" err="1" smtClean="0">
                <a:solidFill>
                  <a:srgbClr val="015284"/>
                </a:solidFill>
                <a:hlinkClick r:id="rId3"/>
              </a:rPr>
              <a:t>adroddiad</a:t>
            </a:r>
            <a:r>
              <a:rPr lang="en-GB" sz="3600" dirty="0" smtClean="0">
                <a:solidFill>
                  <a:srgbClr val="015284"/>
                </a:solidFill>
                <a:hlinkClick r:id="rId3"/>
              </a:rPr>
              <a:t> </a:t>
            </a:r>
            <a:r>
              <a:rPr lang="en-GB" sz="3600" dirty="0" err="1" smtClean="0">
                <a:solidFill>
                  <a:srgbClr val="015284"/>
                </a:solidFill>
                <a:hlinkClick r:id="rId3"/>
              </a:rPr>
              <a:t>llawn</a:t>
            </a:r>
            <a:r>
              <a:rPr lang="en-GB" sz="3600" dirty="0" smtClean="0">
                <a:solidFill>
                  <a:srgbClr val="015284"/>
                </a:solidFill>
              </a:rPr>
              <a:t/>
            </a:r>
            <a:br>
              <a:rPr lang="en-GB" sz="3600" dirty="0" smtClean="0">
                <a:solidFill>
                  <a:srgbClr val="015284"/>
                </a:solidFill>
              </a:rPr>
            </a:br>
            <a:r>
              <a:rPr lang="en-GB" sz="3600" dirty="0" smtClean="0">
                <a:solidFill>
                  <a:srgbClr val="015284"/>
                </a:solidFill>
              </a:rPr>
              <a:t/>
            </a:r>
            <a:br>
              <a:rPr lang="en-GB" sz="3600" dirty="0" smtClean="0">
                <a:solidFill>
                  <a:srgbClr val="015284"/>
                </a:solidFill>
              </a:rPr>
            </a:br>
            <a:r>
              <a:rPr lang="en-GB" sz="3600" dirty="0" smtClean="0">
                <a:hlinkClick r:id="rId4"/>
              </a:rPr>
              <a:t>Web-link to full report</a:t>
            </a:r>
            <a:r>
              <a:rPr lang="en-GB" sz="3600" dirty="0" smtClean="0"/>
              <a:t/>
            </a:r>
            <a:br>
              <a:rPr lang="en-GB" sz="3600" dirty="0" smtClean="0"/>
            </a:br>
            <a:r>
              <a:rPr lang="en-GB" sz="3600" dirty="0" smtClean="0"/>
              <a:t/>
            </a:r>
            <a:br>
              <a:rPr lang="en-GB" sz="3600" dirty="0" smtClean="0"/>
            </a:br>
            <a:r>
              <a:rPr lang="en-GB" sz="3600" dirty="0" smtClean="0">
                <a:solidFill>
                  <a:srgbClr val="015284"/>
                </a:solidFill>
              </a:rPr>
              <a:t/>
            </a:r>
            <a:br>
              <a:rPr lang="en-GB" sz="3600" dirty="0" smtClean="0">
                <a:solidFill>
                  <a:srgbClr val="015284"/>
                </a:solidFill>
              </a:rPr>
            </a:br>
            <a:endParaRPr lang="en-US" sz="3600" dirty="0" smtClean="0">
              <a:solidFill>
                <a:srgbClr val="015284"/>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0" y="188913"/>
            <a:ext cx="7772400" cy="863600"/>
          </a:xfrm>
        </p:spPr>
        <p:txBody>
          <a:bodyPr/>
          <a:lstStyle/>
          <a:p>
            <a:r>
              <a:rPr lang="en-GB" sz="3600" smtClean="0">
                <a:solidFill>
                  <a:srgbClr val="015284"/>
                </a:solidFill>
              </a:rPr>
              <a:t>Cefndir </a:t>
            </a:r>
            <a:r>
              <a:rPr lang="en-GB" sz="3600" smtClean="0"/>
              <a:t>Background</a:t>
            </a:r>
            <a:endParaRPr lang="en-GB" sz="3600" b="1" smtClean="0">
              <a:solidFill>
                <a:srgbClr val="015284"/>
              </a:solidFill>
            </a:endParaRPr>
          </a:p>
        </p:txBody>
      </p:sp>
      <p:sp>
        <p:nvSpPr>
          <p:cNvPr id="3075" name="Content Placeholder 3"/>
          <p:cNvSpPr>
            <a:spLocks noGrp="1"/>
          </p:cNvSpPr>
          <p:nvPr>
            <p:ph sz="half" idx="2"/>
          </p:nvPr>
        </p:nvSpPr>
        <p:spPr>
          <a:xfrm>
            <a:off x="250825" y="981075"/>
            <a:ext cx="4105275" cy="5761038"/>
          </a:xfrm>
        </p:spPr>
        <p:txBody>
          <a:bodyPr/>
          <a:lstStyle/>
          <a:p>
            <a:pPr>
              <a:defRPr/>
            </a:pPr>
            <a:endParaRPr lang="en-GB" sz="1900" dirty="0" smtClean="0"/>
          </a:p>
          <a:p>
            <a:pPr>
              <a:defRPr/>
            </a:pPr>
            <a:r>
              <a:rPr lang="en-GB" sz="1900" dirty="0" err="1" smtClean="0"/>
              <a:t>Mae’r</a:t>
            </a:r>
            <a:r>
              <a:rPr lang="en-GB" sz="1900" dirty="0" smtClean="0"/>
              <a:t> </a:t>
            </a:r>
            <a:r>
              <a:rPr lang="en-GB" sz="1900" dirty="0" err="1" smtClean="0"/>
              <a:t>adroddiad</a:t>
            </a:r>
            <a:r>
              <a:rPr lang="en-GB" sz="1900" dirty="0" smtClean="0"/>
              <a:t> </a:t>
            </a:r>
            <a:r>
              <a:rPr lang="en-GB" sz="1900" dirty="0" err="1" smtClean="0"/>
              <a:t>yn</a:t>
            </a:r>
            <a:r>
              <a:rPr lang="en-GB" sz="1900" dirty="0" smtClean="0"/>
              <a:t> </a:t>
            </a:r>
            <a:r>
              <a:rPr lang="en-GB" sz="1900" dirty="0" err="1" smtClean="0"/>
              <a:t>arfarnu</a:t>
            </a:r>
            <a:r>
              <a:rPr lang="en-GB" sz="1900" dirty="0" smtClean="0"/>
              <a:t> </a:t>
            </a:r>
            <a:r>
              <a:rPr lang="en-GB" sz="1900" dirty="0" err="1" smtClean="0"/>
              <a:t>safonau</a:t>
            </a:r>
            <a:r>
              <a:rPr lang="en-GB" sz="1900" dirty="0" smtClean="0"/>
              <a:t> </a:t>
            </a:r>
            <a:r>
              <a:rPr lang="en-GB" sz="1900" dirty="0" err="1" smtClean="0"/>
              <a:t>ym</a:t>
            </a:r>
            <a:r>
              <a:rPr lang="en-GB" sz="1900" dirty="0" smtClean="0"/>
              <a:t> </a:t>
            </a:r>
            <a:r>
              <a:rPr lang="en-GB" sz="1900" dirty="0" err="1" smtClean="0"/>
              <a:t>mhwnc</a:t>
            </a:r>
            <a:r>
              <a:rPr lang="en-GB" sz="1900" dirty="0" smtClean="0"/>
              <a:t> </a:t>
            </a:r>
            <a:r>
              <a:rPr lang="en-GB" sz="1900" dirty="0" err="1" smtClean="0"/>
              <a:t>technoleg</a:t>
            </a:r>
            <a:r>
              <a:rPr lang="en-GB" sz="1900" dirty="0" smtClean="0"/>
              <a:t> </a:t>
            </a:r>
            <a:r>
              <a:rPr lang="en-GB" sz="1900" dirty="0" err="1" smtClean="0"/>
              <a:t>gwybodaeth</a:t>
            </a:r>
            <a:r>
              <a:rPr lang="en-GB" sz="1900" dirty="0" smtClean="0"/>
              <a:t> a </a:t>
            </a:r>
            <a:r>
              <a:rPr lang="en-GB" sz="1900" dirty="0" err="1" smtClean="0"/>
              <a:t>chyfathrebu</a:t>
            </a:r>
            <a:r>
              <a:rPr lang="en-GB" sz="1900" dirty="0" smtClean="0"/>
              <a:t> (</a:t>
            </a:r>
            <a:r>
              <a:rPr lang="en-GB" sz="1900" dirty="0" err="1" smtClean="0"/>
              <a:t>TGCh</a:t>
            </a:r>
            <a:r>
              <a:rPr lang="en-GB" sz="1900" dirty="0" smtClean="0"/>
              <a:t>) y </a:t>
            </a:r>
            <a:r>
              <a:rPr lang="en-GB" sz="1900" dirty="0" err="1" smtClean="0"/>
              <a:t>Cwricwlwm</a:t>
            </a:r>
            <a:r>
              <a:rPr lang="en-GB" sz="1900" dirty="0" smtClean="0"/>
              <a:t> </a:t>
            </a:r>
            <a:r>
              <a:rPr lang="en-GB" sz="1900" dirty="0" err="1" smtClean="0"/>
              <a:t>Cenedlaethol</a:t>
            </a:r>
            <a:r>
              <a:rPr lang="en-GB" sz="1900" dirty="0" smtClean="0"/>
              <a:t>, ac </a:t>
            </a:r>
            <a:r>
              <a:rPr lang="en-GB" sz="1900" dirty="0" err="1" smtClean="0"/>
              <a:t>mae’n</a:t>
            </a:r>
            <a:r>
              <a:rPr lang="en-GB" sz="1900" dirty="0" smtClean="0"/>
              <a:t> </a:t>
            </a:r>
            <a:r>
              <a:rPr lang="en-GB" sz="1900" dirty="0" err="1" smtClean="0"/>
              <a:t>ystyried</a:t>
            </a:r>
            <a:r>
              <a:rPr lang="en-GB" sz="1900" dirty="0" smtClean="0"/>
              <a:t> </a:t>
            </a:r>
            <a:r>
              <a:rPr lang="en-GB" sz="1900" dirty="0" err="1" smtClean="0"/>
              <a:t>effaith</a:t>
            </a:r>
            <a:r>
              <a:rPr lang="en-GB" sz="1900" dirty="0" smtClean="0"/>
              <a:t> </a:t>
            </a:r>
            <a:r>
              <a:rPr lang="en-GB" sz="1900" dirty="0" err="1" smtClean="0"/>
              <a:t>TGCh</a:t>
            </a:r>
            <a:r>
              <a:rPr lang="en-GB" sz="1900" dirty="0" smtClean="0"/>
              <a:t> </a:t>
            </a:r>
            <a:r>
              <a:rPr lang="en-GB" sz="1900" dirty="0" err="1" smtClean="0"/>
              <a:t>fel</a:t>
            </a:r>
            <a:r>
              <a:rPr lang="en-GB" sz="1900" dirty="0" smtClean="0"/>
              <a:t> </a:t>
            </a:r>
            <a:r>
              <a:rPr lang="en-GB" sz="1900" dirty="0" err="1" smtClean="0"/>
              <a:t>medr</a:t>
            </a:r>
            <a:r>
              <a:rPr lang="en-GB" sz="1900" dirty="0" smtClean="0"/>
              <a:t> </a:t>
            </a:r>
            <a:r>
              <a:rPr lang="en-GB" sz="1900" dirty="0" err="1" smtClean="0"/>
              <a:t>allweddol</a:t>
            </a:r>
            <a:r>
              <a:rPr lang="en-GB" sz="1900" dirty="0" smtClean="0"/>
              <a:t> </a:t>
            </a:r>
            <a:r>
              <a:rPr lang="en-GB" sz="1900" dirty="0" err="1" smtClean="0"/>
              <a:t>ar</a:t>
            </a:r>
            <a:r>
              <a:rPr lang="en-GB" sz="1900" dirty="0" smtClean="0"/>
              <a:t> </a:t>
            </a:r>
            <a:r>
              <a:rPr lang="en-GB" sz="1900" dirty="0" err="1" smtClean="0"/>
              <a:t>ddysgu</a:t>
            </a:r>
            <a:r>
              <a:rPr lang="en-GB" sz="1900" dirty="0" smtClean="0"/>
              <a:t> </a:t>
            </a:r>
            <a:r>
              <a:rPr lang="en-GB" sz="1900" dirty="0" err="1" smtClean="0"/>
              <a:t>disgyblion</a:t>
            </a:r>
            <a:r>
              <a:rPr lang="en-GB" sz="1900" dirty="0" smtClean="0"/>
              <a:t> </a:t>
            </a:r>
            <a:r>
              <a:rPr lang="en-GB" sz="1900" dirty="0" err="1" smtClean="0"/>
              <a:t>ar</a:t>
            </a:r>
            <a:r>
              <a:rPr lang="en-GB" sz="1900" dirty="0" smtClean="0"/>
              <a:t> draws y </a:t>
            </a:r>
            <a:r>
              <a:rPr lang="en-GB" sz="1900" dirty="0" err="1" smtClean="0"/>
              <a:t>cwricwlwm</a:t>
            </a:r>
            <a:r>
              <a:rPr lang="en-GB" sz="1900" dirty="0" smtClean="0"/>
              <a:t> </a:t>
            </a:r>
            <a:r>
              <a:rPr lang="en-GB" sz="1900" dirty="0" err="1" smtClean="0"/>
              <a:t>yng</a:t>
            </a:r>
            <a:r>
              <a:rPr lang="en-GB" sz="1900" dirty="0" smtClean="0"/>
              <a:t> </a:t>
            </a:r>
            <a:r>
              <a:rPr lang="en-GB" sz="1900" dirty="0" err="1" smtClean="0"/>
              <a:t>nghyfnod</a:t>
            </a:r>
            <a:r>
              <a:rPr lang="en-GB" sz="1900" dirty="0" smtClean="0"/>
              <a:t> </a:t>
            </a:r>
            <a:r>
              <a:rPr lang="en-GB" sz="1900" dirty="0" err="1" smtClean="0"/>
              <a:t>allweddol</a:t>
            </a:r>
            <a:r>
              <a:rPr lang="en-GB" sz="1900" dirty="0" smtClean="0"/>
              <a:t> 3 </a:t>
            </a:r>
            <a:r>
              <a:rPr lang="en-GB" sz="1900" dirty="0" err="1" smtClean="0"/>
              <a:t>mewn</a:t>
            </a:r>
            <a:r>
              <a:rPr lang="en-GB" sz="1900" dirty="0" smtClean="0"/>
              <a:t> </a:t>
            </a:r>
            <a:r>
              <a:rPr lang="en-GB" sz="1900" dirty="0" err="1" smtClean="0"/>
              <a:t>ysgolion</a:t>
            </a:r>
            <a:r>
              <a:rPr lang="en-GB" sz="1900" dirty="0" smtClean="0"/>
              <a:t> </a:t>
            </a:r>
            <a:r>
              <a:rPr lang="en-GB" sz="1900" dirty="0" err="1" smtClean="0"/>
              <a:t>uwchradd</a:t>
            </a:r>
            <a:r>
              <a:rPr lang="en-GB" sz="1900" dirty="0" smtClean="0"/>
              <a:t> </a:t>
            </a:r>
            <a:r>
              <a:rPr lang="en-GB" sz="1900" dirty="0" err="1" smtClean="0"/>
              <a:t>yng</a:t>
            </a:r>
            <a:r>
              <a:rPr lang="en-GB" sz="1900" dirty="0" smtClean="0"/>
              <a:t> </a:t>
            </a:r>
            <a:r>
              <a:rPr lang="en-GB" sz="1900" dirty="0" err="1" smtClean="0"/>
              <a:t>Nghymru</a:t>
            </a:r>
            <a:r>
              <a:rPr lang="en-GB" sz="1900" dirty="0" smtClean="0"/>
              <a:t>.  </a:t>
            </a:r>
          </a:p>
          <a:p>
            <a:pPr marL="0" indent="0">
              <a:buFontTx/>
              <a:buNone/>
              <a:defRPr/>
            </a:pPr>
            <a:endParaRPr lang="en-GB" sz="1900" dirty="0" smtClean="0"/>
          </a:p>
          <a:p>
            <a:pPr>
              <a:defRPr/>
            </a:pPr>
            <a:r>
              <a:rPr lang="en-GB" sz="1900" dirty="0" err="1" smtClean="0"/>
              <a:t>Mae’r</a:t>
            </a:r>
            <a:r>
              <a:rPr lang="en-GB" sz="1900" dirty="0" smtClean="0"/>
              <a:t> </a:t>
            </a:r>
            <a:r>
              <a:rPr lang="en-GB" sz="1900" dirty="0" err="1" smtClean="0"/>
              <a:t>adroddiad</a:t>
            </a:r>
            <a:r>
              <a:rPr lang="en-GB" sz="1900" dirty="0" smtClean="0"/>
              <a:t> </a:t>
            </a:r>
            <a:r>
              <a:rPr lang="en-GB" sz="1900" dirty="0" err="1" smtClean="0"/>
              <a:t>hefyd</a:t>
            </a:r>
            <a:r>
              <a:rPr lang="en-GB" sz="1900" dirty="0" smtClean="0"/>
              <a:t> </a:t>
            </a:r>
            <a:r>
              <a:rPr lang="en-GB" sz="1900" dirty="0" err="1" smtClean="0"/>
              <a:t>yn</a:t>
            </a:r>
            <a:r>
              <a:rPr lang="en-GB" sz="1900" dirty="0" smtClean="0"/>
              <a:t> </a:t>
            </a:r>
            <a:r>
              <a:rPr lang="en-GB" sz="1900" dirty="0" err="1" smtClean="0"/>
              <a:t>ystyried</a:t>
            </a:r>
            <a:r>
              <a:rPr lang="en-GB" sz="1900" dirty="0" smtClean="0"/>
              <a:t> </a:t>
            </a:r>
            <a:r>
              <a:rPr lang="en-GB" sz="1900" dirty="0" err="1" smtClean="0"/>
              <a:t>effaith</a:t>
            </a:r>
            <a:r>
              <a:rPr lang="en-GB" sz="1900" dirty="0" smtClean="0"/>
              <a:t> </a:t>
            </a:r>
            <a:r>
              <a:rPr lang="en-GB" sz="1900" dirty="0" err="1" smtClean="0"/>
              <a:t>TGCh</a:t>
            </a:r>
            <a:r>
              <a:rPr lang="en-GB" sz="1900" dirty="0" smtClean="0"/>
              <a:t> </a:t>
            </a:r>
            <a:r>
              <a:rPr lang="en-GB" sz="1900" dirty="0" err="1" smtClean="0"/>
              <a:t>ar</a:t>
            </a:r>
            <a:r>
              <a:rPr lang="en-GB" sz="1900" dirty="0" smtClean="0"/>
              <a:t> </a:t>
            </a:r>
            <a:r>
              <a:rPr lang="en-GB" sz="1900" dirty="0" err="1" smtClean="0"/>
              <a:t>ddatblygu</a:t>
            </a:r>
            <a:r>
              <a:rPr lang="en-GB" sz="1900" dirty="0" smtClean="0"/>
              <a:t> </a:t>
            </a:r>
            <a:r>
              <a:rPr lang="en-GB" sz="1900" dirty="0" err="1" smtClean="0"/>
              <a:t>medrau</a:t>
            </a:r>
            <a:r>
              <a:rPr lang="en-GB" sz="1900" dirty="0" smtClean="0"/>
              <a:t> </a:t>
            </a:r>
            <a:r>
              <a:rPr lang="en-GB" sz="1900" dirty="0" err="1" smtClean="0"/>
              <a:t>llythrennedd</a:t>
            </a:r>
            <a:r>
              <a:rPr lang="en-GB" sz="1900" dirty="0" smtClean="0"/>
              <a:t> a </a:t>
            </a:r>
            <a:r>
              <a:rPr lang="en-GB" sz="1900" dirty="0" err="1" smtClean="0"/>
              <a:t>rhifedd</a:t>
            </a:r>
            <a:r>
              <a:rPr lang="en-GB" sz="1900" dirty="0" smtClean="0"/>
              <a:t> </a:t>
            </a:r>
            <a:r>
              <a:rPr lang="en-GB" sz="1900" dirty="0" err="1" smtClean="0"/>
              <a:t>disgyblion</a:t>
            </a:r>
            <a:r>
              <a:rPr lang="en-GB" sz="1900" dirty="0" smtClean="0"/>
              <a:t>.</a:t>
            </a:r>
            <a:endParaRPr lang="en-GB" sz="1900" dirty="0">
              <a:solidFill>
                <a:srgbClr val="D60134"/>
              </a:solidFill>
            </a:endParaRPr>
          </a:p>
        </p:txBody>
      </p:sp>
      <p:sp>
        <p:nvSpPr>
          <p:cNvPr id="4" name="Content Placeholder 3"/>
          <p:cNvSpPr>
            <a:spLocks noGrp="1"/>
          </p:cNvSpPr>
          <p:nvPr>
            <p:ph sz="half" idx="2"/>
          </p:nvPr>
        </p:nvSpPr>
        <p:spPr>
          <a:xfrm>
            <a:off x="4787900" y="1268413"/>
            <a:ext cx="4105275" cy="5761037"/>
          </a:xfrm>
        </p:spPr>
        <p:txBody>
          <a:bodyPr/>
          <a:lstStyle/>
          <a:p>
            <a:pPr>
              <a:defRPr/>
            </a:pPr>
            <a:r>
              <a:rPr lang="en-GB" sz="1900" dirty="0">
                <a:solidFill>
                  <a:srgbClr val="D60134"/>
                </a:solidFill>
              </a:rPr>
              <a:t>The report evaluates standards in the National Curriculum subject of information and communication technology (ICT) and considers the impact of ICT as a key skill on pupils’ learning across the curriculum at key stage 3 in secondary schools in Wales.  </a:t>
            </a:r>
            <a:endParaRPr lang="en-GB" sz="1900" dirty="0" smtClean="0">
              <a:solidFill>
                <a:srgbClr val="D60134"/>
              </a:solidFill>
            </a:endParaRPr>
          </a:p>
          <a:p>
            <a:pPr marL="0" indent="0">
              <a:buFontTx/>
              <a:buNone/>
              <a:defRPr/>
            </a:pPr>
            <a:endParaRPr lang="en-GB" sz="1900" dirty="0">
              <a:solidFill>
                <a:srgbClr val="D60134"/>
              </a:solidFill>
            </a:endParaRPr>
          </a:p>
          <a:p>
            <a:pPr>
              <a:defRPr/>
            </a:pPr>
            <a:r>
              <a:rPr lang="en-GB" sz="1900" dirty="0">
                <a:solidFill>
                  <a:srgbClr val="D60134"/>
                </a:solidFill>
              </a:rPr>
              <a:t>The report also considers the impact of ICT on developing pupils’ literacy and numeracy skills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ext Placeholder 5"/>
          <p:cNvSpPr>
            <a:spLocks noGrp="1"/>
          </p:cNvSpPr>
          <p:nvPr>
            <p:ph type="body" idx="1"/>
          </p:nvPr>
        </p:nvSpPr>
        <p:spPr>
          <a:xfrm>
            <a:off x="722313" y="2276475"/>
            <a:ext cx="7772400" cy="3313113"/>
          </a:xfrm>
        </p:spPr>
        <p:txBody>
          <a:bodyPr/>
          <a:lstStyle/>
          <a:p>
            <a:pPr algn="ctr"/>
            <a:r>
              <a:rPr lang="cy-GB" sz="6000" smtClean="0"/>
              <a:t>Cwestiynau...</a:t>
            </a:r>
            <a:r>
              <a:rPr lang="en-GB" sz="6000" smtClean="0">
                <a:solidFill>
                  <a:srgbClr val="D60134"/>
                </a:solidFill>
              </a:rPr>
              <a:t> Questions…</a:t>
            </a:r>
          </a:p>
          <a:p>
            <a:pPr algn="ctr"/>
            <a:endParaRPr lang="en-GB" sz="6000" smtClean="0"/>
          </a:p>
          <a:p>
            <a:endParaRPr lang="en-GB"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323850" y="260350"/>
            <a:ext cx="7772400" cy="1368425"/>
          </a:xfrm>
        </p:spPr>
        <p:txBody>
          <a:bodyPr/>
          <a:lstStyle/>
          <a:p>
            <a:pPr eaLnBrk="1" hangingPunct="1"/>
            <a:r>
              <a:rPr lang="en-GB" sz="3600" smtClean="0">
                <a:solidFill>
                  <a:srgbClr val="015284"/>
                </a:solidFill>
              </a:rPr>
              <a:t>Prif ganfyddiadau</a:t>
            </a:r>
            <a:r>
              <a:rPr lang="en-US" sz="3600" smtClean="0">
                <a:solidFill>
                  <a:srgbClr val="015284"/>
                </a:solidFill>
              </a:rPr>
              <a:t/>
            </a:r>
            <a:br>
              <a:rPr lang="en-US" sz="3600" smtClean="0">
                <a:solidFill>
                  <a:srgbClr val="015284"/>
                </a:solidFill>
              </a:rPr>
            </a:br>
            <a:r>
              <a:rPr lang="en-GB" sz="3600" smtClean="0"/>
              <a:t>Main findings </a:t>
            </a:r>
            <a:br>
              <a:rPr lang="en-GB" sz="3600" smtClean="0"/>
            </a:br>
            <a:endParaRPr lang="en-US" sz="3600" smtClean="0">
              <a:solidFill>
                <a:srgbClr val="015284"/>
              </a:solidFill>
            </a:endParaRPr>
          </a:p>
        </p:txBody>
      </p:sp>
      <p:sp>
        <p:nvSpPr>
          <p:cNvPr id="4099" name="Rectangle 4"/>
          <p:cNvSpPr>
            <a:spLocks noGrp="1" noChangeArrowheads="1"/>
          </p:cNvSpPr>
          <p:nvPr>
            <p:ph type="body" sz="half" idx="2"/>
          </p:nvPr>
        </p:nvSpPr>
        <p:spPr>
          <a:xfrm>
            <a:off x="179388" y="1268413"/>
            <a:ext cx="4537075" cy="5400675"/>
          </a:xfrm>
        </p:spPr>
        <p:txBody>
          <a:bodyPr/>
          <a:lstStyle/>
          <a:p>
            <a:pPr marL="0" indent="0">
              <a:buFontTx/>
              <a:buNone/>
            </a:pPr>
            <a:endParaRPr lang="en-GB" sz="800" b="1" dirty="0" smtClean="0"/>
          </a:p>
          <a:p>
            <a:pPr marL="0" indent="0">
              <a:buFontTx/>
              <a:buNone/>
            </a:pPr>
            <a:r>
              <a:rPr lang="en-GB" sz="1900" b="1" dirty="0" err="1" smtClean="0"/>
              <a:t>TGCh</a:t>
            </a:r>
            <a:r>
              <a:rPr lang="en-GB" sz="1900" b="1" dirty="0" smtClean="0"/>
              <a:t> </a:t>
            </a:r>
            <a:r>
              <a:rPr lang="en-GB" sz="1900" b="1" dirty="0" err="1" smtClean="0"/>
              <a:t>fel</a:t>
            </a:r>
            <a:r>
              <a:rPr lang="en-GB" sz="1900" b="1" dirty="0" smtClean="0"/>
              <a:t> </a:t>
            </a:r>
            <a:r>
              <a:rPr lang="en-GB" sz="1900" b="1" dirty="0" err="1" smtClean="0"/>
              <a:t>pwnc</a:t>
            </a:r>
            <a:endParaRPr lang="en-GB" sz="1900" b="1" dirty="0" smtClean="0"/>
          </a:p>
          <a:p>
            <a:pPr marL="0" indent="0">
              <a:spcAft>
                <a:spcPts val="600"/>
              </a:spcAft>
              <a:buFontTx/>
              <a:buNone/>
            </a:pPr>
            <a:r>
              <a:rPr lang="en-GB" sz="1900" b="1" dirty="0" err="1" smtClean="0"/>
              <a:t>Safonau</a:t>
            </a:r>
            <a:endParaRPr lang="en-GB" sz="1900" b="1" dirty="0" smtClean="0"/>
          </a:p>
          <a:p>
            <a:r>
              <a:rPr lang="en-GB" sz="1900" dirty="0" smtClean="0"/>
              <a:t>Mae </a:t>
            </a:r>
            <a:r>
              <a:rPr lang="en-GB" sz="1900" dirty="0" err="1" smtClean="0"/>
              <a:t>safonau</a:t>
            </a:r>
            <a:r>
              <a:rPr lang="en-GB" sz="1900" dirty="0" smtClean="0"/>
              <a:t> </a:t>
            </a:r>
            <a:r>
              <a:rPr lang="en-GB" sz="1900" dirty="0" err="1" smtClean="0"/>
              <a:t>mewn</a:t>
            </a:r>
            <a:r>
              <a:rPr lang="en-GB" sz="1900" dirty="0" smtClean="0"/>
              <a:t> </a:t>
            </a:r>
            <a:r>
              <a:rPr lang="en-GB" sz="1900" dirty="0" err="1" smtClean="0"/>
              <a:t>TGCh</a:t>
            </a:r>
            <a:r>
              <a:rPr lang="en-GB" sz="1900" dirty="0" smtClean="0"/>
              <a:t> </a:t>
            </a:r>
            <a:r>
              <a:rPr lang="en-GB" sz="1900" dirty="0" err="1" smtClean="0"/>
              <a:t>fel</a:t>
            </a:r>
            <a:r>
              <a:rPr lang="en-GB" sz="1900" dirty="0" smtClean="0"/>
              <a:t> </a:t>
            </a:r>
            <a:r>
              <a:rPr lang="en-GB" sz="1900" dirty="0" err="1" smtClean="0"/>
              <a:t>pwnc</a:t>
            </a:r>
            <a:r>
              <a:rPr lang="en-GB" sz="1900" dirty="0" smtClean="0"/>
              <a:t> </a:t>
            </a:r>
            <a:r>
              <a:rPr lang="en-GB" sz="1900" dirty="0" err="1" smtClean="0"/>
              <a:t>yn</a:t>
            </a:r>
            <a:r>
              <a:rPr lang="en-GB" sz="1900" dirty="0" smtClean="0"/>
              <a:t> </a:t>
            </a:r>
            <a:r>
              <a:rPr lang="en-GB" sz="1900" dirty="0" err="1" smtClean="0"/>
              <a:t>dda</a:t>
            </a:r>
            <a:r>
              <a:rPr lang="en-GB" sz="1900" dirty="0" smtClean="0"/>
              <a:t> </a:t>
            </a:r>
            <a:r>
              <a:rPr lang="en-GB" sz="1900" dirty="0" err="1" smtClean="0"/>
              <a:t>neu’n</a:t>
            </a:r>
            <a:r>
              <a:rPr lang="en-GB" sz="1900" dirty="0" smtClean="0"/>
              <a:t> well </a:t>
            </a:r>
            <a:r>
              <a:rPr lang="en-GB" sz="1900" dirty="0" err="1" smtClean="0"/>
              <a:t>mewn</a:t>
            </a:r>
            <a:r>
              <a:rPr lang="en-GB" sz="1900" dirty="0" smtClean="0"/>
              <a:t> </a:t>
            </a:r>
            <a:r>
              <a:rPr lang="en-GB" sz="1900" dirty="0" err="1" smtClean="0"/>
              <a:t>tua</a:t>
            </a:r>
            <a:r>
              <a:rPr lang="en-GB" sz="1900" dirty="0" smtClean="0"/>
              <a:t> </a:t>
            </a:r>
            <a:r>
              <a:rPr lang="en-GB" sz="1900" dirty="0" err="1" smtClean="0"/>
              <a:t>hanner</a:t>
            </a:r>
            <a:r>
              <a:rPr lang="en-GB" sz="1900" dirty="0" smtClean="0"/>
              <a:t> </a:t>
            </a:r>
            <a:r>
              <a:rPr lang="en-GB" sz="1900" dirty="0" err="1" smtClean="0"/>
              <a:t>yr</a:t>
            </a:r>
            <a:r>
              <a:rPr lang="en-GB" sz="1900" dirty="0" smtClean="0"/>
              <a:t> </a:t>
            </a:r>
            <a:r>
              <a:rPr lang="en-GB" sz="1900" dirty="0" err="1" smtClean="0"/>
              <a:t>ysgolion</a:t>
            </a:r>
            <a:r>
              <a:rPr lang="en-GB" sz="1900" dirty="0" smtClean="0"/>
              <a:t> </a:t>
            </a:r>
            <a:r>
              <a:rPr lang="en-GB" sz="1900" dirty="0" err="1" smtClean="0"/>
              <a:t>yr</a:t>
            </a:r>
            <a:r>
              <a:rPr lang="en-GB" sz="1900" dirty="0" smtClean="0"/>
              <a:t> </a:t>
            </a:r>
            <a:r>
              <a:rPr lang="en-GB" sz="1900" dirty="0" err="1" smtClean="0"/>
              <a:t>ymwelwyd</a:t>
            </a:r>
            <a:r>
              <a:rPr lang="en-GB" sz="1900" dirty="0" smtClean="0"/>
              <a:t> â </a:t>
            </a:r>
            <a:r>
              <a:rPr lang="en-GB" sz="1900" dirty="0" err="1" smtClean="0"/>
              <a:t>nhw</a:t>
            </a:r>
            <a:r>
              <a:rPr lang="en-GB" sz="1900" dirty="0" smtClean="0"/>
              <a:t> </a:t>
            </a:r>
            <a:r>
              <a:rPr lang="en-GB" sz="1900" dirty="0" err="1" smtClean="0"/>
              <a:t>ar</a:t>
            </a:r>
            <a:r>
              <a:rPr lang="en-GB" sz="1900" dirty="0" smtClean="0"/>
              <a:t> </a:t>
            </a:r>
            <a:r>
              <a:rPr lang="en-GB" sz="1900" dirty="0" err="1" smtClean="0"/>
              <a:t>gyfer</a:t>
            </a:r>
            <a:r>
              <a:rPr lang="en-GB" sz="1900" dirty="0" smtClean="0"/>
              <a:t> </a:t>
            </a:r>
            <a:r>
              <a:rPr lang="en-GB" sz="1900" dirty="0" err="1" smtClean="0"/>
              <a:t>yr</a:t>
            </a:r>
            <a:r>
              <a:rPr lang="en-GB" sz="1900" dirty="0" smtClean="0"/>
              <a:t> </a:t>
            </a:r>
            <a:r>
              <a:rPr lang="en-GB" sz="1900" dirty="0" err="1" smtClean="0"/>
              <a:t>arolwg</a:t>
            </a:r>
            <a:r>
              <a:rPr lang="en-GB" sz="1900" dirty="0" smtClean="0"/>
              <a:t> </a:t>
            </a:r>
            <a:r>
              <a:rPr lang="en-GB" sz="1900" dirty="0" err="1" smtClean="0"/>
              <a:t>hwn</a:t>
            </a:r>
            <a:r>
              <a:rPr lang="en-GB" sz="1900" dirty="0" smtClean="0"/>
              <a:t>.  </a:t>
            </a:r>
            <a:r>
              <a:rPr lang="en-GB" sz="1900" dirty="0" err="1" smtClean="0"/>
              <a:t>Yn</a:t>
            </a:r>
            <a:r>
              <a:rPr lang="en-GB" sz="1900" dirty="0" smtClean="0"/>
              <a:t> </a:t>
            </a:r>
            <a:r>
              <a:rPr lang="en-GB" sz="1900" dirty="0" err="1" smtClean="0"/>
              <a:t>asesiadau’r</a:t>
            </a:r>
            <a:r>
              <a:rPr lang="en-GB" sz="1900" dirty="0" smtClean="0"/>
              <a:t> </a:t>
            </a:r>
            <a:r>
              <a:rPr lang="en-GB" sz="1900" dirty="0" err="1" smtClean="0"/>
              <a:t>athrawon</a:t>
            </a:r>
            <a:r>
              <a:rPr lang="en-GB" sz="1900" dirty="0" smtClean="0"/>
              <a:t> </a:t>
            </a:r>
            <a:r>
              <a:rPr lang="en-GB" sz="1900" dirty="0" err="1" smtClean="0"/>
              <a:t>yng</a:t>
            </a:r>
            <a:r>
              <a:rPr lang="en-GB" sz="1900" dirty="0" smtClean="0"/>
              <a:t> </a:t>
            </a:r>
            <a:r>
              <a:rPr lang="en-GB" sz="1900" dirty="0" err="1" smtClean="0"/>
              <a:t>nghyfnod</a:t>
            </a:r>
            <a:r>
              <a:rPr lang="en-GB" sz="1900" dirty="0" smtClean="0"/>
              <a:t> </a:t>
            </a:r>
            <a:r>
              <a:rPr lang="en-GB" sz="1900" dirty="0" err="1" smtClean="0"/>
              <a:t>allweddol</a:t>
            </a:r>
            <a:r>
              <a:rPr lang="en-GB" sz="1900" dirty="0" smtClean="0"/>
              <a:t> 3, </a:t>
            </a:r>
            <a:r>
              <a:rPr lang="en-GB" sz="1900" dirty="0" err="1" smtClean="0"/>
              <a:t>TGCh</a:t>
            </a:r>
            <a:r>
              <a:rPr lang="en-GB" sz="1900" dirty="0" smtClean="0"/>
              <a:t> </a:t>
            </a:r>
            <a:r>
              <a:rPr lang="en-GB" sz="1900" dirty="0" err="1" smtClean="0"/>
              <a:t>fu’r</a:t>
            </a:r>
            <a:r>
              <a:rPr lang="en-GB" sz="1900" dirty="0" smtClean="0"/>
              <a:t> </a:t>
            </a:r>
            <a:r>
              <a:rPr lang="en-GB" sz="1900" dirty="0" err="1" smtClean="0"/>
              <a:t>pwnc</a:t>
            </a:r>
            <a:r>
              <a:rPr lang="en-GB" sz="1900" dirty="0" smtClean="0"/>
              <a:t> di-</a:t>
            </a:r>
            <a:r>
              <a:rPr lang="en-GB" sz="1900" dirty="0" err="1" smtClean="0"/>
              <a:t>graidd</a:t>
            </a:r>
            <a:r>
              <a:rPr lang="en-GB" sz="1900" dirty="0" smtClean="0"/>
              <a:t> </a:t>
            </a:r>
            <a:r>
              <a:rPr lang="en-GB" sz="1900" dirty="0" err="1" smtClean="0"/>
              <a:t>sy’n</a:t>
            </a:r>
            <a:r>
              <a:rPr lang="en-GB" sz="1900" dirty="0" smtClean="0"/>
              <a:t> </a:t>
            </a:r>
            <a:r>
              <a:rPr lang="en-GB" sz="1900" dirty="0" err="1" smtClean="0"/>
              <a:t>perfformio</a:t>
            </a:r>
            <a:r>
              <a:rPr lang="en-GB" sz="1900" dirty="0" smtClean="0"/>
              <a:t> </a:t>
            </a:r>
            <a:r>
              <a:rPr lang="en-GB" sz="1900" dirty="0" err="1" smtClean="0"/>
              <a:t>orau</a:t>
            </a:r>
            <a:r>
              <a:rPr lang="en-GB" sz="1900" dirty="0" smtClean="0"/>
              <a:t> </a:t>
            </a:r>
            <a:r>
              <a:rPr lang="en-GB" sz="1900" dirty="0" err="1" smtClean="0"/>
              <a:t>dros</a:t>
            </a:r>
            <a:r>
              <a:rPr lang="en-GB" sz="1900" dirty="0" smtClean="0"/>
              <a:t> y </a:t>
            </a:r>
            <a:r>
              <a:rPr lang="en-GB" sz="1900" dirty="0" err="1" smtClean="0"/>
              <a:t>pum</a:t>
            </a:r>
            <a:r>
              <a:rPr lang="en-GB" sz="1900" dirty="0" smtClean="0"/>
              <a:t> </a:t>
            </a:r>
            <a:r>
              <a:rPr lang="en-GB" sz="1900" dirty="0" err="1" smtClean="0"/>
              <a:t>mlynedd</a:t>
            </a:r>
            <a:r>
              <a:rPr lang="en-GB" sz="1900" dirty="0" smtClean="0"/>
              <a:t> </a:t>
            </a:r>
            <a:r>
              <a:rPr lang="en-GB" sz="1900" dirty="0" err="1" smtClean="0"/>
              <a:t>diwethaf</a:t>
            </a:r>
            <a:r>
              <a:rPr lang="en-GB" sz="1900" dirty="0" smtClean="0"/>
              <a:t>.  </a:t>
            </a:r>
            <a:r>
              <a:rPr lang="en-GB" sz="1900" dirty="0" err="1" smtClean="0"/>
              <a:t>Fodd</a:t>
            </a:r>
            <a:r>
              <a:rPr lang="en-GB" sz="1900" dirty="0" smtClean="0"/>
              <a:t> </a:t>
            </a:r>
            <a:r>
              <a:rPr lang="en-GB" sz="1900" dirty="0" err="1" smtClean="0"/>
              <a:t>bynnag</a:t>
            </a:r>
            <a:r>
              <a:rPr lang="en-GB" sz="1900" dirty="0" smtClean="0"/>
              <a:t>, </a:t>
            </a:r>
            <a:r>
              <a:rPr lang="en-GB" sz="1900" dirty="0" err="1" smtClean="0"/>
              <a:t>nid</a:t>
            </a:r>
            <a:r>
              <a:rPr lang="en-GB" sz="1900" dirty="0" smtClean="0"/>
              <a:t> </a:t>
            </a:r>
            <a:r>
              <a:rPr lang="en-GB" sz="1900" dirty="0" err="1" smtClean="0"/>
              <a:t>yw’r</a:t>
            </a:r>
            <a:r>
              <a:rPr lang="en-GB" sz="1900" dirty="0" smtClean="0"/>
              <a:t> </a:t>
            </a:r>
            <a:r>
              <a:rPr lang="en-GB" sz="1900" dirty="0" err="1" smtClean="0"/>
              <a:t>lefel</a:t>
            </a:r>
            <a:r>
              <a:rPr lang="en-GB" sz="1900" dirty="0" smtClean="0"/>
              <a:t> </a:t>
            </a:r>
            <a:r>
              <a:rPr lang="en-GB" sz="1900" dirty="0" err="1" smtClean="0"/>
              <a:t>perfformiad</a:t>
            </a:r>
            <a:r>
              <a:rPr lang="en-GB" sz="1900" dirty="0" smtClean="0"/>
              <a:t> </a:t>
            </a:r>
            <a:r>
              <a:rPr lang="en-GB" sz="1900" dirty="0" err="1" smtClean="0"/>
              <a:t>hon</a:t>
            </a:r>
            <a:r>
              <a:rPr lang="en-GB" sz="1900" dirty="0" smtClean="0"/>
              <a:t> </a:t>
            </a:r>
            <a:r>
              <a:rPr lang="en-GB" sz="1900" dirty="0" err="1" smtClean="0"/>
              <a:t>yn</a:t>
            </a:r>
            <a:r>
              <a:rPr lang="en-GB" sz="1900" dirty="0" smtClean="0"/>
              <a:t> </a:t>
            </a:r>
            <a:r>
              <a:rPr lang="en-GB" sz="1900" dirty="0" err="1" smtClean="0"/>
              <a:t>cael</a:t>
            </a:r>
            <a:r>
              <a:rPr lang="en-GB" sz="1900" dirty="0" smtClean="0"/>
              <a:t> </a:t>
            </a:r>
            <a:r>
              <a:rPr lang="en-GB" sz="1900" dirty="0" err="1" smtClean="0"/>
              <a:t>ei</a:t>
            </a:r>
            <a:r>
              <a:rPr lang="en-GB" sz="1900" dirty="0" smtClean="0"/>
              <a:t> </a:t>
            </a:r>
            <a:r>
              <a:rPr lang="en-GB" sz="1900" dirty="0" err="1" smtClean="0"/>
              <a:t>hadlewyrchu</a:t>
            </a:r>
            <a:r>
              <a:rPr lang="en-GB" sz="1900" dirty="0" smtClean="0"/>
              <a:t> </a:t>
            </a:r>
            <a:r>
              <a:rPr lang="en-GB" sz="1900" dirty="0" err="1" smtClean="0"/>
              <a:t>yng</a:t>
            </a:r>
            <a:r>
              <a:rPr lang="en-GB" sz="1900" dirty="0" smtClean="0"/>
              <a:t> </a:t>
            </a:r>
            <a:r>
              <a:rPr lang="en-GB" sz="1900" dirty="0" err="1" smtClean="0"/>
              <a:t>nghanfyddiadau</a:t>
            </a:r>
            <a:r>
              <a:rPr lang="en-GB" sz="1900" dirty="0" smtClean="0"/>
              <a:t> </a:t>
            </a:r>
            <a:r>
              <a:rPr lang="en-GB" sz="1900" dirty="0" err="1" smtClean="0"/>
              <a:t>arolygwyr</a:t>
            </a:r>
            <a:r>
              <a:rPr lang="en-GB" sz="1900" dirty="0" smtClean="0"/>
              <a:t> pan </a:t>
            </a:r>
            <a:r>
              <a:rPr lang="en-GB" sz="1900" dirty="0" err="1" smtClean="0"/>
              <a:t>ymwelont</a:t>
            </a:r>
            <a:r>
              <a:rPr lang="en-GB" sz="1900" dirty="0" smtClean="0"/>
              <a:t> </a:t>
            </a:r>
            <a:r>
              <a:rPr lang="en-GB" sz="1900" dirty="0" err="1" smtClean="0"/>
              <a:t>â’r</a:t>
            </a:r>
            <a:r>
              <a:rPr lang="en-GB" sz="1900" dirty="0" smtClean="0"/>
              <a:t> </a:t>
            </a:r>
            <a:r>
              <a:rPr lang="en-GB" sz="1900" dirty="0" err="1" smtClean="0"/>
              <a:t>ysgolion</a:t>
            </a:r>
            <a:r>
              <a:rPr lang="en-GB" sz="1900" dirty="0" smtClean="0"/>
              <a:t> </a:t>
            </a:r>
            <a:r>
              <a:rPr lang="en-GB" sz="1900" dirty="0" err="1" smtClean="0"/>
              <a:t>yn</a:t>
            </a:r>
            <a:r>
              <a:rPr lang="en-GB" sz="1900" dirty="0" smtClean="0"/>
              <a:t> </a:t>
            </a:r>
            <a:r>
              <a:rPr lang="en-GB" sz="1900" dirty="0" err="1" smtClean="0"/>
              <a:t>yr</a:t>
            </a:r>
            <a:r>
              <a:rPr lang="en-GB" sz="1900" dirty="0" smtClean="0"/>
              <a:t> </a:t>
            </a:r>
            <a:r>
              <a:rPr lang="en-GB" sz="1900" dirty="0" err="1" smtClean="0"/>
              <a:t>arolwg</a:t>
            </a:r>
            <a:r>
              <a:rPr lang="en-GB" sz="1900" dirty="0" smtClean="0"/>
              <a:t>. </a:t>
            </a:r>
            <a:r>
              <a:rPr lang="en-GB" sz="1900" dirty="0" err="1" smtClean="0"/>
              <a:t>Nid</a:t>
            </a:r>
            <a:r>
              <a:rPr lang="en-GB" sz="1900" dirty="0" smtClean="0"/>
              <a:t> </a:t>
            </a:r>
            <a:r>
              <a:rPr lang="en-GB" sz="1900" dirty="0" err="1" smtClean="0"/>
              <a:t>yw’r</a:t>
            </a:r>
            <a:r>
              <a:rPr lang="en-GB" sz="1900" dirty="0" smtClean="0"/>
              <a:t> </a:t>
            </a:r>
            <a:r>
              <a:rPr lang="en-GB" sz="1900" dirty="0" err="1" smtClean="0"/>
              <a:t>perfformiad</a:t>
            </a:r>
            <a:r>
              <a:rPr lang="en-GB" sz="1900" dirty="0" smtClean="0"/>
              <a:t> </a:t>
            </a:r>
            <a:r>
              <a:rPr lang="en-GB" sz="1900" dirty="0" err="1" smtClean="0"/>
              <a:t>ychwaith</a:t>
            </a:r>
            <a:r>
              <a:rPr lang="en-GB" sz="1900" dirty="0" smtClean="0"/>
              <a:t> </a:t>
            </a:r>
            <a:r>
              <a:rPr lang="en-GB" sz="1900" dirty="0" err="1" smtClean="0"/>
              <a:t>yn</a:t>
            </a:r>
            <a:r>
              <a:rPr lang="en-GB" sz="1900" dirty="0" smtClean="0"/>
              <a:t> </a:t>
            </a:r>
            <a:r>
              <a:rPr lang="en-GB" sz="1900" dirty="0" err="1" smtClean="0"/>
              <a:t>cael</a:t>
            </a:r>
            <a:r>
              <a:rPr lang="en-GB" sz="1900" dirty="0" smtClean="0"/>
              <a:t> </a:t>
            </a:r>
            <a:r>
              <a:rPr lang="en-GB" sz="1900" dirty="0" err="1" smtClean="0"/>
              <a:t>ei</a:t>
            </a:r>
            <a:r>
              <a:rPr lang="en-GB" sz="1900" dirty="0" smtClean="0"/>
              <a:t> </a:t>
            </a:r>
            <a:r>
              <a:rPr lang="en-GB" sz="1900" dirty="0" err="1" smtClean="0"/>
              <a:t>adlewyrchu</a:t>
            </a:r>
            <a:r>
              <a:rPr lang="en-GB" sz="1900" dirty="0" smtClean="0"/>
              <a:t> </a:t>
            </a:r>
            <a:r>
              <a:rPr lang="en-GB" sz="1900" dirty="0" err="1" smtClean="0"/>
              <a:t>mewn</a:t>
            </a:r>
            <a:r>
              <a:rPr lang="en-GB" sz="1900" dirty="0" smtClean="0"/>
              <a:t> </a:t>
            </a:r>
            <a:r>
              <a:rPr lang="en-GB" sz="1900" dirty="0" err="1" smtClean="0"/>
              <a:t>canlyniadau</a:t>
            </a:r>
            <a:r>
              <a:rPr lang="en-GB" sz="1900" dirty="0" smtClean="0"/>
              <a:t> TGAU a </a:t>
            </a:r>
            <a:r>
              <a:rPr lang="en-GB" sz="1900" dirty="0" err="1" smtClean="0"/>
              <a:t>Safon</a:t>
            </a:r>
            <a:r>
              <a:rPr lang="en-GB" sz="1900" dirty="0" smtClean="0"/>
              <a:t> </a:t>
            </a:r>
            <a:r>
              <a:rPr lang="en-GB" sz="1900" dirty="0" err="1" smtClean="0"/>
              <a:t>Uwch</a:t>
            </a:r>
            <a:r>
              <a:rPr lang="en-GB" sz="1900" dirty="0" smtClean="0"/>
              <a:t>.</a:t>
            </a:r>
            <a:endParaRPr lang="en-GB" sz="1900" b="1" dirty="0" smtClean="0">
              <a:solidFill>
                <a:srgbClr val="D60134"/>
              </a:solidFill>
            </a:endParaRPr>
          </a:p>
        </p:txBody>
      </p:sp>
      <p:sp>
        <p:nvSpPr>
          <p:cNvPr id="4" name="Rectangle 4"/>
          <p:cNvSpPr txBox="1">
            <a:spLocks noChangeArrowheads="1"/>
          </p:cNvSpPr>
          <p:nvPr/>
        </p:nvSpPr>
        <p:spPr bwMode="auto">
          <a:xfrm>
            <a:off x="4716463" y="1420813"/>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marL="0" indent="0">
              <a:buFontTx/>
              <a:buNone/>
              <a:defRPr/>
            </a:pPr>
            <a:r>
              <a:rPr lang="en-GB" sz="1900" b="1" kern="0" dirty="0" smtClean="0">
                <a:solidFill>
                  <a:srgbClr val="D60134"/>
                </a:solidFill>
                <a:latin typeface="+mj-lt"/>
                <a:ea typeface="+mj-ea"/>
                <a:cs typeface="+mj-cs"/>
              </a:rPr>
              <a:t>ICT as a subject</a:t>
            </a:r>
          </a:p>
          <a:p>
            <a:pPr marL="0" indent="0">
              <a:spcAft>
                <a:spcPts val="600"/>
              </a:spcAft>
              <a:buFontTx/>
              <a:buNone/>
              <a:defRPr/>
            </a:pPr>
            <a:r>
              <a:rPr lang="en-GB" sz="1900" b="1" kern="0" dirty="0" smtClean="0">
                <a:solidFill>
                  <a:srgbClr val="D60134"/>
                </a:solidFill>
                <a:latin typeface="+mj-lt"/>
                <a:ea typeface="+mj-ea"/>
                <a:cs typeface="+mj-cs"/>
              </a:rPr>
              <a:t>Standards</a:t>
            </a:r>
          </a:p>
          <a:p>
            <a:pPr>
              <a:defRPr/>
            </a:pPr>
            <a:r>
              <a:rPr lang="en-GB" sz="1900" kern="0" dirty="0" smtClean="0">
                <a:solidFill>
                  <a:srgbClr val="D60134"/>
                </a:solidFill>
                <a:latin typeface="+mj-lt"/>
                <a:ea typeface="+mj-ea"/>
                <a:cs typeface="+mj-cs"/>
              </a:rPr>
              <a:t>Standards in ICT as a subject are good or better in around half of the schools visited for this survey.  In key stage 3 teacher assessments, ICT has been the best performing non-core subject for the last five years.  However, this level of performance is not reflected in the findings of inspectors when they visited the survey schools.  Neither is it reflected in GCSE and A level results.</a:t>
            </a:r>
          </a:p>
          <a:p>
            <a:pPr marL="0" indent="0">
              <a:buFontTx/>
              <a:buNone/>
              <a:defRPr/>
            </a:pPr>
            <a:endParaRPr lang="en-GB" sz="1900" b="1" kern="0" dirty="0">
              <a:solidFill>
                <a:srgbClr val="D60134"/>
              </a:solidFill>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323850" y="260350"/>
            <a:ext cx="7772400" cy="1512888"/>
          </a:xfrm>
        </p:spPr>
        <p:txBody>
          <a:bodyPr/>
          <a:lstStyle/>
          <a:p>
            <a:pPr eaLnBrk="1" hangingPunct="1"/>
            <a:r>
              <a:rPr lang="en-GB" sz="3600" dirty="0" err="1" smtClean="0">
                <a:solidFill>
                  <a:srgbClr val="015284"/>
                </a:solidFill>
              </a:rPr>
              <a:t>Prif</a:t>
            </a:r>
            <a:r>
              <a:rPr lang="en-GB" sz="3600" dirty="0" smtClean="0">
                <a:solidFill>
                  <a:srgbClr val="015284"/>
                </a:solidFill>
              </a:rPr>
              <a:t> </a:t>
            </a:r>
            <a:r>
              <a:rPr lang="en-GB" sz="3600" dirty="0" err="1" smtClean="0">
                <a:solidFill>
                  <a:srgbClr val="015284"/>
                </a:solidFill>
              </a:rPr>
              <a:t>ganfyddiadau</a:t>
            </a:r>
            <a:r>
              <a:rPr lang="en-US" sz="3600" dirty="0" smtClean="0">
                <a:solidFill>
                  <a:srgbClr val="015284"/>
                </a:solidFill>
              </a:rPr>
              <a:t/>
            </a:r>
            <a:br>
              <a:rPr lang="en-US" sz="3600" dirty="0" smtClean="0">
                <a:solidFill>
                  <a:srgbClr val="015284"/>
                </a:solidFill>
              </a:rPr>
            </a:br>
            <a:r>
              <a:rPr lang="en-GB" sz="3600" dirty="0" smtClean="0"/>
              <a:t>Main findings </a:t>
            </a:r>
            <a:br>
              <a:rPr lang="en-GB" sz="3600" dirty="0" smtClean="0"/>
            </a:br>
            <a:endParaRPr lang="en-US" sz="3600" dirty="0" smtClean="0">
              <a:solidFill>
                <a:srgbClr val="015284"/>
              </a:solidFill>
            </a:endParaRPr>
          </a:p>
        </p:txBody>
      </p:sp>
      <p:sp>
        <p:nvSpPr>
          <p:cNvPr id="4099" name="Rectangle 4"/>
          <p:cNvSpPr>
            <a:spLocks noGrp="1" noChangeArrowheads="1"/>
          </p:cNvSpPr>
          <p:nvPr>
            <p:ph type="body" sz="half" idx="2"/>
          </p:nvPr>
        </p:nvSpPr>
        <p:spPr>
          <a:xfrm>
            <a:off x="468313" y="1412875"/>
            <a:ext cx="4248150" cy="4824413"/>
          </a:xfrm>
        </p:spPr>
        <p:txBody>
          <a:bodyPr/>
          <a:lstStyle/>
          <a:p>
            <a:pPr marL="0" indent="0">
              <a:buFontTx/>
              <a:buNone/>
            </a:pPr>
            <a:r>
              <a:rPr lang="en-GB" sz="1900" b="1" dirty="0" err="1" smtClean="0"/>
              <a:t>TGCh</a:t>
            </a:r>
            <a:r>
              <a:rPr lang="en-GB" sz="1900" b="1" dirty="0" smtClean="0"/>
              <a:t> </a:t>
            </a:r>
            <a:r>
              <a:rPr lang="en-GB" sz="1900" b="1" dirty="0" err="1" smtClean="0"/>
              <a:t>fel</a:t>
            </a:r>
            <a:r>
              <a:rPr lang="en-GB" sz="1900" b="1" dirty="0" smtClean="0"/>
              <a:t> </a:t>
            </a:r>
            <a:r>
              <a:rPr lang="en-GB" sz="1900" b="1" dirty="0" err="1" smtClean="0"/>
              <a:t>pwnc</a:t>
            </a:r>
            <a:endParaRPr lang="en-GB" sz="1900" b="1" dirty="0" smtClean="0"/>
          </a:p>
          <a:p>
            <a:pPr marL="0" indent="0">
              <a:spcAft>
                <a:spcPts val="600"/>
              </a:spcAft>
              <a:buFontTx/>
              <a:buNone/>
            </a:pPr>
            <a:r>
              <a:rPr lang="en-GB" sz="1900" b="1" dirty="0" err="1" smtClean="0"/>
              <a:t>Safonau</a:t>
            </a:r>
            <a:endParaRPr lang="en-GB" sz="1900" b="1" dirty="0" smtClean="0"/>
          </a:p>
          <a:p>
            <a:r>
              <a:rPr lang="en-GB" sz="1900" dirty="0" smtClean="0"/>
              <a:t>Mae </a:t>
            </a:r>
            <a:r>
              <a:rPr lang="en-GB" sz="1900" dirty="0" err="1" smtClean="0"/>
              <a:t>medrau</a:t>
            </a:r>
            <a:r>
              <a:rPr lang="en-GB" sz="1900" dirty="0" smtClean="0"/>
              <a:t> </a:t>
            </a:r>
            <a:r>
              <a:rPr lang="en-GB" sz="1900" dirty="0" err="1" smtClean="0"/>
              <a:t>disgyblion</a:t>
            </a:r>
            <a:r>
              <a:rPr lang="en-GB" sz="1900" dirty="0" smtClean="0"/>
              <a:t> </a:t>
            </a:r>
            <a:r>
              <a:rPr lang="en-GB" sz="1900" dirty="0" err="1" smtClean="0"/>
              <a:t>yn</a:t>
            </a:r>
            <a:r>
              <a:rPr lang="en-GB" sz="1900" dirty="0" smtClean="0"/>
              <a:t> </a:t>
            </a:r>
            <a:r>
              <a:rPr lang="en-GB" sz="1900" dirty="0" err="1" smtClean="0"/>
              <a:t>defnyddio</a:t>
            </a:r>
            <a:r>
              <a:rPr lang="en-GB" sz="1900" dirty="0" smtClean="0"/>
              <a:t> </a:t>
            </a:r>
            <a:r>
              <a:rPr lang="en-GB" sz="1900" dirty="0" err="1" smtClean="0"/>
              <a:t>TGCh</a:t>
            </a:r>
            <a:r>
              <a:rPr lang="en-GB" sz="1900" dirty="0" smtClean="0"/>
              <a:t> </a:t>
            </a:r>
            <a:r>
              <a:rPr lang="en-GB" sz="1900" dirty="0" err="1" smtClean="0"/>
              <a:t>ar</a:t>
            </a:r>
            <a:r>
              <a:rPr lang="en-GB" sz="1900" dirty="0" smtClean="0"/>
              <a:t> </a:t>
            </a:r>
            <a:r>
              <a:rPr lang="en-GB" sz="1900" dirty="0" err="1" smtClean="0"/>
              <a:t>gyfer</a:t>
            </a:r>
            <a:r>
              <a:rPr lang="en-GB" sz="1900" dirty="0" smtClean="0"/>
              <a:t> </a:t>
            </a:r>
            <a:r>
              <a:rPr lang="en-GB" sz="1900" dirty="0" err="1" smtClean="0"/>
              <a:t>ymchwilio</a:t>
            </a:r>
            <a:r>
              <a:rPr lang="en-GB" sz="1900" dirty="0" smtClean="0"/>
              <a:t> </a:t>
            </a:r>
            <a:r>
              <a:rPr lang="en-GB" sz="1900" dirty="0" err="1" smtClean="0"/>
              <a:t>i</a:t>
            </a:r>
            <a:r>
              <a:rPr lang="en-GB" sz="1900" dirty="0" smtClean="0"/>
              <a:t>, a </a:t>
            </a:r>
            <a:r>
              <a:rPr lang="en-GB" sz="1900" dirty="0" err="1" smtClean="0"/>
              <a:t>chyflwyno</a:t>
            </a:r>
            <a:r>
              <a:rPr lang="en-GB" sz="1900" dirty="0" smtClean="0"/>
              <a:t>, </a:t>
            </a:r>
            <a:r>
              <a:rPr lang="en-GB" sz="1900" dirty="0" err="1" smtClean="0"/>
              <a:t>gwybodaeth</a:t>
            </a:r>
            <a:r>
              <a:rPr lang="en-GB" sz="1900" dirty="0" smtClean="0"/>
              <a:t> </a:t>
            </a:r>
            <a:r>
              <a:rPr lang="en-GB" sz="1900" dirty="0" err="1" smtClean="0"/>
              <a:t>yn</a:t>
            </a:r>
            <a:r>
              <a:rPr lang="en-GB" sz="1900" dirty="0" smtClean="0"/>
              <a:t> </a:t>
            </a:r>
            <a:r>
              <a:rPr lang="en-GB" sz="1900" dirty="0" err="1" smtClean="0"/>
              <a:t>dda</a:t>
            </a:r>
            <a:r>
              <a:rPr lang="en-GB" sz="1900" dirty="0" smtClean="0"/>
              <a:t> </a:t>
            </a:r>
            <a:r>
              <a:rPr lang="en-GB" sz="1900" dirty="0" err="1" smtClean="0"/>
              <a:t>yn</a:t>
            </a:r>
            <a:r>
              <a:rPr lang="en-GB" sz="1900" dirty="0" smtClean="0"/>
              <a:t> y </a:t>
            </a:r>
            <a:r>
              <a:rPr lang="en-GB" sz="1900" dirty="0" err="1" smtClean="0"/>
              <a:t>rhan</a:t>
            </a:r>
            <a:r>
              <a:rPr lang="en-GB" sz="1900" dirty="0" smtClean="0"/>
              <a:t> </a:t>
            </a:r>
            <a:r>
              <a:rPr lang="en-GB" sz="1900" dirty="0" err="1" smtClean="0"/>
              <a:t>fwyaf</a:t>
            </a:r>
            <a:r>
              <a:rPr lang="en-GB" sz="1900" dirty="0" smtClean="0"/>
              <a:t> o </a:t>
            </a:r>
            <a:r>
              <a:rPr lang="en-GB" sz="1900" dirty="0" err="1" smtClean="0"/>
              <a:t>ysgolion</a:t>
            </a:r>
            <a:r>
              <a:rPr lang="en-GB" sz="1900" dirty="0" smtClean="0"/>
              <a:t>.  </a:t>
            </a:r>
            <a:r>
              <a:rPr lang="en-GB" sz="1900" dirty="0" err="1" smtClean="0"/>
              <a:t>Lle</a:t>
            </a:r>
            <a:r>
              <a:rPr lang="en-GB" sz="1900" dirty="0" smtClean="0"/>
              <a:t> </a:t>
            </a:r>
            <a:r>
              <a:rPr lang="en-GB" sz="1900" dirty="0" err="1" smtClean="0"/>
              <a:t>mae</a:t>
            </a:r>
            <a:r>
              <a:rPr lang="en-GB" sz="1900" dirty="0" smtClean="0"/>
              <a:t> </a:t>
            </a:r>
            <a:r>
              <a:rPr lang="en-GB" sz="1900" dirty="0" err="1" smtClean="0"/>
              <a:t>safonau’n</a:t>
            </a:r>
            <a:r>
              <a:rPr lang="en-GB" sz="1900" dirty="0" smtClean="0"/>
              <a:t> </a:t>
            </a:r>
            <a:r>
              <a:rPr lang="en-GB" sz="1900" dirty="0" err="1" smtClean="0"/>
              <a:t>ddigonol</a:t>
            </a:r>
            <a:r>
              <a:rPr lang="en-GB" sz="1900" dirty="0" smtClean="0"/>
              <a:t> </a:t>
            </a:r>
            <a:r>
              <a:rPr lang="en-GB" sz="1900" dirty="0" err="1" smtClean="0"/>
              <a:t>neu’n</a:t>
            </a:r>
            <a:r>
              <a:rPr lang="en-GB" sz="1900" dirty="0" smtClean="0"/>
              <a:t> </a:t>
            </a:r>
            <a:r>
              <a:rPr lang="en-GB" sz="1900" dirty="0" err="1" smtClean="0"/>
              <a:t>waeth</a:t>
            </a:r>
            <a:r>
              <a:rPr lang="en-GB" sz="1900" dirty="0" smtClean="0"/>
              <a:t>, </a:t>
            </a:r>
            <a:r>
              <a:rPr lang="en-GB" sz="1900" dirty="0" err="1" smtClean="0"/>
              <a:t>nid</a:t>
            </a:r>
            <a:r>
              <a:rPr lang="en-GB" sz="1900" dirty="0" smtClean="0"/>
              <a:t> </a:t>
            </a:r>
            <a:r>
              <a:rPr lang="en-GB" sz="1900" dirty="0" err="1" smtClean="0"/>
              <a:t>yw</a:t>
            </a:r>
            <a:r>
              <a:rPr lang="en-GB" sz="1900" dirty="0" smtClean="0"/>
              <a:t> </a:t>
            </a:r>
            <a:r>
              <a:rPr lang="en-GB" sz="1900" dirty="0" err="1" smtClean="0"/>
              <a:t>disgyblion</a:t>
            </a:r>
            <a:r>
              <a:rPr lang="en-GB" sz="1900" dirty="0" smtClean="0"/>
              <a:t> </a:t>
            </a:r>
            <a:r>
              <a:rPr lang="en-GB" sz="1900" dirty="0" err="1" smtClean="0"/>
              <a:t>yn</a:t>
            </a:r>
            <a:r>
              <a:rPr lang="en-GB" sz="1900" dirty="0" smtClean="0"/>
              <a:t> </a:t>
            </a:r>
            <a:r>
              <a:rPr lang="en-GB" sz="1900" dirty="0" err="1" smtClean="0"/>
              <a:t>datblygu’r</a:t>
            </a:r>
            <a:r>
              <a:rPr lang="en-GB" sz="1900" dirty="0" smtClean="0"/>
              <a:t> </a:t>
            </a:r>
            <a:r>
              <a:rPr lang="en-GB" sz="1900" dirty="0" err="1" smtClean="0"/>
              <a:t>ystod</a:t>
            </a:r>
            <a:r>
              <a:rPr lang="en-GB" sz="1900" dirty="0" smtClean="0"/>
              <a:t> lawn o </a:t>
            </a:r>
            <a:r>
              <a:rPr lang="en-GB" sz="1900" dirty="0" err="1" smtClean="0"/>
              <a:t>fedrau</a:t>
            </a:r>
            <a:r>
              <a:rPr lang="en-GB" sz="1900" dirty="0" smtClean="0"/>
              <a:t> </a:t>
            </a:r>
            <a:r>
              <a:rPr lang="en-GB" sz="1900" dirty="0" err="1" smtClean="0"/>
              <a:t>TGCh</a:t>
            </a:r>
            <a:r>
              <a:rPr lang="en-GB" sz="1900" dirty="0" smtClean="0"/>
              <a:t> y </a:t>
            </a:r>
            <a:r>
              <a:rPr lang="en-GB" sz="1900" dirty="0" err="1" smtClean="0"/>
              <a:t>dylent</a:t>
            </a:r>
            <a:r>
              <a:rPr lang="en-GB" sz="1900" dirty="0" smtClean="0"/>
              <a:t> </a:t>
            </a:r>
            <a:r>
              <a:rPr lang="en-GB" sz="1900" dirty="0" err="1" smtClean="0"/>
              <a:t>i</a:t>
            </a:r>
            <a:r>
              <a:rPr lang="en-GB" sz="1900" dirty="0" smtClean="0"/>
              <a:t> </a:t>
            </a:r>
            <a:r>
              <a:rPr lang="en-GB" sz="1900" dirty="0" err="1" smtClean="0"/>
              <a:t>safon</a:t>
            </a:r>
            <a:r>
              <a:rPr lang="en-GB" sz="1900" dirty="0" smtClean="0"/>
              <a:t> </a:t>
            </a:r>
            <a:r>
              <a:rPr lang="en-GB" sz="1900" dirty="0" err="1" smtClean="0"/>
              <a:t>ddigon</a:t>
            </a:r>
            <a:r>
              <a:rPr lang="en-GB" sz="1900" dirty="0" smtClean="0"/>
              <a:t> </a:t>
            </a:r>
            <a:r>
              <a:rPr lang="en-GB" sz="1900" dirty="0" err="1" smtClean="0"/>
              <a:t>uchel</a:t>
            </a:r>
            <a:r>
              <a:rPr lang="en-GB" sz="1900" dirty="0" smtClean="0"/>
              <a:t>, </a:t>
            </a:r>
            <a:r>
              <a:rPr lang="en-GB" sz="1900" dirty="0" err="1" smtClean="0"/>
              <a:t>yn</a:t>
            </a:r>
            <a:r>
              <a:rPr lang="en-GB" sz="1900" dirty="0" smtClean="0"/>
              <a:t> </a:t>
            </a:r>
            <a:r>
              <a:rPr lang="en-GB" sz="1900" dirty="0" err="1" smtClean="0"/>
              <a:t>enwedig</a:t>
            </a:r>
            <a:r>
              <a:rPr lang="en-GB" sz="1900" dirty="0" smtClean="0"/>
              <a:t> </a:t>
            </a:r>
            <a:r>
              <a:rPr lang="en-GB" sz="1900" dirty="0" err="1" smtClean="0"/>
              <a:t>wrth</a:t>
            </a:r>
            <a:r>
              <a:rPr lang="en-GB" sz="1900" dirty="0" smtClean="0"/>
              <a:t> </a:t>
            </a:r>
            <a:r>
              <a:rPr lang="en-GB" sz="1900" dirty="0" err="1" smtClean="0"/>
              <a:t>greu</a:t>
            </a:r>
            <a:r>
              <a:rPr lang="en-GB" sz="1900" dirty="0" smtClean="0"/>
              <a:t> </a:t>
            </a:r>
            <a:r>
              <a:rPr lang="en-GB" sz="1900" dirty="0" err="1" smtClean="0"/>
              <a:t>cronfeydd</a:t>
            </a:r>
            <a:r>
              <a:rPr lang="en-GB" sz="1900" dirty="0" smtClean="0"/>
              <a:t> data a </a:t>
            </a:r>
            <a:r>
              <a:rPr lang="en-GB" sz="1900" dirty="0" err="1" smtClean="0"/>
              <a:t>modelu</a:t>
            </a:r>
            <a:r>
              <a:rPr lang="en-GB" sz="1900" dirty="0" smtClean="0"/>
              <a:t>.  </a:t>
            </a:r>
            <a:r>
              <a:rPr lang="en-GB" sz="1900" dirty="0" err="1" smtClean="0"/>
              <a:t>Hefyd</a:t>
            </a:r>
            <a:r>
              <a:rPr lang="en-GB" sz="1900" dirty="0" smtClean="0"/>
              <a:t>, </a:t>
            </a:r>
            <a:r>
              <a:rPr lang="en-GB" sz="1900" dirty="0" err="1" smtClean="0"/>
              <a:t>maent</a:t>
            </a:r>
            <a:r>
              <a:rPr lang="en-GB" sz="1900" dirty="0" smtClean="0"/>
              <a:t> </a:t>
            </a:r>
            <a:r>
              <a:rPr lang="en-GB" sz="1900" dirty="0" err="1" smtClean="0"/>
              <a:t>yn</a:t>
            </a:r>
            <a:r>
              <a:rPr lang="en-GB" sz="1900" dirty="0" smtClean="0"/>
              <a:t> </a:t>
            </a:r>
            <a:r>
              <a:rPr lang="en-GB" sz="1900" dirty="0" err="1" smtClean="0"/>
              <a:t>dibynnu</a:t>
            </a:r>
            <a:r>
              <a:rPr lang="en-GB" sz="1900" dirty="0" smtClean="0"/>
              <a:t> </a:t>
            </a:r>
            <a:r>
              <a:rPr lang="en-GB" sz="1900" dirty="0" err="1" smtClean="0"/>
              <a:t>gormod</a:t>
            </a:r>
            <a:r>
              <a:rPr lang="en-GB" sz="1900" dirty="0" smtClean="0"/>
              <a:t> </a:t>
            </a:r>
            <a:r>
              <a:rPr lang="en-GB" sz="1900" dirty="0" err="1" smtClean="0"/>
              <a:t>ar</a:t>
            </a:r>
            <a:r>
              <a:rPr lang="en-GB" sz="1900" dirty="0" smtClean="0"/>
              <a:t> </a:t>
            </a:r>
            <a:r>
              <a:rPr lang="en-GB" sz="1900" dirty="0" err="1" smtClean="0"/>
              <a:t>yr</a:t>
            </a:r>
            <a:r>
              <a:rPr lang="en-GB" sz="1900" dirty="0" smtClean="0"/>
              <a:t> </a:t>
            </a:r>
            <a:r>
              <a:rPr lang="en-GB" sz="1900" dirty="0" err="1" smtClean="0"/>
              <a:t>athro</a:t>
            </a:r>
            <a:r>
              <a:rPr lang="en-GB" sz="1900" dirty="0" smtClean="0"/>
              <a:t> am </a:t>
            </a:r>
            <a:r>
              <a:rPr lang="en-GB" sz="1900" dirty="0" err="1" smtClean="0"/>
              <a:t>gymorth</a:t>
            </a:r>
            <a:r>
              <a:rPr lang="en-GB" sz="1900" dirty="0" smtClean="0"/>
              <a:t>.</a:t>
            </a:r>
          </a:p>
          <a:p>
            <a:pPr marL="0" indent="0"/>
            <a:endParaRPr lang="en-GB" sz="1900" dirty="0" smtClean="0">
              <a:solidFill>
                <a:srgbClr val="D60134"/>
              </a:solidFill>
            </a:endParaRPr>
          </a:p>
        </p:txBody>
      </p:sp>
      <p:sp>
        <p:nvSpPr>
          <p:cNvPr id="4" name="Rectangle 4"/>
          <p:cNvSpPr txBox="1">
            <a:spLocks noChangeArrowheads="1"/>
          </p:cNvSpPr>
          <p:nvPr/>
        </p:nvSpPr>
        <p:spPr bwMode="auto">
          <a:xfrm>
            <a:off x="4716463" y="1427163"/>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marL="0" indent="0">
              <a:buFontTx/>
              <a:buNone/>
              <a:defRPr/>
            </a:pPr>
            <a:r>
              <a:rPr lang="en-GB" sz="1900" b="1" kern="0" dirty="0" smtClean="0">
                <a:solidFill>
                  <a:srgbClr val="D60134"/>
                </a:solidFill>
                <a:latin typeface="+mj-lt"/>
                <a:ea typeface="+mj-ea"/>
                <a:cs typeface="+mj-cs"/>
              </a:rPr>
              <a:t>ICT as a subject</a:t>
            </a:r>
          </a:p>
          <a:p>
            <a:pPr marL="0" indent="0">
              <a:spcAft>
                <a:spcPts val="600"/>
              </a:spcAft>
              <a:buFontTx/>
              <a:buNone/>
              <a:defRPr/>
            </a:pPr>
            <a:r>
              <a:rPr lang="en-GB" sz="1900" b="1" kern="0" dirty="0" smtClean="0">
                <a:solidFill>
                  <a:srgbClr val="D60134"/>
                </a:solidFill>
                <a:latin typeface="+mj-lt"/>
                <a:ea typeface="+mj-ea"/>
                <a:cs typeface="+mj-cs"/>
              </a:rPr>
              <a:t>Standards</a:t>
            </a:r>
          </a:p>
          <a:p>
            <a:pPr>
              <a:defRPr/>
            </a:pPr>
            <a:r>
              <a:rPr lang="en-GB" sz="1900" kern="0" dirty="0" smtClean="0">
                <a:solidFill>
                  <a:srgbClr val="D60134"/>
                </a:solidFill>
                <a:latin typeface="+mj-lt"/>
                <a:ea typeface="+mj-ea"/>
                <a:cs typeface="+mj-cs"/>
              </a:rPr>
              <a:t>Pupils’ skills in using ICT for researching and presenting information are good in most schools.  Where standards are adequate or worse pupils do not develop the full range of ICT skills that they should to a high enough standard, especially in creating databases and modelling.  They also rely too much on the teacher for help.</a:t>
            </a:r>
          </a:p>
          <a:p>
            <a:pPr>
              <a:defRPr/>
            </a:pPr>
            <a:endParaRPr lang="en-GB" sz="1900" kern="0" dirty="0">
              <a:solidFill>
                <a:srgbClr val="D60134"/>
              </a:solidFill>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323850" y="260350"/>
            <a:ext cx="7772400" cy="1439863"/>
          </a:xfrm>
        </p:spPr>
        <p:txBody>
          <a:bodyPr/>
          <a:lstStyle/>
          <a:p>
            <a:pPr eaLnBrk="1" hangingPunct="1"/>
            <a:r>
              <a:rPr lang="en-GB" sz="3600" smtClean="0">
                <a:solidFill>
                  <a:srgbClr val="015284"/>
                </a:solidFill>
              </a:rPr>
              <a:t>Prif ganfyddiadau</a:t>
            </a:r>
            <a:r>
              <a:rPr lang="en-US" sz="3600" smtClean="0">
                <a:solidFill>
                  <a:srgbClr val="015284"/>
                </a:solidFill>
              </a:rPr>
              <a:t/>
            </a:r>
            <a:br>
              <a:rPr lang="en-US" sz="3600" smtClean="0">
                <a:solidFill>
                  <a:srgbClr val="015284"/>
                </a:solidFill>
              </a:rPr>
            </a:br>
            <a:r>
              <a:rPr lang="en-GB" sz="3600" smtClean="0"/>
              <a:t>Main findings </a:t>
            </a:r>
            <a:br>
              <a:rPr lang="en-GB" sz="3600" smtClean="0"/>
            </a:br>
            <a:endParaRPr lang="en-US" sz="3600" smtClean="0">
              <a:solidFill>
                <a:srgbClr val="015284"/>
              </a:solidFill>
            </a:endParaRPr>
          </a:p>
        </p:txBody>
      </p:sp>
      <p:sp>
        <p:nvSpPr>
          <p:cNvPr id="4099" name="Rectangle 4"/>
          <p:cNvSpPr>
            <a:spLocks noGrp="1" noChangeArrowheads="1"/>
          </p:cNvSpPr>
          <p:nvPr>
            <p:ph type="body" sz="half" idx="2"/>
          </p:nvPr>
        </p:nvSpPr>
        <p:spPr>
          <a:xfrm>
            <a:off x="323850" y="1268413"/>
            <a:ext cx="4392613" cy="4968875"/>
          </a:xfrm>
        </p:spPr>
        <p:txBody>
          <a:bodyPr/>
          <a:lstStyle/>
          <a:p>
            <a:pPr marL="0" indent="0">
              <a:buFontTx/>
              <a:buNone/>
              <a:defRPr/>
            </a:pPr>
            <a:endParaRPr lang="en-GB" sz="600" b="1" dirty="0" smtClean="0"/>
          </a:p>
          <a:p>
            <a:pPr marL="0" indent="0">
              <a:buFontTx/>
              <a:buNone/>
              <a:defRPr/>
            </a:pPr>
            <a:r>
              <a:rPr lang="en-GB" sz="1900" b="1" dirty="0" err="1" smtClean="0"/>
              <a:t>TGCh</a:t>
            </a:r>
            <a:r>
              <a:rPr lang="en-GB" sz="1900" b="1" dirty="0" smtClean="0"/>
              <a:t> </a:t>
            </a:r>
            <a:r>
              <a:rPr lang="en-GB" sz="1900" b="1" dirty="0" err="1" smtClean="0"/>
              <a:t>fel</a:t>
            </a:r>
            <a:r>
              <a:rPr lang="en-GB" sz="1900" b="1" dirty="0" smtClean="0"/>
              <a:t> </a:t>
            </a:r>
            <a:r>
              <a:rPr lang="en-GB" sz="1900" b="1" dirty="0" err="1" smtClean="0"/>
              <a:t>pwnc</a:t>
            </a:r>
            <a:endParaRPr lang="en-GB" sz="1900" b="1" dirty="0" smtClean="0"/>
          </a:p>
          <a:p>
            <a:pPr marL="0" indent="0">
              <a:buFontTx/>
              <a:buNone/>
              <a:defRPr/>
            </a:pPr>
            <a:r>
              <a:rPr lang="en-GB" sz="1900" b="1" dirty="0" err="1" smtClean="0"/>
              <a:t>Addysgu</a:t>
            </a:r>
            <a:endParaRPr lang="en-GB" sz="1900" b="1" dirty="0" smtClean="0"/>
          </a:p>
          <a:p>
            <a:pPr>
              <a:defRPr/>
            </a:pPr>
            <a:r>
              <a:rPr lang="en-GB" sz="1900" dirty="0" smtClean="0"/>
              <a:t>Mae </a:t>
            </a:r>
            <a:r>
              <a:rPr lang="en-GB" sz="1900" dirty="0" err="1" smtClean="0"/>
              <a:t>ansawdd</a:t>
            </a:r>
            <a:r>
              <a:rPr lang="en-GB" sz="1900" dirty="0" smtClean="0"/>
              <a:t> </a:t>
            </a:r>
            <a:r>
              <a:rPr lang="en-GB" sz="1900" dirty="0" err="1" smtClean="0"/>
              <a:t>addysgu</a:t>
            </a:r>
            <a:r>
              <a:rPr lang="en-GB" sz="1900" dirty="0" smtClean="0"/>
              <a:t> </a:t>
            </a:r>
            <a:r>
              <a:rPr lang="en-GB" sz="1900" dirty="0" err="1" smtClean="0"/>
              <a:t>TGCh</a:t>
            </a:r>
            <a:r>
              <a:rPr lang="en-GB" sz="1900" dirty="0" smtClean="0"/>
              <a:t> </a:t>
            </a:r>
            <a:r>
              <a:rPr lang="en-GB" sz="1900" dirty="0" err="1" smtClean="0"/>
              <a:t>fel</a:t>
            </a:r>
            <a:r>
              <a:rPr lang="en-GB" sz="1900" dirty="0" smtClean="0"/>
              <a:t> </a:t>
            </a:r>
            <a:r>
              <a:rPr lang="en-GB" sz="1900" dirty="0" err="1" smtClean="0"/>
              <a:t>pwnc</a:t>
            </a:r>
            <a:r>
              <a:rPr lang="en-GB" sz="1900" dirty="0" smtClean="0"/>
              <a:t> </a:t>
            </a:r>
            <a:r>
              <a:rPr lang="en-GB" sz="1900" dirty="0" err="1" smtClean="0"/>
              <a:t>yn</a:t>
            </a:r>
            <a:r>
              <a:rPr lang="en-GB" sz="1900" dirty="0" smtClean="0"/>
              <a:t> </a:t>
            </a:r>
            <a:r>
              <a:rPr lang="en-GB" sz="1900" dirty="0" err="1" smtClean="0"/>
              <a:t>dda</a:t>
            </a:r>
            <a:r>
              <a:rPr lang="en-GB" sz="1900" dirty="0" smtClean="0"/>
              <a:t> </a:t>
            </a:r>
            <a:r>
              <a:rPr lang="en-GB" sz="1900" dirty="0" err="1" smtClean="0"/>
              <a:t>neu’n</a:t>
            </a:r>
            <a:r>
              <a:rPr lang="en-GB" sz="1900" dirty="0" smtClean="0"/>
              <a:t> well </a:t>
            </a:r>
            <a:r>
              <a:rPr lang="en-GB" sz="1900" dirty="0" err="1" smtClean="0"/>
              <a:t>yn</a:t>
            </a:r>
            <a:r>
              <a:rPr lang="en-GB" sz="1900" dirty="0" smtClean="0"/>
              <a:t> </a:t>
            </a:r>
            <a:r>
              <a:rPr lang="en-GB" sz="1900" dirty="0" err="1" smtClean="0"/>
              <a:t>hanner</a:t>
            </a:r>
            <a:r>
              <a:rPr lang="en-GB" sz="1900" dirty="0" smtClean="0"/>
              <a:t> y </a:t>
            </a:r>
            <a:r>
              <a:rPr lang="en-GB" sz="1900" dirty="0" err="1" smtClean="0"/>
              <a:t>gwersi</a:t>
            </a:r>
            <a:r>
              <a:rPr lang="en-GB" sz="1900" dirty="0" smtClean="0"/>
              <a:t> a </a:t>
            </a:r>
            <a:r>
              <a:rPr lang="en-GB" sz="1900" dirty="0" err="1" smtClean="0"/>
              <a:t>arsylwyd</a:t>
            </a:r>
            <a:r>
              <a:rPr lang="en-GB" sz="1900" dirty="0" smtClean="0"/>
              <a:t>.  </a:t>
            </a:r>
            <a:r>
              <a:rPr lang="en-GB" sz="1900" dirty="0" err="1" smtClean="0"/>
              <a:t>Lle</a:t>
            </a:r>
            <a:r>
              <a:rPr lang="en-GB" sz="1900" dirty="0" smtClean="0"/>
              <a:t> </a:t>
            </a:r>
            <a:r>
              <a:rPr lang="en-GB" sz="1900" dirty="0" err="1" smtClean="0"/>
              <a:t>mae’r</a:t>
            </a:r>
            <a:r>
              <a:rPr lang="en-GB" sz="1900" dirty="0" smtClean="0"/>
              <a:t> </a:t>
            </a:r>
            <a:r>
              <a:rPr lang="en-GB" sz="1900" dirty="0" err="1" smtClean="0"/>
              <a:t>addysgu</a:t>
            </a:r>
            <a:r>
              <a:rPr lang="en-GB" sz="1900" dirty="0" smtClean="0"/>
              <a:t> </a:t>
            </a:r>
            <a:r>
              <a:rPr lang="en-GB" sz="1900" dirty="0" err="1" smtClean="0"/>
              <a:t>yn</a:t>
            </a:r>
            <a:r>
              <a:rPr lang="en-GB" sz="1900" dirty="0" smtClean="0"/>
              <a:t> </a:t>
            </a:r>
            <a:r>
              <a:rPr lang="en-GB" sz="1900" dirty="0" err="1" smtClean="0"/>
              <a:t>gadarn</a:t>
            </a:r>
            <a:r>
              <a:rPr lang="en-GB" sz="1900" dirty="0" smtClean="0"/>
              <a:t>, </a:t>
            </a:r>
            <a:r>
              <a:rPr lang="en-GB" sz="1900" dirty="0" err="1" smtClean="0"/>
              <a:t>mae’r</a:t>
            </a:r>
            <a:r>
              <a:rPr lang="en-GB" sz="1900" dirty="0" smtClean="0"/>
              <a:t> </a:t>
            </a:r>
            <a:r>
              <a:rPr lang="en-GB" sz="1900" dirty="0" err="1" smtClean="0"/>
              <a:t>athrawon</a:t>
            </a:r>
            <a:r>
              <a:rPr lang="en-GB" sz="1900" dirty="0" smtClean="0"/>
              <a:t> </a:t>
            </a:r>
            <a:r>
              <a:rPr lang="en-GB" sz="1900" dirty="0" err="1" smtClean="0"/>
              <a:t>yn</a:t>
            </a:r>
            <a:r>
              <a:rPr lang="en-GB" sz="1900" dirty="0" smtClean="0"/>
              <a:t> </a:t>
            </a:r>
            <a:r>
              <a:rPr lang="en-GB" sz="1900" dirty="0" err="1" smtClean="0"/>
              <a:t>defnyddio’u</a:t>
            </a:r>
            <a:r>
              <a:rPr lang="en-GB" sz="1900" dirty="0" smtClean="0"/>
              <a:t> </a:t>
            </a:r>
            <a:r>
              <a:rPr lang="en-GB" sz="1900" dirty="0" err="1" smtClean="0"/>
              <a:t>gwybodaeth</a:t>
            </a:r>
            <a:r>
              <a:rPr lang="en-GB" sz="1900" dirty="0" smtClean="0"/>
              <a:t> </a:t>
            </a:r>
            <a:r>
              <a:rPr lang="en-GB" sz="1900" dirty="0" err="1" smtClean="0"/>
              <a:t>bynciol</a:t>
            </a:r>
            <a:r>
              <a:rPr lang="en-GB" sz="1900" dirty="0" smtClean="0"/>
              <a:t> </a:t>
            </a:r>
            <a:r>
              <a:rPr lang="en-GB" sz="1900" dirty="0" err="1" smtClean="0"/>
              <a:t>yn</a:t>
            </a:r>
            <a:r>
              <a:rPr lang="en-GB" sz="1900" dirty="0" smtClean="0"/>
              <a:t> </a:t>
            </a:r>
            <a:r>
              <a:rPr lang="en-GB" sz="1900" dirty="0" err="1" smtClean="0"/>
              <a:t>dda</a:t>
            </a:r>
            <a:r>
              <a:rPr lang="en-GB" sz="1900" dirty="0" smtClean="0"/>
              <a:t> </a:t>
            </a:r>
            <a:r>
              <a:rPr lang="en-GB" sz="1900" dirty="0" err="1" smtClean="0"/>
              <a:t>i</a:t>
            </a:r>
            <a:r>
              <a:rPr lang="en-GB" sz="1900" dirty="0" smtClean="0"/>
              <a:t> </a:t>
            </a:r>
            <a:r>
              <a:rPr lang="en-GB" sz="1900" dirty="0" err="1" smtClean="0"/>
              <a:t>ddatblygu</a:t>
            </a:r>
            <a:r>
              <a:rPr lang="en-GB" sz="1900" dirty="0" smtClean="0"/>
              <a:t> </a:t>
            </a:r>
            <a:r>
              <a:rPr lang="en-GB" sz="1900" dirty="0" err="1" smtClean="0"/>
              <a:t>gwybodaeth</a:t>
            </a:r>
            <a:r>
              <a:rPr lang="en-GB" sz="1900" dirty="0" smtClean="0"/>
              <a:t> a </a:t>
            </a:r>
            <a:r>
              <a:rPr lang="en-GB" sz="1900" dirty="0" err="1" smtClean="0"/>
              <a:t>chymhwysiad</a:t>
            </a:r>
            <a:r>
              <a:rPr lang="en-GB" sz="1900" dirty="0" smtClean="0"/>
              <a:t> </a:t>
            </a:r>
            <a:r>
              <a:rPr lang="en-GB" sz="1900" dirty="0" err="1" smtClean="0"/>
              <a:t>disgyblion</a:t>
            </a:r>
            <a:r>
              <a:rPr lang="en-GB" sz="1900" dirty="0" smtClean="0"/>
              <a:t> o </a:t>
            </a:r>
            <a:r>
              <a:rPr lang="en-GB" sz="1900" dirty="0" err="1" smtClean="0"/>
              <a:t>TGCh</a:t>
            </a:r>
            <a:r>
              <a:rPr lang="en-GB" sz="1900" dirty="0" smtClean="0"/>
              <a:t> </a:t>
            </a:r>
            <a:r>
              <a:rPr lang="en-GB" sz="1900" dirty="0" err="1" smtClean="0"/>
              <a:t>ym</a:t>
            </a:r>
            <a:r>
              <a:rPr lang="en-GB" sz="1900" dirty="0" smtClean="0"/>
              <a:t> </a:t>
            </a:r>
            <a:r>
              <a:rPr lang="en-GB" sz="1900" dirty="0" err="1" smtClean="0"/>
              <a:t>mhob</a:t>
            </a:r>
            <a:r>
              <a:rPr lang="en-GB" sz="1900" dirty="0" smtClean="0"/>
              <a:t> </a:t>
            </a:r>
            <a:r>
              <a:rPr lang="en-GB" sz="1900" dirty="0" err="1" smtClean="0"/>
              <a:t>agwedd</a:t>
            </a:r>
            <a:r>
              <a:rPr lang="en-GB" sz="1900" dirty="0" smtClean="0"/>
              <a:t> </a:t>
            </a:r>
            <a:r>
              <a:rPr lang="en-GB" sz="1900" dirty="0" err="1" smtClean="0"/>
              <a:t>ar</a:t>
            </a:r>
            <a:r>
              <a:rPr lang="en-GB" sz="1900" dirty="0" smtClean="0"/>
              <a:t> y </a:t>
            </a:r>
            <a:r>
              <a:rPr lang="en-GB" sz="1900" dirty="0" err="1" smtClean="0"/>
              <a:t>pwnc</a:t>
            </a:r>
            <a:r>
              <a:rPr lang="en-GB" sz="1900" dirty="0" smtClean="0"/>
              <a:t>.  </a:t>
            </a:r>
            <a:r>
              <a:rPr lang="en-GB" sz="1900" dirty="0" err="1" smtClean="0"/>
              <a:t>Maent</a:t>
            </a:r>
            <a:r>
              <a:rPr lang="en-GB" sz="1900" dirty="0" smtClean="0"/>
              <a:t> </a:t>
            </a:r>
            <a:r>
              <a:rPr lang="en-GB" sz="1900" dirty="0" err="1" smtClean="0"/>
              <a:t>yn</a:t>
            </a:r>
            <a:r>
              <a:rPr lang="en-GB" sz="1900" dirty="0" smtClean="0"/>
              <a:t> </a:t>
            </a:r>
            <a:r>
              <a:rPr lang="en-GB" sz="1900" dirty="0" err="1" smtClean="0"/>
              <a:t>ennyn</a:t>
            </a:r>
            <a:r>
              <a:rPr lang="en-GB" sz="1900" dirty="0" smtClean="0"/>
              <a:t> </a:t>
            </a:r>
            <a:r>
              <a:rPr lang="en-GB" sz="1900" dirty="0" err="1" smtClean="0"/>
              <a:t>brwdfrydedd</a:t>
            </a:r>
            <a:r>
              <a:rPr lang="en-GB" sz="1900" dirty="0" smtClean="0"/>
              <a:t> ac </a:t>
            </a:r>
            <a:r>
              <a:rPr lang="en-GB" sz="1900" dirty="0" err="1" smtClean="0"/>
              <a:t>yn</a:t>
            </a:r>
            <a:r>
              <a:rPr lang="en-GB" sz="1900" dirty="0" smtClean="0"/>
              <a:t> </a:t>
            </a:r>
            <a:r>
              <a:rPr lang="en-GB" sz="1900" dirty="0" err="1" smtClean="0"/>
              <a:t>cymell</a:t>
            </a:r>
            <a:r>
              <a:rPr lang="en-GB" sz="1900" dirty="0" smtClean="0"/>
              <a:t> </a:t>
            </a:r>
            <a:r>
              <a:rPr lang="en-GB" sz="1900" dirty="0" err="1" smtClean="0"/>
              <a:t>disgyblion</a:t>
            </a:r>
            <a:r>
              <a:rPr lang="en-GB" sz="1900" dirty="0" smtClean="0"/>
              <a:t> </a:t>
            </a:r>
            <a:r>
              <a:rPr lang="en-GB" sz="1900" dirty="0" err="1" smtClean="0"/>
              <a:t>yn</a:t>
            </a:r>
            <a:r>
              <a:rPr lang="en-GB" sz="1900" dirty="0" smtClean="0"/>
              <a:t> </a:t>
            </a:r>
            <a:r>
              <a:rPr lang="en-GB" sz="1900" dirty="0" err="1" smtClean="0"/>
              <a:t>effeithiol</a:t>
            </a:r>
            <a:r>
              <a:rPr lang="en-GB" sz="1900" dirty="0" smtClean="0"/>
              <a:t>, ac </a:t>
            </a:r>
            <a:r>
              <a:rPr lang="en-GB" sz="1900" dirty="0" err="1" smtClean="0"/>
              <a:t>yn</a:t>
            </a:r>
            <a:r>
              <a:rPr lang="en-GB" sz="1900" dirty="0" smtClean="0"/>
              <a:t> </a:t>
            </a:r>
            <a:r>
              <a:rPr lang="en-GB" sz="1900" dirty="0" err="1" smtClean="0"/>
              <a:t>cadw</a:t>
            </a:r>
            <a:r>
              <a:rPr lang="en-GB" sz="1900" dirty="0" smtClean="0"/>
              <a:t> </a:t>
            </a:r>
            <a:r>
              <a:rPr lang="en-GB" sz="1900" dirty="0" err="1" smtClean="0"/>
              <a:t>eu</a:t>
            </a:r>
            <a:r>
              <a:rPr lang="en-GB" sz="1900" dirty="0" smtClean="0"/>
              <a:t> </a:t>
            </a:r>
            <a:r>
              <a:rPr lang="en-GB" sz="1900" dirty="0" err="1" smtClean="0"/>
              <a:t>ffocws</a:t>
            </a:r>
            <a:r>
              <a:rPr lang="en-GB" sz="1900" dirty="0" smtClean="0"/>
              <a:t> </a:t>
            </a:r>
            <a:r>
              <a:rPr lang="en-GB" sz="1900" dirty="0" err="1" smtClean="0"/>
              <a:t>ar</a:t>
            </a:r>
            <a:r>
              <a:rPr lang="en-GB" sz="1900" dirty="0" smtClean="0"/>
              <a:t> y </a:t>
            </a:r>
            <a:r>
              <a:rPr lang="en-GB" sz="1900" dirty="0" err="1" smtClean="0"/>
              <a:t>dasg</a:t>
            </a:r>
            <a:r>
              <a:rPr lang="en-GB" sz="1900" dirty="0" smtClean="0"/>
              <a:t>. O </a:t>
            </a:r>
            <a:r>
              <a:rPr lang="en-GB" sz="1900" dirty="0" err="1" smtClean="0"/>
              <a:t>ganlyniad</a:t>
            </a:r>
            <a:r>
              <a:rPr lang="en-GB" sz="1900" dirty="0" smtClean="0"/>
              <a:t>, </a:t>
            </a:r>
            <a:r>
              <a:rPr lang="en-GB" sz="1900" dirty="0" err="1" smtClean="0"/>
              <a:t>daw’r</a:t>
            </a:r>
            <a:r>
              <a:rPr lang="en-GB" sz="1900" dirty="0" smtClean="0"/>
              <a:t> </a:t>
            </a:r>
            <a:r>
              <a:rPr lang="en-GB" sz="1900" dirty="0" err="1" smtClean="0"/>
              <a:t>disgyblion</a:t>
            </a:r>
            <a:r>
              <a:rPr lang="en-GB" sz="1900" dirty="0" smtClean="0"/>
              <a:t> </a:t>
            </a:r>
            <a:r>
              <a:rPr lang="en-GB" sz="1900" dirty="0" err="1" smtClean="0"/>
              <a:t>yn</a:t>
            </a:r>
            <a:r>
              <a:rPr lang="en-GB" sz="1900" dirty="0" smtClean="0"/>
              <a:t> </a:t>
            </a:r>
            <a:r>
              <a:rPr lang="en-GB" sz="1900" dirty="0" err="1" smtClean="0"/>
              <a:t>ddysgwyr</a:t>
            </a:r>
            <a:r>
              <a:rPr lang="en-GB" sz="1900" dirty="0" smtClean="0"/>
              <a:t> </a:t>
            </a:r>
            <a:r>
              <a:rPr lang="en-GB" sz="1900" dirty="0" err="1" smtClean="0"/>
              <a:t>hyderus</a:t>
            </a:r>
            <a:r>
              <a:rPr lang="en-GB" sz="1900" dirty="0" smtClean="0"/>
              <a:t>, </a:t>
            </a:r>
            <a:r>
              <a:rPr lang="en-GB" sz="1900" dirty="0" err="1" smtClean="0"/>
              <a:t>annibynnol</a:t>
            </a:r>
            <a:r>
              <a:rPr lang="en-GB" sz="1900" dirty="0" smtClean="0"/>
              <a:t>.</a:t>
            </a:r>
            <a:endParaRPr lang="en-GB" sz="1900" dirty="0">
              <a:solidFill>
                <a:srgbClr val="D60134"/>
              </a:solidFill>
              <a:latin typeface="+mj-lt"/>
              <a:ea typeface="+mj-ea"/>
              <a:cs typeface="+mj-cs"/>
            </a:endParaRPr>
          </a:p>
        </p:txBody>
      </p:sp>
      <p:sp>
        <p:nvSpPr>
          <p:cNvPr id="4" name="Rectangle 4"/>
          <p:cNvSpPr txBox="1">
            <a:spLocks noChangeArrowheads="1"/>
          </p:cNvSpPr>
          <p:nvPr/>
        </p:nvSpPr>
        <p:spPr bwMode="auto">
          <a:xfrm>
            <a:off x="4787900" y="1420813"/>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marL="0" indent="0">
              <a:buFontTx/>
              <a:buNone/>
              <a:defRPr/>
            </a:pPr>
            <a:r>
              <a:rPr lang="en-GB" sz="1900" b="1" kern="0" dirty="0" smtClean="0">
                <a:solidFill>
                  <a:srgbClr val="D60134"/>
                </a:solidFill>
                <a:latin typeface="+mj-lt"/>
                <a:ea typeface="+mj-ea"/>
                <a:cs typeface="+mj-cs"/>
              </a:rPr>
              <a:t>ICT as a subject</a:t>
            </a:r>
          </a:p>
          <a:p>
            <a:pPr marL="0" indent="0">
              <a:buFontTx/>
              <a:buNone/>
              <a:defRPr/>
            </a:pPr>
            <a:r>
              <a:rPr lang="en-GB" sz="1900" b="1" kern="0" dirty="0" smtClean="0">
                <a:solidFill>
                  <a:srgbClr val="D60134"/>
                </a:solidFill>
                <a:latin typeface="+mj-lt"/>
                <a:ea typeface="+mj-ea"/>
                <a:cs typeface="+mj-cs"/>
              </a:rPr>
              <a:t>Teaching</a:t>
            </a:r>
          </a:p>
          <a:p>
            <a:pPr>
              <a:defRPr/>
            </a:pPr>
            <a:r>
              <a:rPr lang="en-GB" sz="1900" kern="0" dirty="0" smtClean="0">
                <a:solidFill>
                  <a:srgbClr val="D60134"/>
                </a:solidFill>
                <a:latin typeface="+mj-lt"/>
                <a:ea typeface="+mj-ea"/>
                <a:cs typeface="+mj-cs"/>
              </a:rPr>
              <a:t>The quality of teaching ICT as a subject is good or better in half the lessons observed.  Where teaching is strong, teachers use their subject knowledge well to develop pupils’ knowledge and application of ICT in all aspects of the subject.  They enthuse and motivate pupils effectively and keep them focused and on-task.  As a result pupils become confident, independent learners.</a:t>
            </a:r>
          </a:p>
          <a:p>
            <a:pPr>
              <a:defRPr/>
            </a:pPr>
            <a:endParaRPr lang="en-GB" sz="1900" kern="0" dirty="0">
              <a:solidFill>
                <a:srgbClr val="D60134"/>
              </a:solidFill>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323850" y="260350"/>
            <a:ext cx="7772400" cy="1655763"/>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 </a:t>
            </a:r>
            <a:br>
              <a:rPr lang="en-GB" sz="3600" smtClean="0"/>
            </a:br>
            <a:endParaRPr lang="en-US" sz="3600" smtClean="0">
              <a:solidFill>
                <a:srgbClr val="015284"/>
              </a:solidFill>
            </a:endParaRPr>
          </a:p>
        </p:txBody>
      </p:sp>
      <p:sp>
        <p:nvSpPr>
          <p:cNvPr id="4099" name="Rectangle 4"/>
          <p:cNvSpPr>
            <a:spLocks noGrp="1" noChangeArrowheads="1"/>
          </p:cNvSpPr>
          <p:nvPr>
            <p:ph type="body" sz="half" idx="2"/>
          </p:nvPr>
        </p:nvSpPr>
        <p:spPr>
          <a:xfrm>
            <a:off x="468313" y="1268413"/>
            <a:ext cx="4248150" cy="4968875"/>
          </a:xfrm>
        </p:spPr>
        <p:txBody>
          <a:bodyPr/>
          <a:lstStyle/>
          <a:p>
            <a:pPr marL="0" indent="0">
              <a:buFontTx/>
              <a:buNone/>
              <a:defRPr/>
            </a:pPr>
            <a:endParaRPr lang="en-GB" sz="900" b="1" dirty="0" smtClean="0"/>
          </a:p>
          <a:p>
            <a:pPr marL="0" indent="0">
              <a:buFontTx/>
              <a:buNone/>
              <a:defRPr/>
            </a:pPr>
            <a:r>
              <a:rPr lang="en-GB" sz="1900" b="1" dirty="0" err="1" smtClean="0"/>
              <a:t>TGCh</a:t>
            </a:r>
            <a:r>
              <a:rPr lang="en-GB" sz="1900" b="1" dirty="0" smtClean="0"/>
              <a:t> </a:t>
            </a:r>
            <a:r>
              <a:rPr lang="en-GB" sz="1900" b="1" dirty="0" err="1" smtClean="0"/>
              <a:t>fel</a:t>
            </a:r>
            <a:r>
              <a:rPr lang="en-GB" sz="1900" b="1" dirty="0" smtClean="0"/>
              <a:t> </a:t>
            </a:r>
            <a:r>
              <a:rPr lang="en-GB" sz="1900" b="1" dirty="0" err="1" smtClean="0"/>
              <a:t>pwnc</a:t>
            </a:r>
            <a:endParaRPr lang="en-GB" sz="1900" b="1" dirty="0" smtClean="0"/>
          </a:p>
          <a:p>
            <a:pPr marL="0" indent="0">
              <a:buFontTx/>
              <a:buNone/>
              <a:defRPr/>
            </a:pPr>
            <a:r>
              <a:rPr lang="en-GB" sz="1900" b="1" dirty="0" err="1" smtClean="0"/>
              <a:t>Addysgu</a:t>
            </a:r>
            <a:endParaRPr lang="en-GB" sz="1900" b="1" dirty="0" smtClean="0"/>
          </a:p>
          <a:p>
            <a:pPr>
              <a:defRPr/>
            </a:pPr>
            <a:r>
              <a:rPr lang="en-GB" sz="1900" dirty="0" err="1" smtClean="0"/>
              <a:t>Yn</a:t>
            </a:r>
            <a:r>
              <a:rPr lang="en-GB" sz="1900" dirty="0" smtClean="0"/>
              <a:t> </a:t>
            </a:r>
            <a:r>
              <a:rPr lang="en-GB" sz="1900" dirty="0" err="1" smtClean="0"/>
              <a:t>hanner</a:t>
            </a:r>
            <a:r>
              <a:rPr lang="en-GB" sz="1900" dirty="0" smtClean="0"/>
              <a:t> y </a:t>
            </a:r>
            <a:r>
              <a:rPr lang="en-GB" sz="1900" dirty="0" err="1" smtClean="0"/>
              <a:t>gwersi</a:t>
            </a:r>
            <a:r>
              <a:rPr lang="en-GB" sz="1900" dirty="0" smtClean="0"/>
              <a:t> a </a:t>
            </a:r>
            <a:r>
              <a:rPr lang="en-GB" sz="1900" dirty="0" err="1" smtClean="0"/>
              <a:t>arsylwyd</a:t>
            </a:r>
            <a:r>
              <a:rPr lang="en-GB" sz="1900" dirty="0" smtClean="0"/>
              <a:t> </a:t>
            </a:r>
            <a:r>
              <a:rPr lang="en-GB" sz="1900" dirty="0" err="1" smtClean="0"/>
              <a:t>lle</a:t>
            </a:r>
            <a:r>
              <a:rPr lang="en-GB" sz="1900" dirty="0" smtClean="0"/>
              <a:t> </a:t>
            </a:r>
            <a:r>
              <a:rPr lang="en-GB" sz="1900" dirty="0" err="1" smtClean="0"/>
              <a:t>nad</a:t>
            </a:r>
            <a:r>
              <a:rPr lang="en-GB" sz="1900" dirty="0" smtClean="0"/>
              <a:t> </a:t>
            </a:r>
            <a:r>
              <a:rPr lang="en-GB" sz="1900" dirty="0" err="1" smtClean="0"/>
              <a:t>yw’r</a:t>
            </a:r>
            <a:r>
              <a:rPr lang="en-GB" sz="1900" dirty="0" smtClean="0"/>
              <a:t> </a:t>
            </a:r>
            <a:r>
              <a:rPr lang="en-GB" sz="1900" dirty="0" err="1" smtClean="0"/>
              <a:t>addysgu</a:t>
            </a:r>
            <a:r>
              <a:rPr lang="en-GB" sz="1900" dirty="0" smtClean="0"/>
              <a:t> </a:t>
            </a:r>
            <a:r>
              <a:rPr lang="en-GB" sz="1900" dirty="0" err="1" smtClean="0"/>
              <a:t>ddim</a:t>
            </a:r>
            <a:r>
              <a:rPr lang="en-GB" sz="1900" dirty="0" smtClean="0"/>
              <a:t> </a:t>
            </a:r>
            <a:r>
              <a:rPr lang="en-GB" sz="1900" dirty="0" err="1" smtClean="0"/>
              <a:t>gwell</a:t>
            </a:r>
            <a:r>
              <a:rPr lang="en-GB" sz="1900" dirty="0" smtClean="0"/>
              <a:t> </a:t>
            </a:r>
            <a:r>
              <a:rPr lang="en-GB" sz="1900" dirty="0" err="1" smtClean="0"/>
              <a:t>na</a:t>
            </a:r>
            <a:r>
              <a:rPr lang="en-GB" sz="1900" dirty="0" smtClean="0"/>
              <a:t> </a:t>
            </a:r>
            <a:r>
              <a:rPr lang="en-GB" sz="1900" dirty="0" err="1" smtClean="0"/>
              <a:t>digonol</a:t>
            </a:r>
            <a:r>
              <a:rPr lang="en-GB" sz="1900" dirty="0" smtClean="0"/>
              <a:t>, </a:t>
            </a:r>
            <a:r>
              <a:rPr lang="en-GB" sz="1900" dirty="0" err="1" smtClean="0"/>
              <a:t>nid</a:t>
            </a:r>
            <a:r>
              <a:rPr lang="en-GB" sz="1900" dirty="0" smtClean="0"/>
              <a:t> </a:t>
            </a:r>
            <a:r>
              <a:rPr lang="en-GB" sz="1900" dirty="0" err="1" smtClean="0"/>
              <a:t>yw’r</a:t>
            </a:r>
            <a:r>
              <a:rPr lang="en-GB" sz="1900" dirty="0" smtClean="0"/>
              <a:t> </a:t>
            </a:r>
            <a:r>
              <a:rPr lang="en-GB" sz="1900" dirty="0" err="1" smtClean="0"/>
              <a:t>athrawon</a:t>
            </a:r>
            <a:r>
              <a:rPr lang="en-GB" sz="1900" dirty="0" smtClean="0"/>
              <a:t> </a:t>
            </a:r>
            <a:r>
              <a:rPr lang="en-GB" sz="1900" dirty="0" err="1" smtClean="0"/>
              <a:t>yn</a:t>
            </a:r>
            <a:r>
              <a:rPr lang="en-GB" sz="1900" dirty="0" smtClean="0"/>
              <a:t> </a:t>
            </a:r>
            <a:r>
              <a:rPr lang="en-GB" sz="1900" dirty="0" err="1" smtClean="0"/>
              <a:t>ystyried</a:t>
            </a:r>
            <a:r>
              <a:rPr lang="en-GB" sz="1900" dirty="0" smtClean="0"/>
              <a:t> </a:t>
            </a:r>
            <a:r>
              <a:rPr lang="en-GB" sz="1900" dirty="0" err="1" smtClean="0"/>
              <a:t>gwybodaeth</a:t>
            </a:r>
            <a:r>
              <a:rPr lang="en-GB" sz="1900" dirty="0" smtClean="0"/>
              <a:t> </a:t>
            </a:r>
            <a:r>
              <a:rPr lang="en-GB" sz="1900" dirty="0" err="1" smtClean="0"/>
              <a:t>flaenorol</a:t>
            </a:r>
            <a:r>
              <a:rPr lang="en-GB" sz="1900" dirty="0" smtClean="0"/>
              <a:t> y </a:t>
            </a:r>
            <a:r>
              <a:rPr lang="en-GB" sz="1900" dirty="0" err="1" smtClean="0"/>
              <a:t>disgyblion</a:t>
            </a:r>
            <a:r>
              <a:rPr lang="en-GB" sz="1900" dirty="0" smtClean="0"/>
              <a:t> </a:t>
            </a:r>
            <a:r>
              <a:rPr lang="en-GB" sz="1900" dirty="0" err="1" smtClean="0"/>
              <a:t>yn</a:t>
            </a:r>
            <a:r>
              <a:rPr lang="en-GB" sz="1900" dirty="0" smtClean="0"/>
              <a:t> </a:t>
            </a:r>
            <a:r>
              <a:rPr lang="en-GB" sz="1900" dirty="0" err="1" smtClean="0"/>
              <a:t>ddigon</a:t>
            </a:r>
            <a:r>
              <a:rPr lang="en-GB" sz="1900" dirty="0" smtClean="0"/>
              <a:t> </a:t>
            </a:r>
            <a:r>
              <a:rPr lang="en-GB" sz="1900" dirty="0" err="1" smtClean="0"/>
              <a:t>da</a:t>
            </a:r>
            <a:r>
              <a:rPr lang="en-GB" sz="1900" dirty="0" smtClean="0"/>
              <a:t> ac </a:t>
            </a:r>
            <a:r>
              <a:rPr lang="en-GB" sz="1900" dirty="0" err="1" smtClean="0"/>
              <a:t>nid</a:t>
            </a:r>
            <a:r>
              <a:rPr lang="en-GB" sz="1900" dirty="0" smtClean="0"/>
              <a:t> </a:t>
            </a:r>
            <a:r>
              <a:rPr lang="en-GB" sz="1900" dirty="0" err="1" smtClean="0"/>
              <a:t>ydynt</a:t>
            </a:r>
            <a:r>
              <a:rPr lang="en-GB" sz="1900" dirty="0" smtClean="0"/>
              <a:t> </a:t>
            </a:r>
            <a:r>
              <a:rPr lang="en-GB" sz="1900" dirty="0" err="1" smtClean="0"/>
              <a:t>yn</a:t>
            </a:r>
            <a:r>
              <a:rPr lang="en-GB" sz="1900" dirty="0" smtClean="0"/>
              <a:t> </a:t>
            </a:r>
            <a:r>
              <a:rPr lang="en-GB" sz="1900" dirty="0" err="1" smtClean="0"/>
              <a:t>herio</a:t>
            </a:r>
            <a:r>
              <a:rPr lang="en-GB" sz="1900" dirty="0" smtClean="0"/>
              <a:t> </a:t>
            </a:r>
            <a:r>
              <a:rPr lang="en-GB" sz="1900" dirty="0" err="1" smtClean="0"/>
              <a:t>disgyblion</a:t>
            </a:r>
            <a:r>
              <a:rPr lang="en-GB" sz="1900" dirty="0" smtClean="0"/>
              <a:t> </a:t>
            </a:r>
            <a:r>
              <a:rPr lang="en-GB" sz="1900" dirty="0" err="1" smtClean="0"/>
              <a:t>yn</a:t>
            </a:r>
            <a:r>
              <a:rPr lang="en-GB" sz="1900" dirty="0" smtClean="0"/>
              <a:t> </a:t>
            </a:r>
            <a:r>
              <a:rPr lang="en-GB" sz="1900" dirty="0" err="1" smtClean="0"/>
              <a:t>ddigonol</a:t>
            </a:r>
            <a:r>
              <a:rPr lang="en-GB" sz="1900" dirty="0" smtClean="0"/>
              <a:t>.  </a:t>
            </a:r>
            <a:r>
              <a:rPr lang="en-GB" sz="1900" dirty="0" err="1" smtClean="0"/>
              <a:t>Yn</a:t>
            </a:r>
            <a:r>
              <a:rPr lang="en-GB" sz="1900" dirty="0" smtClean="0"/>
              <a:t> y </a:t>
            </a:r>
            <a:r>
              <a:rPr lang="en-GB" sz="1900" dirty="0" err="1" smtClean="0"/>
              <a:t>gwersi</a:t>
            </a:r>
            <a:r>
              <a:rPr lang="en-GB" sz="1900" dirty="0" smtClean="0"/>
              <a:t> </a:t>
            </a:r>
            <a:r>
              <a:rPr lang="en-GB" sz="1900" dirty="0" err="1" smtClean="0"/>
              <a:t>hyn</a:t>
            </a:r>
            <a:r>
              <a:rPr lang="en-GB" sz="1900" dirty="0" smtClean="0"/>
              <a:t>, </a:t>
            </a:r>
            <a:r>
              <a:rPr lang="en-GB" sz="1900" dirty="0" err="1" smtClean="0"/>
              <a:t>mae’r</a:t>
            </a:r>
            <a:r>
              <a:rPr lang="en-GB" sz="1900" dirty="0" smtClean="0"/>
              <a:t> </a:t>
            </a:r>
            <a:r>
              <a:rPr lang="en-GB" sz="1900" dirty="0" err="1" smtClean="0"/>
              <a:t>disgyblion</a:t>
            </a:r>
            <a:r>
              <a:rPr lang="en-GB" sz="1900" dirty="0" smtClean="0"/>
              <a:t> </a:t>
            </a:r>
            <a:r>
              <a:rPr lang="en-GB" sz="1900" dirty="0" err="1" smtClean="0"/>
              <a:t>yn</a:t>
            </a:r>
            <a:r>
              <a:rPr lang="en-GB" sz="1900" dirty="0" smtClean="0"/>
              <a:t> </a:t>
            </a:r>
            <a:r>
              <a:rPr lang="en-GB" sz="1900" dirty="0" err="1" smtClean="0"/>
              <a:t>dibynnu</a:t>
            </a:r>
            <a:r>
              <a:rPr lang="en-GB" sz="1900" dirty="0" smtClean="0"/>
              <a:t> </a:t>
            </a:r>
            <a:r>
              <a:rPr lang="en-GB" sz="1900" dirty="0" err="1" smtClean="0"/>
              <a:t>gormod</a:t>
            </a:r>
            <a:r>
              <a:rPr lang="en-GB" sz="1900" dirty="0" smtClean="0"/>
              <a:t> </a:t>
            </a:r>
            <a:r>
              <a:rPr lang="en-GB" sz="1900" dirty="0" err="1" smtClean="0"/>
              <a:t>ar</a:t>
            </a:r>
            <a:r>
              <a:rPr lang="en-GB" sz="1900" dirty="0" smtClean="0"/>
              <a:t> </a:t>
            </a:r>
            <a:r>
              <a:rPr lang="en-GB" sz="1900" dirty="0" err="1" smtClean="0"/>
              <a:t>athrawon</a:t>
            </a:r>
            <a:r>
              <a:rPr lang="en-GB" sz="1900" dirty="0" smtClean="0"/>
              <a:t> am </a:t>
            </a:r>
            <a:r>
              <a:rPr lang="en-GB" sz="1900" dirty="0" err="1" smtClean="0"/>
              <a:t>gymorth</a:t>
            </a:r>
            <a:r>
              <a:rPr lang="en-GB" sz="1900" dirty="0" smtClean="0"/>
              <a:t> ac </a:t>
            </a:r>
            <a:r>
              <a:rPr lang="en-GB" sz="1900" dirty="0" err="1" smtClean="0"/>
              <a:t>nid</a:t>
            </a:r>
            <a:r>
              <a:rPr lang="en-GB" sz="1900" dirty="0" smtClean="0"/>
              <a:t> </a:t>
            </a:r>
            <a:r>
              <a:rPr lang="en-GB" sz="1900" dirty="0" err="1" smtClean="0"/>
              <a:t>yw’r</a:t>
            </a:r>
            <a:r>
              <a:rPr lang="en-GB" sz="1900" dirty="0" smtClean="0"/>
              <a:t> </a:t>
            </a:r>
            <a:r>
              <a:rPr lang="en-GB" sz="1900" dirty="0" err="1" smtClean="0"/>
              <a:t>athrawon</a:t>
            </a:r>
            <a:r>
              <a:rPr lang="en-GB" sz="1900" dirty="0" smtClean="0"/>
              <a:t> </a:t>
            </a:r>
            <a:r>
              <a:rPr lang="en-GB" sz="1900" dirty="0" err="1" smtClean="0"/>
              <a:t>yn</a:t>
            </a:r>
            <a:r>
              <a:rPr lang="en-GB" sz="1900" dirty="0" smtClean="0"/>
              <a:t> </a:t>
            </a:r>
            <a:r>
              <a:rPr lang="en-GB" sz="1900" dirty="0" err="1" smtClean="0"/>
              <a:t>gwneud</a:t>
            </a:r>
            <a:r>
              <a:rPr lang="en-GB" sz="1900" dirty="0" smtClean="0"/>
              <a:t> </a:t>
            </a:r>
            <a:r>
              <a:rPr lang="en-GB" sz="1900" dirty="0" err="1" smtClean="0"/>
              <a:t>yn</a:t>
            </a:r>
            <a:r>
              <a:rPr lang="en-GB" sz="1900" dirty="0" smtClean="0"/>
              <a:t> </a:t>
            </a:r>
            <a:r>
              <a:rPr lang="en-GB" sz="1900" dirty="0" err="1" smtClean="0"/>
              <a:t>si</a:t>
            </a:r>
            <a:r>
              <a:rPr lang="en-GB" sz="1900" dirty="0" err="1" smtClean="0">
                <a:cs typeface="Arial"/>
              </a:rPr>
              <a:t>ŵr</a:t>
            </a:r>
            <a:r>
              <a:rPr lang="en-GB" sz="1900" dirty="0" smtClean="0">
                <a:cs typeface="Arial"/>
              </a:rPr>
              <a:t> </a:t>
            </a:r>
            <a:r>
              <a:rPr lang="en-GB" sz="1900" dirty="0" err="1" smtClean="0">
                <a:cs typeface="Arial"/>
              </a:rPr>
              <a:t>bod</a:t>
            </a:r>
            <a:r>
              <a:rPr lang="en-GB" sz="1900" dirty="0" smtClean="0">
                <a:cs typeface="Arial"/>
              </a:rPr>
              <a:t> </a:t>
            </a:r>
            <a:r>
              <a:rPr lang="en-GB" sz="1900" dirty="0" err="1" smtClean="0">
                <a:cs typeface="Arial"/>
              </a:rPr>
              <a:t>disgyblion</a:t>
            </a:r>
            <a:r>
              <a:rPr lang="en-GB" sz="1900" dirty="0" smtClean="0">
                <a:cs typeface="Arial"/>
              </a:rPr>
              <a:t> </a:t>
            </a:r>
            <a:r>
              <a:rPr lang="en-GB" sz="1900" dirty="0" err="1" smtClean="0">
                <a:cs typeface="Arial"/>
              </a:rPr>
              <a:t>yn</a:t>
            </a:r>
            <a:r>
              <a:rPr lang="en-GB" sz="1900" dirty="0" smtClean="0">
                <a:cs typeface="Arial"/>
              </a:rPr>
              <a:t> </a:t>
            </a:r>
            <a:r>
              <a:rPr lang="en-GB" sz="1900" dirty="0" err="1" smtClean="0">
                <a:cs typeface="Arial"/>
              </a:rPr>
              <a:t>gwneud</a:t>
            </a:r>
            <a:r>
              <a:rPr lang="en-GB" sz="1900" dirty="0" smtClean="0">
                <a:cs typeface="Arial"/>
              </a:rPr>
              <a:t> </a:t>
            </a:r>
            <a:r>
              <a:rPr lang="en-GB" sz="1900" dirty="0" err="1" smtClean="0">
                <a:cs typeface="Arial"/>
              </a:rPr>
              <a:t>cynnydd</a:t>
            </a:r>
            <a:r>
              <a:rPr lang="en-GB" sz="1900" dirty="0" smtClean="0">
                <a:cs typeface="Arial"/>
              </a:rPr>
              <a:t> </a:t>
            </a:r>
            <a:r>
              <a:rPr lang="en-GB" sz="1900" dirty="0" err="1" smtClean="0">
                <a:cs typeface="Arial"/>
              </a:rPr>
              <a:t>drwy</a:t>
            </a:r>
            <a:r>
              <a:rPr lang="en-GB" sz="1900" dirty="0" smtClean="0">
                <a:cs typeface="Arial"/>
              </a:rPr>
              <a:t> </a:t>
            </a:r>
            <a:r>
              <a:rPr lang="en-GB" sz="1900" dirty="0" err="1" smtClean="0">
                <a:cs typeface="Arial"/>
              </a:rPr>
              <a:t>adeiladu</a:t>
            </a:r>
            <a:r>
              <a:rPr lang="en-GB" sz="1900" dirty="0" smtClean="0">
                <a:cs typeface="Arial"/>
              </a:rPr>
              <a:t> </a:t>
            </a:r>
            <a:r>
              <a:rPr lang="en-GB" sz="1900" dirty="0" err="1" smtClean="0">
                <a:cs typeface="Arial"/>
              </a:rPr>
              <a:t>ar</a:t>
            </a:r>
            <a:r>
              <a:rPr lang="en-GB" sz="1900" dirty="0" smtClean="0">
                <a:cs typeface="Arial"/>
              </a:rPr>
              <a:t> </a:t>
            </a:r>
            <a:r>
              <a:rPr lang="en-GB" sz="1900" dirty="0" err="1" smtClean="0">
                <a:cs typeface="Arial"/>
              </a:rPr>
              <a:t>wybodaeth</a:t>
            </a:r>
            <a:r>
              <a:rPr lang="en-GB" sz="1900" dirty="0" smtClean="0">
                <a:cs typeface="Arial"/>
              </a:rPr>
              <a:t> a </a:t>
            </a:r>
            <a:r>
              <a:rPr lang="en-GB" sz="1900" dirty="0" err="1" smtClean="0">
                <a:cs typeface="Arial"/>
              </a:rPr>
              <a:t>medrau</a:t>
            </a:r>
            <a:r>
              <a:rPr lang="en-GB" sz="1900" dirty="0" smtClean="0">
                <a:cs typeface="Arial"/>
              </a:rPr>
              <a:t> </a:t>
            </a:r>
            <a:r>
              <a:rPr lang="en-GB" sz="1900" dirty="0" err="1" smtClean="0">
                <a:cs typeface="Arial"/>
              </a:rPr>
              <a:t>blaenorol</a:t>
            </a:r>
            <a:r>
              <a:rPr lang="en-GB" sz="1900" dirty="0" smtClean="0">
                <a:cs typeface="Arial"/>
              </a:rPr>
              <a:t>.</a:t>
            </a:r>
            <a:endParaRPr lang="en-GB" sz="1900" dirty="0">
              <a:solidFill>
                <a:srgbClr val="D60134"/>
              </a:solidFill>
              <a:latin typeface="+mj-lt"/>
              <a:ea typeface="+mj-ea"/>
              <a:cs typeface="+mj-cs"/>
            </a:endParaRPr>
          </a:p>
        </p:txBody>
      </p:sp>
      <p:sp>
        <p:nvSpPr>
          <p:cNvPr id="4" name="Rectangle 4"/>
          <p:cNvSpPr txBox="1">
            <a:spLocks noChangeArrowheads="1"/>
          </p:cNvSpPr>
          <p:nvPr/>
        </p:nvSpPr>
        <p:spPr bwMode="auto">
          <a:xfrm>
            <a:off x="4716463" y="1420813"/>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marL="0" indent="0">
              <a:buFontTx/>
              <a:buNone/>
              <a:defRPr/>
            </a:pPr>
            <a:r>
              <a:rPr lang="en-GB" sz="1900" b="1" kern="0" dirty="0" smtClean="0">
                <a:solidFill>
                  <a:srgbClr val="D60134"/>
                </a:solidFill>
                <a:latin typeface="+mj-lt"/>
                <a:ea typeface="+mj-ea"/>
                <a:cs typeface="+mj-cs"/>
              </a:rPr>
              <a:t>ICT as a subject</a:t>
            </a:r>
          </a:p>
          <a:p>
            <a:pPr marL="0" indent="0">
              <a:buFontTx/>
              <a:buNone/>
              <a:defRPr/>
            </a:pPr>
            <a:r>
              <a:rPr lang="en-GB" sz="1900" b="1" kern="0" dirty="0" smtClean="0">
                <a:solidFill>
                  <a:srgbClr val="D60134"/>
                </a:solidFill>
                <a:latin typeface="+mj-lt"/>
                <a:ea typeface="+mj-ea"/>
                <a:cs typeface="+mj-cs"/>
              </a:rPr>
              <a:t>Teaching</a:t>
            </a:r>
          </a:p>
          <a:p>
            <a:pPr>
              <a:defRPr/>
            </a:pPr>
            <a:r>
              <a:rPr lang="en-GB" sz="1900" kern="0" dirty="0" smtClean="0">
                <a:solidFill>
                  <a:srgbClr val="D60134"/>
                </a:solidFill>
                <a:latin typeface="+mj-lt"/>
                <a:ea typeface="+mj-ea"/>
                <a:cs typeface="+mj-cs"/>
              </a:rPr>
              <a:t>In a half of lessons observed where teaching is no better than adequate, teachers do not consider pupils’ prior knowledge well enough and do not challenge pupils sufficiently.  In these lessons, pupils rely too much on teachers for support and teachers do not make sure that pupils make progress by building on prior knowledge and skills.</a:t>
            </a:r>
          </a:p>
          <a:p>
            <a:pPr>
              <a:defRPr/>
            </a:pPr>
            <a:endParaRPr lang="en-GB" sz="1900" kern="0" dirty="0">
              <a:solidFill>
                <a:srgbClr val="D60134"/>
              </a:solidFill>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323850" y="260350"/>
            <a:ext cx="7772400" cy="719138"/>
          </a:xfrm>
        </p:spPr>
        <p:txBody>
          <a:bodyPr/>
          <a:lstStyle/>
          <a:p>
            <a:pPr eaLnBrk="1" hangingPunct="1"/>
            <a:r>
              <a:rPr lang="en-GB" sz="3600" dirty="0" err="1" smtClean="0">
                <a:solidFill>
                  <a:srgbClr val="015284"/>
                </a:solidFill>
              </a:rPr>
              <a:t>Prif</a:t>
            </a:r>
            <a:r>
              <a:rPr lang="en-GB" sz="3600" dirty="0" smtClean="0">
                <a:solidFill>
                  <a:srgbClr val="015284"/>
                </a:solidFill>
              </a:rPr>
              <a:t> </a:t>
            </a:r>
            <a:r>
              <a:rPr lang="en-GB" sz="3600" dirty="0" err="1" smtClean="0">
                <a:solidFill>
                  <a:srgbClr val="015284"/>
                </a:solidFill>
              </a:rPr>
              <a:t>ganfyddiadau</a:t>
            </a:r>
            <a:r>
              <a:rPr lang="en-GB" sz="3600" dirty="0" smtClean="0">
                <a:solidFill>
                  <a:srgbClr val="015284"/>
                </a:solidFill>
              </a:rPr>
              <a:t/>
            </a:r>
            <a:br>
              <a:rPr lang="en-GB" sz="3600" dirty="0" smtClean="0">
                <a:solidFill>
                  <a:srgbClr val="015284"/>
                </a:solidFill>
              </a:rPr>
            </a:br>
            <a:r>
              <a:rPr lang="en-GB" sz="3600" dirty="0" smtClean="0"/>
              <a:t>Main findings</a:t>
            </a:r>
            <a:endParaRPr lang="en-US" sz="3600" dirty="0" smtClean="0">
              <a:solidFill>
                <a:srgbClr val="015284"/>
              </a:solidFill>
            </a:endParaRPr>
          </a:p>
        </p:txBody>
      </p:sp>
      <p:sp>
        <p:nvSpPr>
          <p:cNvPr id="4099" name="Rectangle 4"/>
          <p:cNvSpPr>
            <a:spLocks noGrp="1" noChangeArrowheads="1"/>
          </p:cNvSpPr>
          <p:nvPr>
            <p:ph type="body" sz="half" idx="2"/>
          </p:nvPr>
        </p:nvSpPr>
        <p:spPr>
          <a:xfrm>
            <a:off x="250825" y="1268413"/>
            <a:ext cx="4465638" cy="5400675"/>
          </a:xfrm>
        </p:spPr>
        <p:txBody>
          <a:bodyPr/>
          <a:lstStyle/>
          <a:p>
            <a:pPr marL="0" indent="0">
              <a:buFontTx/>
              <a:buNone/>
            </a:pPr>
            <a:r>
              <a:rPr lang="en-GB" sz="1900" b="1" dirty="0" err="1" smtClean="0"/>
              <a:t>TGCh</a:t>
            </a:r>
            <a:r>
              <a:rPr lang="en-GB" sz="1900" b="1" dirty="0" smtClean="0"/>
              <a:t> </a:t>
            </a:r>
            <a:r>
              <a:rPr lang="en-GB" sz="1900" b="1" dirty="0" err="1" smtClean="0"/>
              <a:t>fel</a:t>
            </a:r>
            <a:r>
              <a:rPr lang="en-GB" sz="1900" b="1" dirty="0" smtClean="0"/>
              <a:t> </a:t>
            </a:r>
            <a:r>
              <a:rPr lang="en-GB" sz="1900" b="1" dirty="0" err="1" smtClean="0"/>
              <a:t>pwnc</a:t>
            </a:r>
            <a:endParaRPr lang="en-GB" sz="1900" b="1" dirty="0" smtClean="0"/>
          </a:p>
          <a:p>
            <a:pPr marL="0" indent="0">
              <a:buFontTx/>
              <a:buNone/>
            </a:pPr>
            <a:r>
              <a:rPr lang="en-GB" sz="1900" b="1" dirty="0" err="1" smtClean="0"/>
              <a:t>Cynllunio</a:t>
            </a:r>
            <a:r>
              <a:rPr lang="en-GB" sz="1900" b="1" dirty="0" smtClean="0"/>
              <a:t>, </a:t>
            </a:r>
            <a:r>
              <a:rPr lang="en-GB" sz="1900" b="1" dirty="0" err="1" smtClean="0"/>
              <a:t>darparu</a:t>
            </a:r>
            <a:r>
              <a:rPr lang="en-GB" sz="1900" b="1" dirty="0" smtClean="0"/>
              <a:t> ac </a:t>
            </a:r>
            <a:r>
              <a:rPr lang="en-GB" sz="1900" b="1" dirty="0" err="1" smtClean="0"/>
              <a:t>asesu</a:t>
            </a:r>
            <a:endParaRPr lang="en-GB" sz="1900" b="1" dirty="0" smtClean="0"/>
          </a:p>
          <a:p>
            <a:r>
              <a:rPr lang="en-GB" sz="1900" dirty="0" smtClean="0"/>
              <a:t>Mae </a:t>
            </a:r>
            <a:r>
              <a:rPr lang="en-GB" sz="1900" dirty="0" err="1" smtClean="0"/>
              <a:t>ansawdd</a:t>
            </a:r>
            <a:r>
              <a:rPr lang="en-GB" sz="1900" dirty="0" smtClean="0"/>
              <a:t> y </a:t>
            </a:r>
            <a:r>
              <a:rPr lang="en-GB" sz="1900" dirty="0" err="1" smtClean="0"/>
              <a:t>cynllunio</a:t>
            </a:r>
            <a:r>
              <a:rPr lang="en-GB" sz="1900" dirty="0" smtClean="0"/>
              <a:t>, </a:t>
            </a:r>
            <a:r>
              <a:rPr lang="en-GB" sz="1900" dirty="0" err="1" smtClean="0"/>
              <a:t>darparu</a:t>
            </a:r>
            <a:r>
              <a:rPr lang="en-GB" sz="1900" dirty="0" smtClean="0"/>
              <a:t> ac </a:t>
            </a:r>
            <a:r>
              <a:rPr lang="en-GB" sz="1900" dirty="0" err="1" smtClean="0"/>
              <a:t>asesu</a:t>
            </a:r>
            <a:r>
              <a:rPr lang="en-GB" sz="1900" dirty="0" smtClean="0"/>
              <a:t> </a:t>
            </a:r>
            <a:r>
              <a:rPr lang="en-GB" sz="1900" dirty="0" err="1" smtClean="0"/>
              <a:t>ar</a:t>
            </a:r>
            <a:r>
              <a:rPr lang="en-GB" sz="1900" dirty="0" smtClean="0"/>
              <a:t> </a:t>
            </a:r>
            <a:r>
              <a:rPr lang="en-GB" sz="1900" dirty="0" err="1" smtClean="0"/>
              <a:t>gyfer</a:t>
            </a:r>
            <a:r>
              <a:rPr lang="en-GB" sz="1900" dirty="0" smtClean="0"/>
              <a:t> </a:t>
            </a:r>
            <a:r>
              <a:rPr lang="en-GB" sz="1900" dirty="0" err="1" smtClean="0"/>
              <a:t>TGCh</a:t>
            </a:r>
            <a:r>
              <a:rPr lang="en-GB" sz="1900" dirty="0" smtClean="0"/>
              <a:t> </a:t>
            </a:r>
            <a:r>
              <a:rPr lang="en-GB" sz="1900" dirty="0" err="1" smtClean="0"/>
              <a:t>fel</a:t>
            </a:r>
            <a:r>
              <a:rPr lang="en-GB" sz="1900" dirty="0" smtClean="0"/>
              <a:t> </a:t>
            </a:r>
            <a:r>
              <a:rPr lang="en-GB" sz="1900" dirty="0" err="1" smtClean="0"/>
              <a:t>pwnc</a:t>
            </a:r>
            <a:r>
              <a:rPr lang="en-GB" sz="1900" dirty="0" smtClean="0"/>
              <a:t> </a:t>
            </a:r>
            <a:r>
              <a:rPr lang="en-GB" sz="1900" dirty="0" err="1" smtClean="0"/>
              <a:t>yn</a:t>
            </a:r>
            <a:r>
              <a:rPr lang="en-GB" sz="1900" dirty="0" smtClean="0"/>
              <a:t> </a:t>
            </a:r>
            <a:r>
              <a:rPr lang="en-GB" sz="1900" dirty="0" err="1" smtClean="0"/>
              <a:t>dda</a:t>
            </a:r>
            <a:r>
              <a:rPr lang="en-GB" sz="1900" dirty="0" smtClean="0"/>
              <a:t> </a:t>
            </a:r>
            <a:r>
              <a:rPr lang="en-GB" sz="1900" dirty="0" err="1" smtClean="0"/>
              <a:t>neu’n</a:t>
            </a:r>
            <a:r>
              <a:rPr lang="en-GB" sz="1900" dirty="0" smtClean="0"/>
              <a:t> well </a:t>
            </a:r>
            <a:r>
              <a:rPr lang="en-GB" sz="1900" dirty="0" err="1" smtClean="0"/>
              <a:t>yn</a:t>
            </a:r>
            <a:r>
              <a:rPr lang="en-GB" sz="1900" dirty="0" smtClean="0"/>
              <a:t> </a:t>
            </a:r>
            <a:r>
              <a:rPr lang="en-GB" sz="1900" dirty="0" err="1" smtClean="0"/>
              <a:t>hanner</a:t>
            </a:r>
            <a:r>
              <a:rPr lang="en-GB" sz="1900" dirty="0" smtClean="0"/>
              <a:t> </a:t>
            </a:r>
            <a:r>
              <a:rPr lang="en-GB" sz="1900" dirty="0" err="1" smtClean="0"/>
              <a:t>yr</a:t>
            </a:r>
            <a:r>
              <a:rPr lang="en-GB" sz="1900" dirty="0" smtClean="0"/>
              <a:t> </a:t>
            </a:r>
            <a:r>
              <a:rPr lang="en-GB" sz="1900" dirty="0" err="1" smtClean="0"/>
              <a:t>ysgolion</a:t>
            </a:r>
            <a:r>
              <a:rPr lang="en-GB" sz="1900" dirty="0" smtClean="0"/>
              <a:t> </a:t>
            </a:r>
            <a:r>
              <a:rPr lang="en-GB" sz="1900" dirty="0" err="1" smtClean="0"/>
              <a:t>yr</a:t>
            </a:r>
            <a:r>
              <a:rPr lang="en-GB" sz="1900" dirty="0" smtClean="0"/>
              <a:t> </a:t>
            </a:r>
            <a:r>
              <a:rPr lang="en-GB" sz="1900" dirty="0" err="1" smtClean="0"/>
              <a:t>ymwelwyd</a:t>
            </a:r>
            <a:r>
              <a:rPr lang="en-GB" sz="1900" dirty="0" smtClean="0"/>
              <a:t> â </a:t>
            </a:r>
            <a:r>
              <a:rPr lang="en-GB" sz="1900" dirty="0" err="1" smtClean="0"/>
              <a:t>nhw</a:t>
            </a:r>
            <a:r>
              <a:rPr lang="en-GB" sz="1900" dirty="0" smtClean="0"/>
              <a:t>.  </a:t>
            </a:r>
            <a:r>
              <a:rPr lang="en-GB" sz="1900" dirty="0" err="1" smtClean="0"/>
              <a:t>Lle</a:t>
            </a:r>
            <a:r>
              <a:rPr lang="en-GB" sz="1900" dirty="0" smtClean="0"/>
              <a:t> </a:t>
            </a:r>
            <a:r>
              <a:rPr lang="en-GB" sz="1900" dirty="0" err="1" smtClean="0"/>
              <a:t>mae’r</a:t>
            </a:r>
            <a:r>
              <a:rPr lang="en-GB" sz="1900" dirty="0" smtClean="0"/>
              <a:t> </a:t>
            </a:r>
            <a:r>
              <a:rPr lang="en-GB" sz="1900" dirty="0" err="1" smtClean="0"/>
              <a:t>cynllunio</a:t>
            </a:r>
            <a:r>
              <a:rPr lang="en-GB" sz="1900" dirty="0" smtClean="0"/>
              <a:t> </a:t>
            </a:r>
            <a:r>
              <a:rPr lang="en-GB" sz="1900" dirty="0" err="1" smtClean="0"/>
              <a:t>yn</a:t>
            </a:r>
            <a:r>
              <a:rPr lang="en-GB" sz="1900" dirty="0" smtClean="0"/>
              <a:t> </a:t>
            </a:r>
            <a:r>
              <a:rPr lang="en-GB" sz="1900" dirty="0" err="1" smtClean="0"/>
              <a:t>dda</a:t>
            </a:r>
            <a:r>
              <a:rPr lang="en-GB" sz="1900" dirty="0" smtClean="0"/>
              <a:t>, </a:t>
            </a:r>
            <a:r>
              <a:rPr lang="en-GB" sz="1900" dirty="0" err="1" smtClean="0"/>
              <a:t>mae</a:t>
            </a:r>
            <a:r>
              <a:rPr lang="en-GB" sz="1900" dirty="0" smtClean="0"/>
              <a:t> </a:t>
            </a:r>
            <a:r>
              <a:rPr lang="en-GB" sz="1900" dirty="0" err="1" smtClean="0"/>
              <a:t>cynlluniau</a:t>
            </a:r>
            <a:r>
              <a:rPr lang="en-GB" sz="1900" dirty="0" smtClean="0"/>
              <a:t> </a:t>
            </a:r>
            <a:r>
              <a:rPr lang="en-GB" sz="1900" dirty="0" err="1" smtClean="0"/>
              <a:t>gwaith</a:t>
            </a:r>
            <a:r>
              <a:rPr lang="en-GB" sz="1900" dirty="0" smtClean="0"/>
              <a:t> </a:t>
            </a:r>
            <a:r>
              <a:rPr lang="en-GB" sz="1900" dirty="0" err="1" smtClean="0"/>
              <a:t>yn</a:t>
            </a:r>
            <a:r>
              <a:rPr lang="en-GB" sz="1900" dirty="0" smtClean="0"/>
              <a:t> </a:t>
            </a:r>
            <a:r>
              <a:rPr lang="en-GB" sz="1900" dirty="0" err="1" smtClean="0"/>
              <a:t>sicrhau</a:t>
            </a:r>
            <a:r>
              <a:rPr lang="en-GB" sz="1900" dirty="0" smtClean="0"/>
              <a:t> </a:t>
            </a:r>
            <a:r>
              <a:rPr lang="en-GB" sz="1900" dirty="0" err="1" smtClean="0"/>
              <a:t>yr</a:t>
            </a:r>
            <a:r>
              <a:rPr lang="en-GB" sz="1900" dirty="0" smtClean="0"/>
              <a:t> </a:t>
            </a:r>
            <a:r>
              <a:rPr lang="en-GB" sz="1900" dirty="0" err="1" smtClean="0"/>
              <a:t>ymdrinnir</a:t>
            </a:r>
            <a:r>
              <a:rPr lang="en-GB" sz="1900" dirty="0" smtClean="0"/>
              <a:t> </a:t>
            </a:r>
            <a:r>
              <a:rPr lang="en-GB" sz="1900" dirty="0" err="1" smtClean="0"/>
              <a:t>yn</a:t>
            </a:r>
            <a:r>
              <a:rPr lang="en-GB" sz="1900" dirty="0" smtClean="0"/>
              <a:t> </a:t>
            </a:r>
            <a:r>
              <a:rPr lang="en-GB" sz="1900" dirty="0" err="1" smtClean="0"/>
              <a:t>llawn</a:t>
            </a:r>
            <a:r>
              <a:rPr lang="en-GB" sz="1900" dirty="0" smtClean="0"/>
              <a:t> </a:t>
            </a:r>
            <a:r>
              <a:rPr lang="en-GB" sz="1900" dirty="0" err="1" smtClean="0"/>
              <a:t>â’r</a:t>
            </a:r>
            <a:r>
              <a:rPr lang="en-GB" sz="1900" dirty="0" smtClean="0"/>
              <a:t> </a:t>
            </a:r>
            <a:r>
              <a:rPr lang="en-GB" sz="1900" dirty="0" err="1" smtClean="0"/>
              <a:t>gofynion</a:t>
            </a:r>
            <a:r>
              <a:rPr lang="en-GB" sz="1900" dirty="0" smtClean="0"/>
              <a:t> </a:t>
            </a:r>
            <a:r>
              <a:rPr lang="en-GB" sz="1900" dirty="0" err="1" smtClean="0"/>
              <a:t>statudol</a:t>
            </a:r>
            <a:r>
              <a:rPr lang="en-GB" sz="1900" dirty="0" smtClean="0"/>
              <a:t> </a:t>
            </a:r>
            <a:r>
              <a:rPr lang="en-GB" sz="1900" dirty="0" err="1" smtClean="0"/>
              <a:t>ar</a:t>
            </a:r>
            <a:r>
              <a:rPr lang="en-GB" sz="1900" dirty="0" smtClean="0"/>
              <a:t> </a:t>
            </a:r>
            <a:r>
              <a:rPr lang="en-GB" sz="1900" dirty="0" err="1" smtClean="0"/>
              <a:t>gyfer</a:t>
            </a:r>
            <a:r>
              <a:rPr lang="en-GB" sz="1900" dirty="0" smtClean="0"/>
              <a:t> y </a:t>
            </a:r>
            <a:r>
              <a:rPr lang="en-GB" sz="1900" dirty="0" err="1" smtClean="0"/>
              <a:t>pwnc</a:t>
            </a:r>
            <a:r>
              <a:rPr lang="en-GB" sz="1900" dirty="0" smtClean="0"/>
              <a:t> </a:t>
            </a:r>
            <a:r>
              <a:rPr lang="en-GB" sz="1900" dirty="0" err="1" smtClean="0"/>
              <a:t>ar</a:t>
            </a:r>
            <a:r>
              <a:rPr lang="en-GB" sz="1900" dirty="0" smtClean="0"/>
              <a:t> y </a:t>
            </a:r>
            <a:r>
              <a:rPr lang="en-GB" sz="1900" dirty="0" err="1" smtClean="0"/>
              <a:t>lefel</a:t>
            </a:r>
            <a:r>
              <a:rPr lang="en-GB" sz="1900" dirty="0" smtClean="0"/>
              <a:t> </a:t>
            </a:r>
            <a:r>
              <a:rPr lang="en-GB" sz="1900" dirty="0" err="1" smtClean="0"/>
              <a:t>briodol</a:t>
            </a:r>
            <a:r>
              <a:rPr lang="en-GB" sz="1900" dirty="0" smtClean="0"/>
              <a:t>, a </a:t>
            </a:r>
            <a:r>
              <a:rPr lang="en-GB" sz="1900" dirty="0" err="1" smtClean="0"/>
              <a:t>gweithredir</a:t>
            </a:r>
            <a:r>
              <a:rPr lang="en-GB" sz="1900" dirty="0" smtClean="0"/>
              <a:t> </a:t>
            </a:r>
            <a:r>
              <a:rPr lang="en-GB" sz="1900" dirty="0" err="1" smtClean="0"/>
              <a:t>hyn</a:t>
            </a:r>
            <a:r>
              <a:rPr lang="en-GB" sz="1900" dirty="0" smtClean="0"/>
              <a:t> </a:t>
            </a:r>
            <a:r>
              <a:rPr lang="en-GB" sz="1900" dirty="0" err="1" smtClean="0"/>
              <a:t>yn</a:t>
            </a:r>
            <a:r>
              <a:rPr lang="en-GB" sz="1900" dirty="0" smtClean="0"/>
              <a:t> </a:t>
            </a:r>
            <a:r>
              <a:rPr lang="en-GB" sz="1900" dirty="0" err="1" smtClean="0"/>
              <a:t>llawn</a:t>
            </a:r>
            <a:r>
              <a:rPr lang="en-GB" sz="1900" dirty="0" smtClean="0"/>
              <a:t>. </a:t>
            </a:r>
            <a:r>
              <a:rPr lang="en-GB" sz="1900" dirty="0" err="1" smtClean="0"/>
              <a:t>Mewn</a:t>
            </a:r>
            <a:r>
              <a:rPr lang="en-GB" sz="1900" dirty="0" smtClean="0"/>
              <a:t> </a:t>
            </a:r>
            <a:r>
              <a:rPr lang="en-GB" sz="1900" dirty="0" err="1" smtClean="0"/>
              <a:t>ysgolion</a:t>
            </a:r>
            <a:r>
              <a:rPr lang="en-GB" sz="1900" dirty="0" smtClean="0"/>
              <a:t> </a:t>
            </a:r>
            <a:r>
              <a:rPr lang="en-GB" sz="1900" dirty="0" err="1" smtClean="0"/>
              <a:t>eraill</a:t>
            </a:r>
            <a:r>
              <a:rPr lang="en-GB" sz="1900" dirty="0" smtClean="0"/>
              <a:t>, </a:t>
            </a:r>
            <a:r>
              <a:rPr lang="en-GB" sz="1900" dirty="0" err="1" smtClean="0"/>
              <a:t>nid</a:t>
            </a:r>
            <a:r>
              <a:rPr lang="en-GB" sz="1900" dirty="0" smtClean="0"/>
              <a:t> </a:t>
            </a:r>
            <a:r>
              <a:rPr lang="en-GB" sz="1900" dirty="0" err="1" smtClean="0"/>
              <a:t>ymdrinnir</a:t>
            </a:r>
            <a:r>
              <a:rPr lang="en-GB" sz="1900" dirty="0" smtClean="0"/>
              <a:t> </a:t>
            </a:r>
            <a:r>
              <a:rPr lang="en-GB" sz="1900" dirty="0" err="1" smtClean="0"/>
              <a:t>yn</a:t>
            </a:r>
            <a:r>
              <a:rPr lang="en-GB" sz="1900" dirty="0" smtClean="0"/>
              <a:t> </a:t>
            </a:r>
            <a:r>
              <a:rPr lang="en-GB" sz="1900" dirty="0" err="1" smtClean="0"/>
              <a:t>addas</a:t>
            </a:r>
            <a:r>
              <a:rPr lang="en-GB" sz="1900" dirty="0" smtClean="0"/>
              <a:t> </a:t>
            </a:r>
            <a:r>
              <a:rPr lang="en-GB" sz="1900" dirty="0" err="1" smtClean="0"/>
              <a:t>â’r</a:t>
            </a:r>
            <a:r>
              <a:rPr lang="en-GB" sz="1900" dirty="0" smtClean="0"/>
              <a:t> </a:t>
            </a:r>
            <a:r>
              <a:rPr lang="en-GB" sz="1900" dirty="0" err="1" smtClean="0"/>
              <a:t>gofynion</a:t>
            </a:r>
            <a:r>
              <a:rPr lang="en-GB" sz="1900" dirty="0" smtClean="0"/>
              <a:t> </a:t>
            </a:r>
            <a:r>
              <a:rPr lang="en-GB" sz="1900" dirty="0" err="1" smtClean="0"/>
              <a:t>statudol</a:t>
            </a:r>
            <a:r>
              <a:rPr lang="en-GB" sz="1900" dirty="0" smtClean="0"/>
              <a:t> </a:t>
            </a:r>
            <a:r>
              <a:rPr lang="en-GB" sz="1900" dirty="0" err="1" smtClean="0"/>
              <a:t>hyn</a:t>
            </a:r>
            <a:r>
              <a:rPr lang="en-GB" sz="1900" dirty="0" smtClean="0"/>
              <a:t>.  </a:t>
            </a:r>
            <a:r>
              <a:rPr lang="en-GB" sz="1900" dirty="0" err="1" smtClean="0"/>
              <a:t>Ychydig</a:t>
            </a:r>
            <a:r>
              <a:rPr lang="en-GB" sz="1900" dirty="0" smtClean="0"/>
              <a:t> </a:t>
            </a:r>
            <a:r>
              <a:rPr lang="en-GB" sz="1900" dirty="0" err="1" smtClean="0"/>
              <a:t>iawn</a:t>
            </a:r>
            <a:r>
              <a:rPr lang="en-GB" sz="1900" dirty="0" smtClean="0"/>
              <a:t> o </a:t>
            </a:r>
            <a:r>
              <a:rPr lang="en-GB" sz="1900" dirty="0" err="1" smtClean="0"/>
              <a:t>ysgolion</a:t>
            </a:r>
            <a:r>
              <a:rPr lang="en-GB" sz="1900" dirty="0" smtClean="0"/>
              <a:t> </a:t>
            </a:r>
            <a:r>
              <a:rPr lang="en-GB" sz="1900" dirty="0" err="1" smtClean="0"/>
              <a:t>uwchradd</a:t>
            </a:r>
            <a:r>
              <a:rPr lang="en-GB" sz="1900" dirty="0" smtClean="0"/>
              <a:t> </a:t>
            </a:r>
            <a:r>
              <a:rPr lang="en-GB" sz="1900" dirty="0" err="1" smtClean="0"/>
              <a:t>sy’n</a:t>
            </a:r>
            <a:r>
              <a:rPr lang="en-GB" sz="1900" dirty="0" smtClean="0"/>
              <a:t> </a:t>
            </a:r>
            <a:r>
              <a:rPr lang="en-GB" sz="1900" dirty="0" err="1" smtClean="0"/>
              <a:t>cysylltu’n</a:t>
            </a:r>
            <a:r>
              <a:rPr lang="en-GB" sz="1900" dirty="0" smtClean="0"/>
              <a:t> </a:t>
            </a:r>
            <a:r>
              <a:rPr lang="en-GB" sz="1900" dirty="0" err="1" smtClean="0"/>
              <a:t>effeithiol</a:t>
            </a:r>
            <a:r>
              <a:rPr lang="en-GB" sz="1900" dirty="0" smtClean="0"/>
              <a:t> </a:t>
            </a:r>
            <a:r>
              <a:rPr lang="en-GB" sz="1900" dirty="0" err="1" smtClean="0"/>
              <a:t>â’u</a:t>
            </a:r>
            <a:r>
              <a:rPr lang="en-GB" sz="1900" dirty="0" smtClean="0"/>
              <a:t> </a:t>
            </a:r>
            <a:r>
              <a:rPr lang="en-GB" sz="1900" dirty="0" err="1" smtClean="0"/>
              <a:t>hysgolion</a:t>
            </a:r>
            <a:r>
              <a:rPr lang="en-GB" sz="1900" dirty="0" smtClean="0"/>
              <a:t> </a:t>
            </a:r>
            <a:r>
              <a:rPr lang="en-GB" sz="1900" dirty="0" err="1" smtClean="0"/>
              <a:t>bwydo</a:t>
            </a:r>
            <a:r>
              <a:rPr lang="en-GB" sz="1900" dirty="0" smtClean="0"/>
              <a:t> </a:t>
            </a:r>
            <a:r>
              <a:rPr lang="en-GB" sz="1900" dirty="0" err="1" smtClean="0"/>
              <a:t>cynradd</a:t>
            </a:r>
            <a:r>
              <a:rPr lang="en-GB" sz="1900" dirty="0" smtClean="0"/>
              <a:t> </a:t>
            </a:r>
            <a:r>
              <a:rPr lang="en-GB" sz="1900" dirty="0" err="1" smtClean="0"/>
              <a:t>i</a:t>
            </a:r>
            <a:r>
              <a:rPr lang="en-GB" sz="1900" dirty="0" smtClean="0"/>
              <a:t> </a:t>
            </a:r>
            <a:r>
              <a:rPr lang="en-GB" sz="1900" dirty="0" err="1" smtClean="0"/>
              <a:t>sicrhau</a:t>
            </a:r>
            <a:r>
              <a:rPr lang="en-GB" sz="1900" dirty="0" smtClean="0"/>
              <a:t> </a:t>
            </a:r>
            <a:r>
              <a:rPr lang="en-GB" sz="1900" dirty="0" err="1" smtClean="0"/>
              <a:t>parhad</a:t>
            </a:r>
            <a:r>
              <a:rPr lang="en-GB" sz="1900" dirty="0" smtClean="0"/>
              <a:t> a </a:t>
            </a:r>
            <a:r>
              <a:rPr lang="en-GB" sz="1900" dirty="0" err="1" smtClean="0"/>
              <a:t>dilyniant</a:t>
            </a:r>
            <a:r>
              <a:rPr lang="en-GB" sz="1900" dirty="0" smtClean="0"/>
              <a:t> </a:t>
            </a:r>
            <a:r>
              <a:rPr lang="en-GB" sz="1900" dirty="0" err="1" smtClean="0"/>
              <a:t>mewn</a:t>
            </a:r>
            <a:r>
              <a:rPr lang="en-GB" sz="1900" dirty="0" smtClean="0"/>
              <a:t> </a:t>
            </a:r>
            <a:r>
              <a:rPr lang="en-GB" sz="1900" dirty="0" err="1" smtClean="0"/>
              <a:t>TGCh</a:t>
            </a:r>
            <a:r>
              <a:rPr lang="en-GB" sz="1900" dirty="0" smtClean="0"/>
              <a:t> o </a:t>
            </a:r>
            <a:r>
              <a:rPr lang="en-GB" sz="1900" dirty="0" err="1" smtClean="0"/>
              <a:t>gyfnod</a:t>
            </a:r>
            <a:r>
              <a:rPr lang="en-GB" sz="1900" dirty="0" smtClean="0"/>
              <a:t> </a:t>
            </a:r>
            <a:r>
              <a:rPr lang="en-GB" sz="1900" dirty="0" err="1" smtClean="0"/>
              <a:t>allweddol</a:t>
            </a:r>
            <a:r>
              <a:rPr lang="en-GB" sz="1900" dirty="0" smtClean="0"/>
              <a:t> 2 </a:t>
            </a:r>
            <a:r>
              <a:rPr lang="en-GB" sz="1900" dirty="0" err="1" smtClean="0"/>
              <a:t>i</a:t>
            </a:r>
            <a:r>
              <a:rPr lang="en-GB" sz="1900" dirty="0" smtClean="0"/>
              <a:t> </a:t>
            </a:r>
            <a:r>
              <a:rPr lang="en-GB" sz="1900" dirty="0" err="1" smtClean="0"/>
              <a:t>gyfnod</a:t>
            </a:r>
            <a:r>
              <a:rPr lang="en-GB" sz="1900" dirty="0" smtClean="0"/>
              <a:t> </a:t>
            </a:r>
            <a:r>
              <a:rPr lang="en-GB" sz="1900" dirty="0" err="1" smtClean="0"/>
              <a:t>allweddol</a:t>
            </a:r>
            <a:r>
              <a:rPr lang="en-GB" sz="1900" dirty="0" smtClean="0"/>
              <a:t> 3.</a:t>
            </a:r>
          </a:p>
        </p:txBody>
      </p:sp>
      <p:sp>
        <p:nvSpPr>
          <p:cNvPr id="4" name="Rectangle 4"/>
          <p:cNvSpPr txBox="1">
            <a:spLocks noChangeArrowheads="1"/>
          </p:cNvSpPr>
          <p:nvPr/>
        </p:nvSpPr>
        <p:spPr bwMode="auto">
          <a:xfrm>
            <a:off x="4572000" y="1435100"/>
            <a:ext cx="4465638" cy="5257800"/>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marL="0" indent="0">
              <a:buFontTx/>
              <a:buNone/>
              <a:defRPr/>
            </a:pPr>
            <a:r>
              <a:rPr lang="en-GB" sz="1900" b="1" kern="0" dirty="0" smtClean="0">
                <a:solidFill>
                  <a:srgbClr val="D60134"/>
                </a:solidFill>
                <a:latin typeface="+mj-lt"/>
                <a:ea typeface="+mj-ea"/>
                <a:cs typeface="+mj-cs"/>
              </a:rPr>
              <a:t>ICT as a subject</a:t>
            </a:r>
          </a:p>
          <a:p>
            <a:pPr marL="0" indent="0">
              <a:buFontTx/>
              <a:buNone/>
              <a:defRPr/>
            </a:pPr>
            <a:r>
              <a:rPr lang="en-GB" sz="1900" b="1" kern="0" dirty="0" smtClean="0">
                <a:solidFill>
                  <a:srgbClr val="D60134"/>
                </a:solidFill>
                <a:latin typeface="+mj-lt"/>
                <a:ea typeface="+mj-ea"/>
                <a:cs typeface="+mj-cs"/>
              </a:rPr>
              <a:t>Planning, provision and assessment</a:t>
            </a:r>
          </a:p>
          <a:p>
            <a:pPr>
              <a:defRPr/>
            </a:pPr>
            <a:r>
              <a:rPr lang="en-GB" sz="1900" kern="0" dirty="0" smtClean="0">
                <a:solidFill>
                  <a:srgbClr val="D60134"/>
                </a:solidFill>
                <a:latin typeface="+mj-lt"/>
                <a:ea typeface="+mj-ea"/>
                <a:cs typeface="+mj-cs"/>
              </a:rPr>
              <a:t>The quality of planning, provision and assessment for ICT as a subject is good or better in half the schools visited.  Where planning is good, schemes of work ensure full coverage of the statutory requirements for the subject at the appropriate level and this is fully implemented.  In other schools these statutory requirements are not covered suitably.  Very few secondary schools liaise effectively with their feeder primary schools to ensure continuity and progression in ICT from key stage 2 to key stage 3.</a:t>
            </a:r>
          </a:p>
          <a:p>
            <a:pPr>
              <a:defRPr/>
            </a:pPr>
            <a:endParaRPr lang="en-GB" sz="1900" kern="0" dirty="0">
              <a:solidFill>
                <a:srgbClr val="D60134"/>
              </a:solidFill>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4099" name="Rectangle 4"/>
          <p:cNvSpPr>
            <a:spLocks noGrp="1" noChangeArrowheads="1"/>
          </p:cNvSpPr>
          <p:nvPr>
            <p:ph type="body" sz="half" idx="2"/>
          </p:nvPr>
        </p:nvSpPr>
        <p:spPr>
          <a:xfrm>
            <a:off x="250825" y="1268413"/>
            <a:ext cx="4465638" cy="5256212"/>
          </a:xfrm>
        </p:spPr>
        <p:txBody>
          <a:bodyPr/>
          <a:lstStyle/>
          <a:p>
            <a:pPr marL="0" indent="0">
              <a:buFontTx/>
              <a:buNone/>
            </a:pPr>
            <a:endParaRPr lang="en-GB" sz="1100" b="1" dirty="0" smtClean="0">
              <a:solidFill>
                <a:srgbClr val="D60134"/>
              </a:solidFill>
            </a:endParaRPr>
          </a:p>
          <a:p>
            <a:pPr marL="0" indent="0">
              <a:buFontTx/>
              <a:buNone/>
            </a:pPr>
            <a:r>
              <a:rPr lang="en-GB" sz="1900" b="1" dirty="0" err="1" smtClean="0"/>
              <a:t>TGCh</a:t>
            </a:r>
            <a:r>
              <a:rPr lang="en-GB" sz="1900" b="1" dirty="0" smtClean="0"/>
              <a:t> </a:t>
            </a:r>
            <a:r>
              <a:rPr lang="en-GB" sz="1900" b="1" dirty="0" err="1" smtClean="0"/>
              <a:t>fel</a:t>
            </a:r>
            <a:r>
              <a:rPr lang="en-GB" sz="1900" b="1" dirty="0" smtClean="0"/>
              <a:t> </a:t>
            </a:r>
            <a:r>
              <a:rPr lang="en-GB" sz="1900" b="1" dirty="0" err="1" smtClean="0"/>
              <a:t>pwnc</a:t>
            </a:r>
            <a:endParaRPr lang="en-GB" sz="1900" b="1" dirty="0" smtClean="0"/>
          </a:p>
          <a:p>
            <a:pPr marL="0" indent="0">
              <a:buFontTx/>
              <a:buNone/>
            </a:pPr>
            <a:r>
              <a:rPr lang="en-GB" sz="1900" b="1" dirty="0" err="1" smtClean="0"/>
              <a:t>Cynllunio</a:t>
            </a:r>
            <a:r>
              <a:rPr lang="en-GB" sz="1900" b="1" dirty="0" smtClean="0"/>
              <a:t>, </a:t>
            </a:r>
            <a:r>
              <a:rPr lang="en-GB" sz="1900" b="1" dirty="0" err="1" smtClean="0"/>
              <a:t>darparu</a:t>
            </a:r>
            <a:r>
              <a:rPr lang="en-GB" sz="1900" b="1" dirty="0" smtClean="0"/>
              <a:t> ac </a:t>
            </a:r>
            <a:r>
              <a:rPr lang="en-GB" sz="1900" b="1" dirty="0" err="1" smtClean="0"/>
              <a:t>asesu</a:t>
            </a:r>
            <a:endParaRPr lang="en-GB" sz="1900" b="1" dirty="0" smtClean="0"/>
          </a:p>
          <a:p>
            <a:r>
              <a:rPr lang="en-GB" sz="1900" dirty="0" err="1" smtClean="0"/>
              <a:t>Lle</a:t>
            </a:r>
            <a:r>
              <a:rPr lang="en-GB" sz="1900" dirty="0" smtClean="0"/>
              <a:t> </a:t>
            </a:r>
            <a:r>
              <a:rPr lang="en-GB" sz="1900" dirty="0" err="1" smtClean="0"/>
              <a:t>mae’r</a:t>
            </a:r>
            <a:r>
              <a:rPr lang="en-GB" sz="1900" dirty="0" smtClean="0"/>
              <a:t> </a:t>
            </a:r>
            <a:r>
              <a:rPr lang="en-GB" sz="1900" dirty="0" err="1" smtClean="0"/>
              <a:t>asesu</a:t>
            </a:r>
            <a:r>
              <a:rPr lang="en-GB" sz="1900" dirty="0" smtClean="0"/>
              <a:t> </a:t>
            </a:r>
            <a:r>
              <a:rPr lang="en-GB" sz="1900" dirty="0" err="1" smtClean="0"/>
              <a:t>yn</a:t>
            </a:r>
            <a:r>
              <a:rPr lang="en-GB" sz="1900" dirty="0" smtClean="0"/>
              <a:t> </a:t>
            </a:r>
            <a:r>
              <a:rPr lang="en-GB" sz="1900" dirty="0" err="1" smtClean="0"/>
              <a:t>dda</a:t>
            </a:r>
            <a:r>
              <a:rPr lang="en-GB" sz="1900" dirty="0" smtClean="0"/>
              <a:t>, </a:t>
            </a:r>
            <a:r>
              <a:rPr lang="en-GB" sz="1900" dirty="0" err="1" smtClean="0"/>
              <a:t>mae</a:t>
            </a:r>
            <a:r>
              <a:rPr lang="en-GB" sz="1900" dirty="0" smtClean="0"/>
              <a:t> </a:t>
            </a:r>
            <a:r>
              <a:rPr lang="en-GB" sz="1900" dirty="0" err="1" smtClean="0"/>
              <a:t>ysgolion</a:t>
            </a:r>
            <a:r>
              <a:rPr lang="en-GB" sz="1900" dirty="0" smtClean="0"/>
              <a:t> </a:t>
            </a:r>
            <a:r>
              <a:rPr lang="en-GB" sz="1900" dirty="0" err="1" smtClean="0"/>
              <a:t>yn</a:t>
            </a:r>
            <a:r>
              <a:rPr lang="en-GB" sz="1900" dirty="0" smtClean="0"/>
              <a:t> </a:t>
            </a:r>
            <a:r>
              <a:rPr lang="en-GB" sz="1900" dirty="0" err="1" smtClean="0"/>
              <a:t>defnyddio’r</a:t>
            </a:r>
            <a:r>
              <a:rPr lang="en-GB" sz="1900" dirty="0" smtClean="0"/>
              <a:t> </a:t>
            </a:r>
            <a:r>
              <a:rPr lang="en-GB" sz="1900" dirty="0" err="1" smtClean="0"/>
              <a:t>wybodaeth</a:t>
            </a:r>
            <a:r>
              <a:rPr lang="en-GB" sz="1900" dirty="0" smtClean="0"/>
              <a:t> </a:t>
            </a:r>
            <a:r>
              <a:rPr lang="en-GB" sz="1900" dirty="0" err="1" smtClean="0"/>
              <a:t>yn</a:t>
            </a:r>
            <a:r>
              <a:rPr lang="en-GB" sz="1900" dirty="0" smtClean="0"/>
              <a:t> </a:t>
            </a:r>
            <a:r>
              <a:rPr lang="en-GB" sz="1900" dirty="0" err="1" smtClean="0"/>
              <a:t>dda</a:t>
            </a:r>
            <a:r>
              <a:rPr lang="en-GB" sz="1900" dirty="0" smtClean="0"/>
              <a:t> </a:t>
            </a:r>
            <a:r>
              <a:rPr lang="en-GB" sz="1900" dirty="0" err="1" smtClean="0"/>
              <a:t>i</a:t>
            </a:r>
            <a:r>
              <a:rPr lang="en-GB" sz="1900" dirty="0" smtClean="0"/>
              <a:t> </a:t>
            </a:r>
            <a:r>
              <a:rPr lang="en-GB" sz="1900" dirty="0" err="1" smtClean="0"/>
              <a:t>gynllunio</a:t>
            </a:r>
            <a:r>
              <a:rPr lang="en-GB" sz="1900" dirty="0" smtClean="0"/>
              <a:t> </a:t>
            </a:r>
            <a:r>
              <a:rPr lang="en-GB" sz="1900" dirty="0" err="1" smtClean="0"/>
              <a:t>camau</a:t>
            </a:r>
            <a:r>
              <a:rPr lang="en-GB" sz="1900" dirty="0" smtClean="0"/>
              <a:t> </a:t>
            </a:r>
            <a:r>
              <a:rPr lang="en-GB" sz="1900" dirty="0" err="1" smtClean="0"/>
              <a:t>nesaf</a:t>
            </a:r>
            <a:r>
              <a:rPr lang="en-GB" sz="1900" dirty="0" smtClean="0"/>
              <a:t> </a:t>
            </a:r>
            <a:r>
              <a:rPr lang="en-GB" sz="1900" dirty="0" err="1" smtClean="0"/>
              <a:t>yn</a:t>
            </a:r>
            <a:r>
              <a:rPr lang="en-GB" sz="1900" dirty="0" smtClean="0"/>
              <a:t> y </a:t>
            </a:r>
            <a:r>
              <a:rPr lang="en-GB" sz="1900" dirty="0" err="1" smtClean="0"/>
              <a:t>dysgu</a:t>
            </a:r>
            <a:r>
              <a:rPr lang="en-GB" sz="1900" dirty="0" smtClean="0"/>
              <a:t>, ac </a:t>
            </a:r>
            <a:r>
              <a:rPr lang="en-GB" sz="1900" dirty="0" err="1" smtClean="0"/>
              <a:t>mae</a:t>
            </a:r>
            <a:r>
              <a:rPr lang="en-GB" sz="1900" dirty="0" smtClean="0"/>
              <a:t> </a:t>
            </a:r>
            <a:r>
              <a:rPr lang="en-GB" sz="1900" dirty="0" err="1" smtClean="0"/>
              <a:t>athrawon</a:t>
            </a:r>
            <a:r>
              <a:rPr lang="en-GB" sz="1900" dirty="0" smtClean="0"/>
              <a:t> </a:t>
            </a:r>
            <a:r>
              <a:rPr lang="en-GB" sz="1900" dirty="0" err="1" smtClean="0"/>
              <a:t>hefyd</a:t>
            </a:r>
            <a:r>
              <a:rPr lang="en-GB" sz="1900" dirty="0" smtClean="0"/>
              <a:t> </a:t>
            </a:r>
            <a:r>
              <a:rPr lang="en-GB" sz="1900" dirty="0" err="1" smtClean="0"/>
              <a:t>yn</a:t>
            </a:r>
            <a:r>
              <a:rPr lang="en-GB" sz="1900" dirty="0" smtClean="0"/>
              <a:t> </a:t>
            </a:r>
            <a:r>
              <a:rPr lang="en-GB" sz="1900" dirty="0" err="1" smtClean="0"/>
              <a:t>cynnwys</a:t>
            </a:r>
            <a:r>
              <a:rPr lang="en-GB" sz="1900" dirty="0" smtClean="0"/>
              <a:t> </a:t>
            </a:r>
            <a:r>
              <a:rPr lang="en-GB" sz="1900" dirty="0" err="1" smtClean="0"/>
              <a:t>disgyblion</a:t>
            </a:r>
            <a:r>
              <a:rPr lang="en-GB" sz="1900" dirty="0" smtClean="0"/>
              <a:t> </a:t>
            </a:r>
            <a:r>
              <a:rPr lang="en-GB" sz="1900" dirty="0" err="1" smtClean="0"/>
              <a:t>yn</a:t>
            </a:r>
            <a:r>
              <a:rPr lang="en-GB" sz="1900" dirty="0" smtClean="0"/>
              <a:t> </a:t>
            </a:r>
            <a:r>
              <a:rPr lang="en-GB" sz="1900" dirty="0" err="1" smtClean="0"/>
              <a:t>llwyddiannus</a:t>
            </a:r>
            <a:r>
              <a:rPr lang="en-GB" sz="1900" dirty="0" smtClean="0"/>
              <a:t> </a:t>
            </a:r>
            <a:r>
              <a:rPr lang="en-GB" sz="1900" dirty="0" err="1" smtClean="0"/>
              <a:t>wrth</a:t>
            </a:r>
            <a:r>
              <a:rPr lang="en-GB" sz="1900" dirty="0" smtClean="0"/>
              <a:t> </a:t>
            </a:r>
            <a:r>
              <a:rPr lang="en-GB" sz="1900" dirty="0" err="1" smtClean="0"/>
              <a:t>hunanasesu</a:t>
            </a:r>
            <a:r>
              <a:rPr lang="en-GB" sz="1900" dirty="0" smtClean="0"/>
              <a:t> </a:t>
            </a:r>
            <a:r>
              <a:rPr lang="en-GB" sz="1900" dirty="0" err="1" smtClean="0"/>
              <a:t>eu</a:t>
            </a:r>
            <a:r>
              <a:rPr lang="en-GB" sz="1900" dirty="0" smtClean="0"/>
              <a:t> </a:t>
            </a:r>
            <a:r>
              <a:rPr lang="en-GB" sz="1900" dirty="0" err="1" smtClean="0"/>
              <a:t>gwaith</a:t>
            </a:r>
            <a:r>
              <a:rPr lang="en-GB" sz="1900" dirty="0" smtClean="0"/>
              <a:t>.  </a:t>
            </a:r>
            <a:r>
              <a:rPr lang="en-GB" sz="1900" dirty="0" err="1" smtClean="0"/>
              <a:t>Caiff</a:t>
            </a:r>
            <a:r>
              <a:rPr lang="en-GB" sz="1900" dirty="0" smtClean="0"/>
              <a:t> </a:t>
            </a:r>
            <a:r>
              <a:rPr lang="en-GB" sz="1900" dirty="0" err="1" smtClean="0"/>
              <a:t>hyn</a:t>
            </a:r>
            <a:r>
              <a:rPr lang="en-GB" sz="1900" dirty="0" smtClean="0"/>
              <a:t> </a:t>
            </a:r>
            <a:r>
              <a:rPr lang="en-GB" sz="1900" dirty="0" err="1" smtClean="0"/>
              <a:t>effaith</a:t>
            </a:r>
            <a:r>
              <a:rPr lang="en-GB" sz="1900" dirty="0" smtClean="0"/>
              <a:t> </a:t>
            </a:r>
            <a:r>
              <a:rPr lang="en-GB" sz="1900" dirty="0" err="1" smtClean="0"/>
              <a:t>dda</a:t>
            </a:r>
            <a:r>
              <a:rPr lang="en-GB" sz="1900" dirty="0" smtClean="0"/>
              <a:t> </a:t>
            </a:r>
            <a:r>
              <a:rPr lang="en-GB" sz="1900" dirty="0" err="1" smtClean="0"/>
              <a:t>ar</a:t>
            </a:r>
            <a:r>
              <a:rPr lang="en-GB" sz="1900" dirty="0" smtClean="0"/>
              <a:t> </a:t>
            </a:r>
            <a:r>
              <a:rPr lang="en-GB" sz="1900" dirty="0" err="1" smtClean="0"/>
              <a:t>safonau</a:t>
            </a:r>
            <a:r>
              <a:rPr lang="en-GB" sz="1900" dirty="0" smtClean="0"/>
              <a:t>. </a:t>
            </a:r>
            <a:r>
              <a:rPr lang="en-GB" sz="1900" dirty="0" err="1" smtClean="0"/>
              <a:t>Er</a:t>
            </a:r>
            <a:r>
              <a:rPr lang="en-GB" sz="1900" dirty="0" smtClean="0"/>
              <a:t> bod </a:t>
            </a:r>
            <a:r>
              <a:rPr lang="en-GB" sz="1900" dirty="0" err="1" smtClean="0"/>
              <a:t>bron</a:t>
            </a:r>
            <a:endParaRPr lang="en-GB" sz="1900" dirty="0" smtClean="0"/>
          </a:p>
          <a:p>
            <a:r>
              <a:rPr lang="en-GB" sz="1900" dirty="0" err="1" smtClean="0"/>
              <a:t>pob</a:t>
            </a:r>
            <a:r>
              <a:rPr lang="en-GB" sz="1900" dirty="0" smtClean="0"/>
              <a:t> </a:t>
            </a:r>
            <a:r>
              <a:rPr lang="en-GB" sz="1900" dirty="0" err="1" smtClean="0"/>
              <a:t>ysgol</a:t>
            </a:r>
            <a:r>
              <a:rPr lang="en-GB" sz="1900" dirty="0" smtClean="0"/>
              <a:t>  </a:t>
            </a:r>
            <a:r>
              <a:rPr lang="en-GB" sz="1900" dirty="0" err="1" smtClean="0"/>
              <a:t>yn</a:t>
            </a:r>
            <a:r>
              <a:rPr lang="en-GB" sz="1900" dirty="0" smtClean="0"/>
              <a:t> </a:t>
            </a:r>
            <a:r>
              <a:rPr lang="en-GB" sz="1900" dirty="0" err="1" smtClean="0"/>
              <a:t>safoni</a:t>
            </a:r>
            <a:r>
              <a:rPr lang="en-GB" sz="1900" dirty="0" smtClean="0"/>
              <a:t> </a:t>
            </a:r>
            <a:r>
              <a:rPr lang="en-GB" sz="1900" dirty="0" err="1" smtClean="0"/>
              <a:t>asesiadau</a:t>
            </a:r>
            <a:r>
              <a:rPr lang="en-GB" sz="1900" dirty="0" smtClean="0"/>
              <a:t> o </a:t>
            </a:r>
            <a:r>
              <a:rPr lang="en-GB" sz="1900" dirty="0" err="1" smtClean="0"/>
              <a:t>fewn</a:t>
            </a:r>
            <a:r>
              <a:rPr lang="en-GB" sz="1900" dirty="0" smtClean="0"/>
              <a:t> </a:t>
            </a:r>
            <a:r>
              <a:rPr lang="en-GB" sz="1900" dirty="0" err="1" smtClean="0"/>
              <a:t>yr</a:t>
            </a:r>
            <a:r>
              <a:rPr lang="en-GB" sz="1900" dirty="0" smtClean="0"/>
              <a:t> </a:t>
            </a:r>
            <a:r>
              <a:rPr lang="en-GB" sz="1900" dirty="0" err="1" smtClean="0"/>
              <a:t>ysgol</a:t>
            </a:r>
            <a:r>
              <a:rPr lang="en-GB" sz="1900" dirty="0" smtClean="0"/>
              <a:t>, dim </a:t>
            </a:r>
            <a:r>
              <a:rPr lang="en-GB" sz="1900" dirty="0" err="1" smtClean="0"/>
              <a:t>ond</a:t>
            </a:r>
            <a:r>
              <a:rPr lang="en-GB" sz="1900" dirty="0" smtClean="0"/>
              <a:t> </a:t>
            </a:r>
            <a:r>
              <a:rPr lang="en-GB" sz="1900" dirty="0" err="1" smtClean="0"/>
              <a:t>ychydig</a:t>
            </a:r>
            <a:r>
              <a:rPr lang="en-GB" sz="1900" dirty="0" smtClean="0"/>
              <a:t> </a:t>
            </a:r>
            <a:r>
              <a:rPr lang="en-GB" sz="1900" dirty="0" err="1" smtClean="0"/>
              <a:t>iawn</a:t>
            </a:r>
            <a:r>
              <a:rPr lang="en-GB" sz="1900" dirty="0" smtClean="0"/>
              <a:t> </a:t>
            </a:r>
            <a:r>
              <a:rPr lang="en-GB" sz="1900" dirty="0" err="1" smtClean="0"/>
              <a:t>sydd</a:t>
            </a:r>
            <a:r>
              <a:rPr lang="en-GB" sz="1900" dirty="0" smtClean="0"/>
              <a:t> â </a:t>
            </a:r>
            <a:r>
              <a:rPr lang="en-GB" sz="1900" dirty="0" err="1" smtClean="0"/>
              <a:t>threfniadau</a:t>
            </a:r>
            <a:r>
              <a:rPr lang="en-GB" sz="1900" dirty="0" smtClean="0"/>
              <a:t> </a:t>
            </a:r>
            <a:r>
              <a:rPr lang="en-GB" sz="1900" dirty="0" err="1" smtClean="0"/>
              <a:t>i</a:t>
            </a:r>
            <a:r>
              <a:rPr lang="en-GB" sz="1900" dirty="0" smtClean="0"/>
              <a:t> </a:t>
            </a:r>
            <a:r>
              <a:rPr lang="en-GB" sz="1900" dirty="0" err="1" smtClean="0"/>
              <a:t>gymedroli</a:t>
            </a:r>
            <a:r>
              <a:rPr lang="en-GB" sz="1900" dirty="0" smtClean="0"/>
              <a:t> </a:t>
            </a:r>
            <a:r>
              <a:rPr lang="en-GB" sz="1900" dirty="0" err="1" smtClean="0"/>
              <a:t>asesiadau</a:t>
            </a:r>
            <a:r>
              <a:rPr lang="en-GB" sz="1900" dirty="0" smtClean="0"/>
              <a:t> </a:t>
            </a:r>
            <a:r>
              <a:rPr lang="en-GB" sz="1900" dirty="0" err="1" smtClean="0"/>
              <a:t>yn</a:t>
            </a:r>
            <a:r>
              <a:rPr lang="en-GB" sz="1900" dirty="0" smtClean="0"/>
              <a:t> </a:t>
            </a:r>
            <a:r>
              <a:rPr lang="en-GB" sz="1900" dirty="0" err="1" smtClean="0"/>
              <a:t>allanol</a:t>
            </a:r>
            <a:r>
              <a:rPr lang="en-GB" sz="1900" dirty="0" smtClean="0"/>
              <a:t>.</a:t>
            </a:r>
          </a:p>
          <a:p>
            <a:pPr marL="0" indent="0"/>
            <a:endParaRPr lang="en-GB" sz="1900" dirty="0" smtClean="0">
              <a:solidFill>
                <a:srgbClr val="D60134"/>
              </a:solidFill>
            </a:endParaRPr>
          </a:p>
          <a:p>
            <a:pPr marL="0" indent="0"/>
            <a:endParaRPr lang="en-GB" sz="1900" dirty="0" smtClean="0">
              <a:solidFill>
                <a:srgbClr val="D60134"/>
              </a:solidFill>
            </a:endParaRPr>
          </a:p>
          <a:p>
            <a:pPr marL="0" indent="0">
              <a:buFontTx/>
              <a:buNone/>
            </a:pPr>
            <a:endParaRPr lang="en-GB" sz="1900" dirty="0" smtClean="0">
              <a:solidFill>
                <a:srgbClr val="D60134"/>
              </a:solidFill>
            </a:endParaRPr>
          </a:p>
        </p:txBody>
      </p:sp>
      <p:sp>
        <p:nvSpPr>
          <p:cNvPr id="4" name="Rectangle 4"/>
          <p:cNvSpPr txBox="1">
            <a:spLocks noChangeArrowheads="1"/>
          </p:cNvSpPr>
          <p:nvPr/>
        </p:nvSpPr>
        <p:spPr bwMode="auto">
          <a:xfrm>
            <a:off x="4572000" y="1484313"/>
            <a:ext cx="4465638" cy="5257800"/>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marL="0" indent="0">
              <a:buFontTx/>
              <a:buNone/>
              <a:defRPr/>
            </a:pPr>
            <a:r>
              <a:rPr lang="en-GB" sz="1900" b="1" kern="0" dirty="0" smtClean="0">
                <a:solidFill>
                  <a:srgbClr val="D60134"/>
                </a:solidFill>
                <a:latin typeface="+mj-lt"/>
                <a:ea typeface="+mj-ea"/>
                <a:cs typeface="+mj-cs"/>
              </a:rPr>
              <a:t>ICT as a subject</a:t>
            </a:r>
          </a:p>
          <a:p>
            <a:pPr marL="0" indent="0">
              <a:buFontTx/>
              <a:buNone/>
              <a:defRPr/>
            </a:pPr>
            <a:r>
              <a:rPr lang="en-GB" sz="1900" b="1" kern="0" dirty="0" smtClean="0">
                <a:solidFill>
                  <a:srgbClr val="D60134"/>
                </a:solidFill>
                <a:latin typeface="+mj-lt"/>
                <a:ea typeface="+mj-ea"/>
                <a:cs typeface="+mj-cs"/>
              </a:rPr>
              <a:t>Planning, provision and assessment</a:t>
            </a:r>
          </a:p>
          <a:p>
            <a:pPr>
              <a:defRPr/>
            </a:pPr>
            <a:r>
              <a:rPr lang="en-GB" sz="1900" kern="0" dirty="0" smtClean="0">
                <a:solidFill>
                  <a:srgbClr val="D60134"/>
                </a:solidFill>
                <a:latin typeface="+mj-lt"/>
                <a:ea typeface="+mj-ea"/>
                <a:cs typeface="+mj-cs"/>
              </a:rPr>
              <a:t>Where assessment is good, schools use the information well to plan next steps in learning and teachers also involve pupils successfully in self- assessing their work.  This has a good impact on standards.  Although nearly all schools standardise assessments within the school, only a very few have the arrangements to moderate assessment externally.</a:t>
            </a:r>
            <a:endParaRPr lang="en-GB" sz="1900" kern="0" dirty="0">
              <a:solidFill>
                <a:srgbClr val="D60134"/>
              </a:solidFill>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2565</TotalTime>
  <Words>4048</Words>
  <Application>Microsoft Office PowerPoint</Application>
  <PresentationFormat>On-screen Show (4:3)</PresentationFormat>
  <Paragraphs>248</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Default Design</vt:lpstr>
      <vt:lpstr> Effaith TGCh ar ddysgu disgyblion yng nghyfnod allweddol 3  mewn ysgolion uwchradd  The impact of ICT on pupils’ learning  at key stage 3 in secondary schools </vt:lpstr>
      <vt:lpstr>Cefndir Background</vt:lpstr>
      <vt:lpstr>Cefndir Background</vt:lpstr>
      <vt:lpstr>Prif ganfyddiadau Main findings  </vt:lpstr>
      <vt:lpstr>Prif ganfyddiadau Main findings  </vt:lpstr>
      <vt:lpstr>Prif ganfyddiadau Main findings  </vt:lpstr>
      <vt:lpstr>Prif ganfyddiadau Main findings  </vt:lpstr>
      <vt:lpstr>Prif ganfyddiadau Main findings</vt:lpstr>
      <vt:lpstr>Prif ganfyddiadau Main findings</vt:lpstr>
      <vt:lpstr>Prif ganfyddiadau Main findings</vt:lpstr>
      <vt:lpstr>Prif ganfyddiadau Main findings</vt:lpstr>
      <vt:lpstr>Prif ganfyddiadau Main findings</vt:lpstr>
      <vt:lpstr>Prif ganfyddiadau Main findings</vt:lpstr>
      <vt:lpstr>Prif ganfyddiadau Main findings</vt:lpstr>
      <vt:lpstr>Prif ganfyddiadau Main findings</vt:lpstr>
      <vt:lpstr>Prif ganfyddiadau Main findings</vt:lpstr>
      <vt:lpstr>Prif ganfyddiadau Main findings</vt:lpstr>
      <vt:lpstr>Prif ganfyddiadau Main findings</vt:lpstr>
      <vt:lpstr>Prif ganfyddiadau Main findings</vt:lpstr>
      <vt:lpstr>Prif ganfyddiadau Main findings</vt:lpstr>
      <vt:lpstr>Prif ganfyddiadau Main findings</vt:lpstr>
      <vt:lpstr>Argymhellion Recommendations </vt:lpstr>
      <vt:lpstr>Argymhellion Recommendations</vt:lpstr>
      <vt:lpstr>Arfer orau Best practice </vt:lpstr>
      <vt:lpstr>10 cwestiwn i ddarparwyr 10 questions for providers </vt:lpstr>
      <vt:lpstr>10 cwestiwn i ddarparwyr 10 questions for providers</vt:lpstr>
      <vt:lpstr>10 cwestiwn i ddarparwyr 10 questions for providers</vt:lpstr>
      <vt:lpstr>10 cwestiwn i ddarparwyr 10 questions for providers</vt:lpstr>
      <vt:lpstr>    Gwe-ddolen i’r adroddiad llawn  Web-link to full report   </vt:lpstr>
      <vt:lpstr>PowerPoint Presentation</vt:lpstr>
    </vt:vector>
  </TitlesOfParts>
  <Company>ESTYN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Thematic survey PPT</dc:title>
  <dc:creator>gina.carrington</dc:creator>
  <cp:lastModifiedBy>Robert Gairey</cp:lastModifiedBy>
  <cp:revision>190</cp:revision>
  <dcterms:created xsi:type="dcterms:W3CDTF">2003-06-30T08:50:02Z</dcterms:created>
  <dcterms:modified xsi:type="dcterms:W3CDTF">2015-08-07T08:49:51Z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0x01010030A409A3B627B4458C37D57E177C1032</vt:lpwstr>
  </property>
  <property fmtid="{D5CDD505-2E9C-101B-9397-08002B2CF9AE}" pid="3" name="ContentType">
    <vt:lpwstr>Document</vt:lpwstr>
  </property>
</Properties>
</file>