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305" r:id="rId2"/>
    <p:sldId id="292" r:id="rId3"/>
    <p:sldId id="324" r:id="rId4"/>
    <p:sldId id="311" r:id="rId5"/>
    <p:sldId id="270" r:id="rId6"/>
    <p:sldId id="313" r:id="rId7"/>
    <p:sldId id="315" r:id="rId8"/>
    <p:sldId id="316" r:id="rId9"/>
    <p:sldId id="317" r:id="rId10"/>
    <p:sldId id="296" r:id="rId11"/>
    <p:sldId id="320" r:id="rId12"/>
    <p:sldId id="321" r:id="rId13"/>
    <p:sldId id="322" r:id="rId14"/>
    <p:sldId id="306" r:id="rId15"/>
    <p:sldId id="307" r:id="rId16"/>
    <p:sldId id="323" r:id="rId17"/>
    <p:sldId id="291" r:id="rId18"/>
    <p:sldId id="308" r:id="rId19"/>
  </p:sldIdLst>
  <p:sldSz cx="9144000" cy="6858000" type="screen4x3"/>
  <p:notesSz cx="6669088" cy="9926638"/>
  <p:defaultTextStyle>
    <a:defPPr>
      <a:defRPr lang="en-GB"/>
    </a:defPPr>
    <a:lvl1pPr algn="l" rtl="0" fontAlgn="base">
      <a:spcBef>
        <a:spcPct val="0"/>
      </a:spcBef>
      <a:spcAft>
        <a:spcPct val="0"/>
      </a:spcAft>
      <a:defRPr sz="4400" kern="1200">
        <a:solidFill>
          <a:schemeClr val="accent2"/>
        </a:solidFill>
        <a:latin typeface="Arial" charset="0"/>
        <a:ea typeface="+mn-ea"/>
        <a:cs typeface="Arial" charset="0"/>
      </a:defRPr>
    </a:lvl1pPr>
    <a:lvl2pPr marL="457200" algn="l" rtl="0" fontAlgn="base">
      <a:spcBef>
        <a:spcPct val="0"/>
      </a:spcBef>
      <a:spcAft>
        <a:spcPct val="0"/>
      </a:spcAft>
      <a:defRPr sz="4400" kern="1200">
        <a:solidFill>
          <a:schemeClr val="accent2"/>
        </a:solidFill>
        <a:latin typeface="Arial" charset="0"/>
        <a:ea typeface="+mn-ea"/>
        <a:cs typeface="Arial" charset="0"/>
      </a:defRPr>
    </a:lvl2pPr>
    <a:lvl3pPr marL="914400" algn="l" rtl="0" fontAlgn="base">
      <a:spcBef>
        <a:spcPct val="0"/>
      </a:spcBef>
      <a:spcAft>
        <a:spcPct val="0"/>
      </a:spcAft>
      <a:defRPr sz="4400" kern="1200">
        <a:solidFill>
          <a:schemeClr val="accent2"/>
        </a:solidFill>
        <a:latin typeface="Arial" charset="0"/>
        <a:ea typeface="+mn-ea"/>
        <a:cs typeface="Arial" charset="0"/>
      </a:defRPr>
    </a:lvl3pPr>
    <a:lvl4pPr marL="1371600" algn="l" rtl="0" fontAlgn="base">
      <a:spcBef>
        <a:spcPct val="0"/>
      </a:spcBef>
      <a:spcAft>
        <a:spcPct val="0"/>
      </a:spcAft>
      <a:defRPr sz="4400" kern="1200">
        <a:solidFill>
          <a:schemeClr val="accent2"/>
        </a:solidFill>
        <a:latin typeface="Arial" charset="0"/>
        <a:ea typeface="+mn-ea"/>
        <a:cs typeface="Arial" charset="0"/>
      </a:defRPr>
    </a:lvl4pPr>
    <a:lvl5pPr marL="1828800" algn="l" rtl="0" fontAlgn="base">
      <a:spcBef>
        <a:spcPct val="0"/>
      </a:spcBef>
      <a:spcAft>
        <a:spcPct val="0"/>
      </a:spcAft>
      <a:defRPr sz="4400" kern="1200">
        <a:solidFill>
          <a:schemeClr val="accent2"/>
        </a:solidFill>
        <a:latin typeface="Arial" charset="0"/>
        <a:ea typeface="+mn-ea"/>
        <a:cs typeface="Arial" charset="0"/>
      </a:defRPr>
    </a:lvl5pPr>
    <a:lvl6pPr marL="2286000" algn="l" defTabSz="914400" rtl="0" eaLnBrk="1" latinLnBrk="0" hangingPunct="1">
      <a:defRPr sz="4400" kern="1200">
        <a:solidFill>
          <a:schemeClr val="accent2"/>
        </a:solidFill>
        <a:latin typeface="Arial" charset="0"/>
        <a:ea typeface="+mn-ea"/>
        <a:cs typeface="Arial" charset="0"/>
      </a:defRPr>
    </a:lvl6pPr>
    <a:lvl7pPr marL="2743200" algn="l" defTabSz="914400" rtl="0" eaLnBrk="1" latinLnBrk="0" hangingPunct="1">
      <a:defRPr sz="4400" kern="1200">
        <a:solidFill>
          <a:schemeClr val="accent2"/>
        </a:solidFill>
        <a:latin typeface="Arial" charset="0"/>
        <a:ea typeface="+mn-ea"/>
        <a:cs typeface="Arial" charset="0"/>
      </a:defRPr>
    </a:lvl7pPr>
    <a:lvl8pPr marL="3200400" algn="l" defTabSz="914400" rtl="0" eaLnBrk="1" latinLnBrk="0" hangingPunct="1">
      <a:defRPr sz="4400" kern="1200">
        <a:solidFill>
          <a:schemeClr val="accent2"/>
        </a:solidFill>
        <a:latin typeface="Arial" charset="0"/>
        <a:ea typeface="+mn-ea"/>
        <a:cs typeface="Arial" charset="0"/>
      </a:defRPr>
    </a:lvl8pPr>
    <a:lvl9pPr marL="3657600" algn="l" defTabSz="914400" rtl="0" eaLnBrk="1" latinLnBrk="0" hangingPunct="1">
      <a:defRPr sz="4400" kern="1200">
        <a:solidFill>
          <a:schemeClr val="accent2"/>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z Miles" initials=""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134"/>
    <a:srgbClr val="015284"/>
    <a:srgbClr val="CCEC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15" autoAdjust="0"/>
    <p:restoredTop sz="87790" autoAdjust="0"/>
  </p:normalViewPr>
  <p:slideViewPr>
    <p:cSldViewPr>
      <p:cViewPr>
        <p:scale>
          <a:sx n="120" d="100"/>
          <a:sy n="120" d="100"/>
        </p:scale>
        <p:origin x="-129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838" cy="496888"/>
          </a:xfrm>
          <a:prstGeom prst="rect">
            <a:avLst/>
          </a:prstGeom>
        </p:spPr>
        <p:txBody>
          <a:bodyPr vert="horz" lIns="90727" tIns="45363" rIns="90727" bIns="45363" rtlCol="0"/>
          <a:lstStyle>
            <a:lvl1pPr algn="l">
              <a:defRPr sz="1200"/>
            </a:lvl1pPr>
          </a:lstStyle>
          <a:p>
            <a:pPr>
              <a:defRPr/>
            </a:pPr>
            <a:endParaRPr lang="en-GB"/>
          </a:p>
        </p:txBody>
      </p:sp>
      <p:sp>
        <p:nvSpPr>
          <p:cNvPr id="3" name="Date Placeholder 2"/>
          <p:cNvSpPr>
            <a:spLocks noGrp="1"/>
          </p:cNvSpPr>
          <p:nvPr>
            <p:ph type="dt" sz="quarter" idx="1"/>
          </p:nvPr>
        </p:nvSpPr>
        <p:spPr>
          <a:xfrm>
            <a:off x="3776663" y="0"/>
            <a:ext cx="2890837" cy="496888"/>
          </a:xfrm>
          <a:prstGeom prst="rect">
            <a:avLst/>
          </a:prstGeom>
        </p:spPr>
        <p:txBody>
          <a:bodyPr vert="horz" lIns="90727" tIns="45363" rIns="90727" bIns="45363" rtlCol="0"/>
          <a:lstStyle>
            <a:lvl1pPr algn="r">
              <a:defRPr sz="1200"/>
            </a:lvl1pPr>
          </a:lstStyle>
          <a:p>
            <a:pPr>
              <a:defRPr/>
            </a:pPr>
            <a:fld id="{4EF76EEE-580F-4526-97DC-978A4E584EBB}" type="datetimeFigureOut">
              <a:rPr lang="en-GB"/>
              <a:pPr>
                <a:defRPr/>
              </a:pPr>
              <a:t>07/08/2015</a:t>
            </a:fld>
            <a:endParaRPr lang="en-GB"/>
          </a:p>
        </p:txBody>
      </p:sp>
      <p:sp>
        <p:nvSpPr>
          <p:cNvPr id="4" name="Footer Placeholder 3"/>
          <p:cNvSpPr>
            <a:spLocks noGrp="1"/>
          </p:cNvSpPr>
          <p:nvPr>
            <p:ph type="ftr" sz="quarter" idx="2"/>
          </p:nvPr>
        </p:nvSpPr>
        <p:spPr>
          <a:xfrm>
            <a:off x="0" y="9428163"/>
            <a:ext cx="2890838" cy="496887"/>
          </a:xfrm>
          <a:prstGeom prst="rect">
            <a:avLst/>
          </a:prstGeom>
        </p:spPr>
        <p:txBody>
          <a:bodyPr vert="horz" lIns="90727" tIns="45363" rIns="90727" bIns="45363" rtlCol="0" anchor="b"/>
          <a:lstStyle>
            <a:lvl1pPr algn="l">
              <a:defRPr sz="1200"/>
            </a:lvl1pPr>
          </a:lstStyle>
          <a:p>
            <a:pPr>
              <a:defRPr/>
            </a:pPr>
            <a:endParaRPr lang="en-GB"/>
          </a:p>
        </p:txBody>
      </p:sp>
      <p:sp>
        <p:nvSpPr>
          <p:cNvPr id="5" name="Slide Number Placeholder 4"/>
          <p:cNvSpPr>
            <a:spLocks noGrp="1"/>
          </p:cNvSpPr>
          <p:nvPr>
            <p:ph type="sldNum" sz="quarter" idx="3"/>
          </p:nvPr>
        </p:nvSpPr>
        <p:spPr>
          <a:xfrm>
            <a:off x="3776663" y="9428163"/>
            <a:ext cx="2890837" cy="496887"/>
          </a:xfrm>
          <a:prstGeom prst="rect">
            <a:avLst/>
          </a:prstGeom>
        </p:spPr>
        <p:txBody>
          <a:bodyPr vert="horz" lIns="90727" tIns="45363" rIns="90727" bIns="45363" rtlCol="0" anchor="b"/>
          <a:lstStyle>
            <a:lvl1pPr algn="r">
              <a:defRPr sz="1200"/>
            </a:lvl1pPr>
          </a:lstStyle>
          <a:p>
            <a:pPr>
              <a:defRPr/>
            </a:pPr>
            <a:fld id="{8844F88E-CAC5-4958-9480-E2A7249342E4}" type="slidenum">
              <a:rPr lang="en-GB"/>
              <a:pPr>
                <a:defRPr/>
              </a:pPr>
              <a:t>‹#›</a:t>
            </a:fld>
            <a:endParaRPr lang="en-GB"/>
          </a:p>
        </p:txBody>
      </p:sp>
    </p:spTree>
    <p:extLst>
      <p:ext uri="{BB962C8B-B14F-4D97-AF65-F5344CB8AC3E}">
        <p14:creationId xmlns:p14="http://schemas.microsoft.com/office/powerpoint/2010/main" val="27232873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838" cy="496888"/>
          </a:xfrm>
          <a:prstGeom prst="rect">
            <a:avLst/>
          </a:prstGeom>
        </p:spPr>
        <p:txBody>
          <a:bodyPr vert="horz" lIns="90727" tIns="45363" rIns="90727" bIns="45363" rtlCol="0"/>
          <a:lstStyle>
            <a:lvl1pPr algn="l">
              <a:defRPr sz="1200">
                <a:cs typeface="+mn-cs"/>
              </a:defRPr>
            </a:lvl1pPr>
          </a:lstStyle>
          <a:p>
            <a:pPr>
              <a:defRPr/>
            </a:pPr>
            <a:endParaRPr lang="en-US"/>
          </a:p>
        </p:txBody>
      </p:sp>
      <p:sp>
        <p:nvSpPr>
          <p:cNvPr id="3" name="Date Placeholder 2"/>
          <p:cNvSpPr>
            <a:spLocks noGrp="1"/>
          </p:cNvSpPr>
          <p:nvPr>
            <p:ph type="dt" idx="1"/>
          </p:nvPr>
        </p:nvSpPr>
        <p:spPr>
          <a:xfrm>
            <a:off x="3776663" y="0"/>
            <a:ext cx="2890837" cy="496888"/>
          </a:xfrm>
          <a:prstGeom prst="rect">
            <a:avLst/>
          </a:prstGeom>
        </p:spPr>
        <p:txBody>
          <a:bodyPr vert="horz" lIns="90727" tIns="45363" rIns="90727" bIns="45363" rtlCol="0"/>
          <a:lstStyle>
            <a:lvl1pPr algn="r">
              <a:defRPr sz="1200">
                <a:cs typeface="+mn-cs"/>
              </a:defRPr>
            </a:lvl1pPr>
          </a:lstStyle>
          <a:p>
            <a:pPr>
              <a:defRPr/>
            </a:pPr>
            <a:fld id="{CD96095E-F7DC-4939-A9D0-1065F93B5EFE}" type="datetimeFigureOut">
              <a:rPr lang="en-US"/>
              <a:pPr>
                <a:defRPr/>
              </a:pPr>
              <a:t>8/7/2015</a:t>
            </a:fld>
            <a:endParaRPr lang="en-US"/>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0727" tIns="45363" rIns="90727" bIns="45363" rtlCol="0" anchor="ctr"/>
          <a:lstStyle/>
          <a:p>
            <a:pPr lvl="0"/>
            <a:endParaRPr lang="en-US" noProof="0"/>
          </a:p>
        </p:txBody>
      </p:sp>
      <p:sp>
        <p:nvSpPr>
          <p:cNvPr id="5" name="Notes Placeholder 4"/>
          <p:cNvSpPr>
            <a:spLocks noGrp="1"/>
          </p:cNvSpPr>
          <p:nvPr>
            <p:ph type="body" sz="quarter" idx="3"/>
          </p:nvPr>
        </p:nvSpPr>
        <p:spPr>
          <a:xfrm>
            <a:off x="666750" y="4716463"/>
            <a:ext cx="5335588" cy="4465637"/>
          </a:xfrm>
          <a:prstGeom prst="rect">
            <a:avLst/>
          </a:prstGeom>
        </p:spPr>
        <p:txBody>
          <a:bodyPr vert="horz" lIns="90727" tIns="45363" rIns="90727" bIns="4536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28163"/>
            <a:ext cx="2890838" cy="496887"/>
          </a:xfrm>
          <a:prstGeom prst="rect">
            <a:avLst/>
          </a:prstGeom>
        </p:spPr>
        <p:txBody>
          <a:bodyPr vert="horz" lIns="90727" tIns="45363" rIns="90727" bIns="45363" rtlCol="0" anchor="b"/>
          <a:lstStyle>
            <a:lvl1pPr algn="l">
              <a:defRPr sz="1200">
                <a:cs typeface="+mn-cs"/>
              </a:defRPr>
            </a:lvl1pPr>
          </a:lstStyle>
          <a:p>
            <a:pPr>
              <a:defRPr/>
            </a:pPr>
            <a:endParaRPr lang="en-US"/>
          </a:p>
        </p:txBody>
      </p:sp>
      <p:sp>
        <p:nvSpPr>
          <p:cNvPr id="7" name="Slide Number Placeholder 6"/>
          <p:cNvSpPr>
            <a:spLocks noGrp="1"/>
          </p:cNvSpPr>
          <p:nvPr>
            <p:ph type="sldNum" sz="quarter" idx="5"/>
          </p:nvPr>
        </p:nvSpPr>
        <p:spPr>
          <a:xfrm>
            <a:off x="3776663" y="9428163"/>
            <a:ext cx="2890837" cy="496887"/>
          </a:xfrm>
          <a:prstGeom prst="rect">
            <a:avLst/>
          </a:prstGeom>
        </p:spPr>
        <p:txBody>
          <a:bodyPr vert="horz" lIns="90727" tIns="45363" rIns="90727" bIns="45363" rtlCol="0" anchor="b"/>
          <a:lstStyle>
            <a:lvl1pPr algn="r">
              <a:defRPr sz="1200">
                <a:cs typeface="+mn-cs"/>
              </a:defRPr>
            </a:lvl1pPr>
          </a:lstStyle>
          <a:p>
            <a:pPr>
              <a:defRPr/>
            </a:pPr>
            <a:fld id="{EF3943FA-DC63-4B45-BF7B-77D68EA6EDEF}" type="slidenum">
              <a:rPr lang="en-US"/>
              <a:pPr>
                <a:defRPr/>
              </a:pPr>
              <a:t>‹#›</a:t>
            </a:fld>
            <a:endParaRPr lang="en-US"/>
          </a:p>
        </p:txBody>
      </p:sp>
    </p:spTree>
    <p:extLst>
      <p:ext uri="{BB962C8B-B14F-4D97-AF65-F5344CB8AC3E}">
        <p14:creationId xmlns:p14="http://schemas.microsoft.com/office/powerpoint/2010/main" val="38992750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9B7650EB-6A77-47C0-ABB2-B04AFAFFF050}" type="slidenum">
              <a:rPr lang="en-US" smtClean="0"/>
              <a:pPr>
                <a:defRPr/>
              </a:pPr>
              <a:t>2</a:t>
            </a:fld>
            <a:endParaRPr lang="en-US"/>
          </a:p>
        </p:txBody>
      </p:sp>
    </p:spTree>
    <p:extLst>
      <p:ext uri="{BB962C8B-B14F-4D97-AF65-F5344CB8AC3E}">
        <p14:creationId xmlns:p14="http://schemas.microsoft.com/office/powerpoint/2010/main" val="2399260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3C19A54C-54DB-4E05-B9F2-4E5B6B2F4E28}" type="slidenum">
              <a:rPr lang="en-US" smtClean="0"/>
              <a:pPr>
                <a:defRPr/>
              </a:pPr>
              <a:t>16</a:t>
            </a:fld>
            <a:endParaRPr lang="en-US"/>
          </a:p>
        </p:txBody>
      </p:sp>
    </p:spTree>
    <p:extLst>
      <p:ext uri="{BB962C8B-B14F-4D97-AF65-F5344CB8AC3E}">
        <p14:creationId xmlns:p14="http://schemas.microsoft.com/office/powerpoint/2010/main" val="5510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7488" y="1484313"/>
            <a:ext cx="1960562" cy="5373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3" y="1484313"/>
            <a:ext cx="5730875" cy="5373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14843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55650" y="2743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8050" y="2743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5650" y="2743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8050" y="2743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pic>
        <p:nvPicPr>
          <p:cNvPr id="1026" name="Picture 20" descr="estyn_powerpoint_01"/>
          <p:cNvPicPr>
            <a:picLocks noChangeAspect="1" noChangeArrowheads="1"/>
          </p:cNvPicPr>
          <p:nvPr userDrawn="1"/>
        </p:nvPicPr>
        <p:blipFill>
          <a:blip r:embed="rId14"/>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684213" y="14843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text styles</a:t>
            </a:r>
          </a:p>
        </p:txBody>
      </p:sp>
      <p:sp>
        <p:nvSpPr>
          <p:cNvPr id="1028" name="Rectangle 3"/>
          <p:cNvSpPr>
            <a:spLocks noGrp="1" noChangeArrowheads="1"/>
          </p:cNvSpPr>
          <p:nvPr>
            <p:ph type="body" idx="1"/>
          </p:nvPr>
        </p:nvSpPr>
        <p:spPr bwMode="auto">
          <a:xfrm>
            <a:off x="755650" y="2743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rgbClr val="D60134"/>
          </a:solidFill>
          <a:latin typeface="+mj-lt"/>
          <a:ea typeface="+mj-ea"/>
          <a:cs typeface="+mj-cs"/>
        </a:defRPr>
      </a:lvl1pPr>
      <a:lvl2pPr algn="ctr" rtl="0" eaLnBrk="0" fontAlgn="base" hangingPunct="0">
        <a:spcBef>
          <a:spcPct val="0"/>
        </a:spcBef>
        <a:spcAft>
          <a:spcPct val="0"/>
        </a:spcAft>
        <a:defRPr sz="4400">
          <a:solidFill>
            <a:srgbClr val="D60134"/>
          </a:solidFill>
          <a:latin typeface="Arial" charset="0"/>
        </a:defRPr>
      </a:lvl2pPr>
      <a:lvl3pPr algn="ctr" rtl="0" eaLnBrk="0" fontAlgn="base" hangingPunct="0">
        <a:spcBef>
          <a:spcPct val="0"/>
        </a:spcBef>
        <a:spcAft>
          <a:spcPct val="0"/>
        </a:spcAft>
        <a:defRPr sz="4400">
          <a:solidFill>
            <a:srgbClr val="D60134"/>
          </a:solidFill>
          <a:latin typeface="Arial" charset="0"/>
        </a:defRPr>
      </a:lvl3pPr>
      <a:lvl4pPr algn="ctr" rtl="0" eaLnBrk="0" fontAlgn="base" hangingPunct="0">
        <a:spcBef>
          <a:spcPct val="0"/>
        </a:spcBef>
        <a:spcAft>
          <a:spcPct val="0"/>
        </a:spcAft>
        <a:defRPr sz="4400">
          <a:solidFill>
            <a:srgbClr val="D60134"/>
          </a:solidFill>
          <a:latin typeface="Arial" charset="0"/>
        </a:defRPr>
      </a:lvl4pPr>
      <a:lvl5pPr algn="ctr" rtl="0" eaLnBrk="0" fontAlgn="base" hangingPunct="0">
        <a:spcBef>
          <a:spcPct val="0"/>
        </a:spcBef>
        <a:spcAft>
          <a:spcPct val="0"/>
        </a:spcAft>
        <a:defRPr sz="4400">
          <a:solidFill>
            <a:srgbClr val="D60134"/>
          </a:solidFill>
          <a:latin typeface="Arial" charset="0"/>
        </a:defRPr>
      </a:lvl5pPr>
      <a:lvl6pPr marL="457200" algn="ctr" rtl="0" fontAlgn="base">
        <a:spcBef>
          <a:spcPct val="0"/>
        </a:spcBef>
        <a:spcAft>
          <a:spcPct val="0"/>
        </a:spcAft>
        <a:defRPr sz="4400">
          <a:solidFill>
            <a:srgbClr val="D60134"/>
          </a:solidFill>
          <a:latin typeface="Arial" charset="0"/>
        </a:defRPr>
      </a:lvl6pPr>
      <a:lvl7pPr marL="914400" algn="ctr" rtl="0" fontAlgn="base">
        <a:spcBef>
          <a:spcPct val="0"/>
        </a:spcBef>
        <a:spcAft>
          <a:spcPct val="0"/>
        </a:spcAft>
        <a:defRPr sz="4400">
          <a:solidFill>
            <a:srgbClr val="D60134"/>
          </a:solidFill>
          <a:latin typeface="Arial" charset="0"/>
        </a:defRPr>
      </a:lvl7pPr>
      <a:lvl8pPr marL="1371600" algn="ctr" rtl="0" fontAlgn="base">
        <a:spcBef>
          <a:spcPct val="0"/>
        </a:spcBef>
        <a:spcAft>
          <a:spcPct val="0"/>
        </a:spcAft>
        <a:defRPr sz="4400">
          <a:solidFill>
            <a:srgbClr val="D60134"/>
          </a:solidFill>
          <a:latin typeface="Arial" charset="0"/>
        </a:defRPr>
      </a:lvl8pPr>
      <a:lvl9pPr marL="1828800" algn="ctr" rtl="0" fontAlgn="base">
        <a:spcBef>
          <a:spcPct val="0"/>
        </a:spcBef>
        <a:spcAft>
          <a:spcPct val="0"/>
        </a:spcAft>
        <a:defRPr sz="4400">
          <a:solidFill>
            <a:srgbClr val="D60134"/>
          </a:solidFill>
          <a:latin typeface="Arial" charset="0"/>
        </a:defRPr>
      </a:lvl9pPr>
    </p:titleStyle>
    <p:bodyStyle>
      <a:lvl1pPr marL="342900" indent="-342900" algn="l" rtl="0" eaLnBrk="0" fontAlgn="base" hangingPunct="0">
        <a:spcBef>
          <a:spcPct val="20000"/>
        </a:spcBef>
        <a:spcAft>
          <a:spcPct val="0"/>
        </a:spcAft>
        <a:buChar char="•"/>
        <a:defRPr sz="32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800">
          <a:solidFill>
            <a:srgbClr val="015284"/>
          </a:solidFill>
          <a:latin typeface="+mn-lt"/>
        </a:defRPr>
      </a:lvl2pPr>
      <a:lvl3pPr marL="1143000" indent="-228600" algn="l" rtl="0" eaLnBrk="0" fontAlgn="base" hangingPunct="0">
        <a:spcBef>
          <a:spcPct val="20000"/>
        </a:spcBef>
        <a:spcAft>
          <a:spcPct val="0"/>
        </a:spcAft>
        <a:buChar char="•"/>
        <a:defRPr sz="2400">
          <a:solidFill>
            <a:srgbClr val="015284"/>
          </a:solidFill>
          <a:latin typeface="+mn-lt"/>
        </a:defRPr>
      </a:lvl3pPr>
      <a:lvl4pPr marL="1600200" indent="-228600" algn="l" rtl="0" eaLnBrk="0" fontAlgn="base" hangingPunct="0">
        <a:spcBef>
          <a:spcPct val="20000"/>
        </a:spcBef>
        <a:spcAft>
          <a:spcPct val="0"/>
        </a:spcAft>
        <a:buChar char="–"/>
        <a:defRPr sz="2000">
          <a:solidFill>
            <a:srgbClr val="015284"/>
          </a:solidFill>
          <a:latin typeface="+mn-lt"/>
        </a:defRPr>
      </a:lvl4pPr>
      <a:lvl5pPr marL="2057400" indent="-228600" algn="l" rtl="0" eaLnBrk="0" fontAlgn="base" hangingPunct="0">
        <a:spcBef>
          <a:spcPct val="20000"/>
        </a:spcBef>
        <a:spcAft>
          <a:spcPct val="0"/>
        </a:spcAft>
        <a:buChar char="»"/>
        <a:defRPr sz="2000">
          <a:solidFill>
            <a:srgbClr val="015284"/>
          </a:solidFill>
          <a:latin typeface="+mn-lt"/>
        </a:defRPr>
      </a:lvl5pPr>
      <a:lvl6pPr marL="2514600" indent="-228600" algn="l" rtl="0" fontAlgn="base">
        <a:spcBef>
          <a:spcPct val="20000"/>
        </a:spcBef>
        <a:spcAft>
          <a:spcPct val="0"/>
        </a:spcAft>
        <a:buChar char="»"/>
        <a:defRPr sz="2000">
          <a:solidFill>
            <a:srgbClr val="015284"/>
          </a:solidFill>
          <a:latin typeface="+mn-lt"/>
        </a:defRPr>
      </a:lvl6pPr>
      <a:lvl7pPr marL="2971800" indent="-228600" algn="l" rtl="0" fontAlgn="base">
        <a:spcBef>
          <a:spcPct val="20000"/>
        </a:spcBef>
        <a:spcAft>
          <a:spcPct val="0"/>
        </a:spcAft>
        <a:buChar char="»"/>
        <a:defRPr sz="2000">
          <a:solidFill>
            <a:srgbClr val="015284"/>
          </a:solidFill>
          <a:latin typeface="+mn-lt"/>
        </a:defRPr>
      </a:lvl7pPr>
      <a:lvl8pPr marL="3429000" indent="-228600" algn="l" rtl="0" fontAlgn="base">
        <a:spcBef>
          <a:spcPct val="20000"/>
        </a:spcBef>
        <a:spcAft>
          <a:spcPct val="0"/>
        </a:spcAft>
        <a:buChar char="»"/>
        <a:defRPr sz="2000">
          <a:solidFill>
            <a:srgbClr val="015284"/>
          </a:solidFill>
          <a:latin typeface="+mn-lt"/>
        </a:defRPr>
      </a:lvl8pPr>
      <a:lvl9pPr marL="3886200" indent="-228600" algn="l" rtl="0" fontAlgn="base">
        <a:spcBef>
          <a:spcPct val="20000"/>
        </a:spcBef>
        <a:spcAft>
          <a:spcPct val="0"/>
        </a:spcAft>
        <a:buChar char="»"/>
        <a:defRPr sz="2000">
          <a:solidFill>
            <a:srgbClr val="01528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www.estyn.gov.uk/english/docViewer/348457.2/good-practice-in-mathematics-at-key-stage-3-february-2015/?navmap=30,163," TargetMode="External"/><Relationship Id="rId2" Type="http://schemas.openxmlformats.org/officeDocument/2006/relationships/hyperlink" Target="http://www.estyn.gov.uk/cymraeg/docViewer-w/348484.5/Arfer%20dda%20mewn%20mathemateg%20yng%20nghyfnod%20allweddol%203%20-%20Chwefror%202015/?navmap=30,163," TargetMode="Externa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6"/>
          <p:cNvSpPr>
            <a:spLocks noGrp="1"/>
          </p:cNvSpPr>
          <p:nvPr>
            <p:ph type="title"/>
          </p:nvPr>
        </p:nvSpPr>
        <p:spPr/>
        <p:txBody>
          <a:bodyPr/>
          <a:lstStyle/>
          <a:p>
            <a:r>
              <a:rPr lang="en-GB" sz="3600" smtClean="0"/>
              <a:t/>
            </a:r>
            <a:br>
              <a:rPr lang="en-GB" sz="3600" smtClean="0"/>
            </a:br>
            <a:r>
              <a:rPr lang="en-GB" sz="3600" smtClean="0"/>
              <a:t/>
            </a:r>
            <a:br>
              <a:rPr lang="en-GB" sz="3600" smtClean="0"/>
            </a:br>
            <a:r>
              <a:rPr lang="en-GB" sz="3600" smtClean="0"/>
              <a:t/>
            </a:r>
            <a:br>
              <a:rPr lang="en-GB" sz="3600" smtClean="0"/>
            </a:br>
            <a:r>
              <a:rPr lang="cy-GB" sz="3600" smtClean="0">
                <a:solidFill>
                  <a:srgbClr val="015284"/>
                </a:solidFill>
              </a:rPr>
              <a:t>Arfer dda mewn mathemateg yng nghyfnod allweddol 3</a:t>
            </a:r>
            <a:endParaRPr lang="cy-GB" sz="3400" smtClean="0">
              <a:solidFill>
                <a:srgbClr val="015284"/>
              </a:solidFill>
            </a:endParaRPr>
          </a:p>
        </p:txBody>
      </p:sp>
      <p:sp>
        <p:nvSpPr>
          <p:cNvPr id="2" name="Rectangle 1"/>
          <p:cNvSpPr/>
          <p:nvPr/>
        </p:nvSpPr>
        <p:spPr>
          <a:xfrm>
            <a:off x="1042988" y="3455988"/>
            <a:ext cx="7489825" cy="1200150"/>
          </a:xfrm>
          <a:prstGeom prst="rect">
            <a:avLst/>
          </a:prstGeom>
        </p:spPr>
        <p:txBody>
          <a:bodyPr>
            <a:spAutoFit/>
          </a:bodyPr>
          <a:lstStyle/>
          <a:p>
            <a:pPr algn="ctr">
              <a:defRPr/>
            </a:pPr>
            <a:r>
              <a:rPr lang="en-GB" sz="3600" kern="0" dirty="0">
                <a:solidFill>
                  <a:srgbClr val="D60134"/>
                </a:solidFill>
                <a:latin typeface="Arial"/>
                <a:ea typeface="+mj-ea"/>
                <a:cs typeface="+mj-cs"/>
              </a:rPr>
              <a:t>Good practice in mathematics </a:t>
            </a:r>
          </a:p>
          <a:p>
            <a:pPr algn="ctr">
              <a:defRPr/>
            </a:pPr>
            <a:r>
              <a:rPr lang="en-GB" sz="3600" kern="0" dirty="0">
                <a:solidFill>
                  <a:srgbClr val="D60134"/>
                </a:solidFill>
                <a:latin typeface="Arial"/>
                <a:ea typeface="+mj-ea"/>
                <a:cs typeface="+mj-cs"/>
              </a:rPr>
              <a:t>in key stage 3</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1588" y="188913"/>
            <a:ext cx="7772400" cy="1368425"/>
          </a:xfrm>
        </p:spPr>
        <p:txBody>
          <a:bodyPr/>
          <a:lstStyle/>
          <a:p>
            <a:pPr eaLnBrk="1" hangingPunct="1"/>
            <a:r>
              <a:rPr lang="en-GB" sz="3200" smtClean="0">
                <a:solidFill>
                  <a:srgbClr val="015284"/>
                </a:solidFill>
              </a:rPr>
              <a:t>Argymhellion</a:t>
            </a:r>
            <a:r>
              <a:rPr lang="en-US" sz="3200" smtClean="0">
                <a:solidFill>
                  <a:srgbClr val="015284"/>
                </a:solidFill>
              </a:rPr>
              <a:t/>
            </a:r>
            <a:br>
              <a:rPr lang="en-US" sz="3200" smtClean="0">
                <a:solidFill>
                  <a:srgbClr val="015284"/>
                </a:solidFill>
              </a:rPr>
            </a:br>
            <a:r>
              <a:rPr lang="en-GB" sz="3200" smtClean="0"/>
              <a:t>Recommendations</a:t>
            </a:r>
            <a:br>
              <a:rPr lang="en-GB" sz="3200" smtClean="0"/>
            </a:br>
            <a:endParaRPr lang="en-US" sz="3200" smtClean="0">
              <a:solidFill>
                <a:srgbClr val="015284"/>
              </a:solidFill>
            </a:endParaRPr>
          </a:p>
        </p:txBody>
      </p:sp>
      <p:sp>
        <p:nvSpPr>
          <p:cNvPr id="26626" name="Rectangle 3"/>
          <p:cNvSpPr>
            <a:spLocks noGrp="1" noChangeArrowheads="1"/>
          </p:cNvSpPr>
          <p:nvPr>
            <p:ph type="body" sz="half" idx="1"/>
          </p:nvPr>
        </p:nvSpPr>
        <p:spPr>
          <a:xfrm>
            <a:off x="250825" y="1268413"/>
            <a:ext cx="4176713" cy="5084762"/>
          </a:xfrm>
        </p:spPr>
        <p:txBody>
          <a:bodyPr/>
          <a:lstStyle/>
          <a:p>
            <a:pPr marL="0" indent="0">
              <a:lnSpc>
                <a:spcPct val="80000"/>
              </a:lnSpc>
              <a:buNone/>
            </a:pPr>
            <a:r>
              <a:rPr lang="cy-GB" sz="2000" b="1" dirty="0" smtClean="0"/>
              <a:t>Dylai adrannau mathemateg:</a:t>
            </a:r>
            <a:endParaRPr lang="cy-GB" sz="2000" dirty="0" smtClean="0"/>
          </a:p>
          <a:p>
            <a:pPr marL="361950" indent="-361950">
              <a:lnSpc>
                <a:spcPct val="80000"/>
              </a:lnSpc>
            </a:pPr>
            <a:r>
              <a:rPr lang="cy-GB" sz="2000" dirty="0" smtClean="0"/>
              <a:t>fonitro perfformiad disgyblion sy’n gymwys i gael prydau ysgol am ddim a chynnig ymyriadau </a:t>
            </a:r>
            <a:r>
              <a:rPr lang="cy-GB" sz="2000" dirty="0" err="1" smtClean="0"/>
              <a:t>targedig</a:t>
            </a:r>
            <a:r>
              <a:rPr lang="cy-GB" sz="2000" dirty="0" smtClean="0"/>
              <a:t> yn ôl yr angen</a:t>
            </a:r>
          </a:p>
          <a:p>
            <a:pPr marL="361950" indent="-361950">
              <a:lnSpc>
                <a:spcPct val="80000"/>
              </a:lnSpc>
            </a:pPr>
            <a:r>
              <a:rPr lang="cy-GB" sz="2000" dirty="0" smtClean="0"/>
              <a:t>bodloni anghenion disgyblion sy’n cael anawsterau neu sy’n fwy abl</a:t>
            </a:r>
          </a:p>
          <a:p>
            <a:pPr marL="361950" indent="-361950">
              <a:lnSpc>
                <a:spcPct val="80000"/>
              </a:lnSpc>
            </a:pPr>
            <a:r>
              <a:rPr lang="cy-GB" sz="2000" dirty="0" smtClean="0"/>
              <a:t>cynyddu lefel yr her i bob disgybl trwy wneud yn </a:t>
            </a:r>
            <a:r>
              <a:rPr lang="cy-GB" sz="2000" dirty="0" err="1" smtClean="0"/>
              <a:t>siwr</a:t>
            </a:r>
            <a:r>
              <a:rPr lang="cy-GB" sz="2000" dirty="0" smtClean="0"/>
              <a:t> bod:</a:t>
            </a:r>
          </a:p>
          <a:p>
            <a:pPr lvl="1">
              <a:lnSpc>
                <a:spcPct val="80000"/>
              </a:lnSpc>
              <a:buFontTx/>
              <a:buNone/>
            </a:pPr>
            <a:r>
              <a:rPr lang="cy-GB" sz="2000" dirty="0" smtClean="0"/>
              <a:t>-  gwersi’n cael eu strwythuro i ennyn diddordeb, cymell ac ymestyn pob un o’r disgyblion</a:t>
            </a:r>
          </a:p>
          <a:p>
            <a:pPr lvl="1">
              <a:lnSpc>
                <a:spcPct val="80000"/>
              </a:lnSpc>
            </a:pPr>
            <a:r>
              <a:rPr lang="cy-GB" sz="2000" dirty="0" smtClean="0"/>
              <a:t>medrau datrys problemau mathemategol yn cael eu datblygu a’u cymhwyso mewn ystod eang o gyd-destunau bywyd go iawn</a:t>
            </a:r>
            <a:r>
              <a:rPr lang="en-GB" sz="2000" b="1" dirty="0" smtClean="0"/>
              <a:t> </a:t>
            </a:r>
            <a:endParaRPr lang="en-GB" sz="2000" dirty="0" smtClean="0"/>
          </a:p>
          <a:p>
            <a:pPr marL="0" indent="0">
              <a:lnSpc>
                <a:spcPct val="80000"/>
              </a:lnSpc>
              <a:buFontTx/>
              <a:buNone/>
            </a:pPr>
            <a:endParaRPr lang="en-GB" sz="2000" dirty="0" smtClean="0">
              <a:solidFill>
                <a:srgbClr val="0070C0"/>
              </a:solidFill>
            </a:endParaRPr>
          </a:p>
        </p:txBody>
      </p:sp>
      <p:sp>
        <p:nvSpPr>
          <p:cNvPr id="26627" name="Rectangle 3"/>
          <p:cNvSpPr txBox="1">
            <a:spLocks noChangeArrowheads="1"/>
          </p:cNvSpPr>
          <p:nvPr/>
        </p:nvSpPr>
        <p:spPr bwMode="auto">
          <a:xfrm>
            <a:off x="4356100" y="1420813"/>
            <a:ext cx="4697413" cy="5084762"/>
          </a:xfrm>
          <a:prstGeom prst="rect">
            <a:avLst/>
          </a:prstGeom>
          <a:noFill/>
          <a:ln w="9525">
            <a:noFill/>
            <a:miter lim="800000"/>
            <a:headEnd/>
            <a:tailEnd/>
          </a:ln>
        </p:spPr>
        <p:txBody>
          <a:bodyPr/>
          <a:lstStyle/>
          <a:p>
            <a:pPr eaLnBrk="0" hangingPunct="0">
              <a:spcBef>
                <a:spcPct val="20000"/>
              </a:spcBef>
            </a:pPr>
            <a:r>
              <a:rPr lang="en-GB" sz="2000" b="1" dirty="0">
                <a:solidFill>
                  <a:srgbClr val="FF0000"/>
                </a:solidFill>
              </a:rPr>
              <a:t>Mathematics departments should:</a:t>
            </a:r>
            <a:endParaRPr lang="en-GB" sz="2000" dirty="0">
              <a:solidFill>
                <a:srgbClr val="FF0000"/>
              </a:solidFill>
            </a:endParaRPr>
          </a:p>
          <a:p>
            <a:pPr marL="342900" indent="-342900" eaLnBrk="0" hangingPunct="0">
              <a:spcBef>
                <a:spcPct val="20000"/>
              </a:spcBef>
              <a:buFontTx/>
              <a:buChar char="•"/>
            </a:pPr>
            <a:r>
              <a:rPr lang="en-GB" sz="2000" dirty="0">
                <a:solidFill>
                  <a:srgbClr val="FF0000"/>
                </a:solidFill>
              </a:rPr>
              <a:t>monitor the performance of pupils eligible for free school meals and offer targeted interventions as necessary</a:t>
            </a:r>
          </a:p>
          <a:p>
            <a:pPr marL="342900" indent="-342900" eaLnBrk="0" hangingPunct="0">
              <a:spcBef>
                <a:spcPct val="20000"/>
              </a:spcBef>
              <a:buFontTx/>
              <a:buChar char="•"/>
            </a:pPr>
            <a:endParaRPr lang="en-GB" sz="400" dirty="0">
              <a:solidFill>
                <a:srgbClr val="FF0000"/>
              </a:solidFill>
            </a:endParaRPr>
          </a:p>
          <a:p>
            <a:pPr marL="342900" indent="-342900" eaLnBrk="0" hangingPunct="0">
              <a:spcBef>
                <a:spcPct val="20000"/>
              </a:spcBef>
              <a:buFontTx/>
              <a:buChar char="•"/>
            </a:pPr>
            <a:r>
              <a:rPr lang="en-GB" sz="2000" dirty="0">
                <a:solidFill>
                  <a:srgbClr val="FF0000"/>
                </a:solidFill>
              </a:rPr>
              <a:t>meet the needs of pupils who experience difficulties or are more able </a:t>
            </a:r>
          </a:p>
          <a:p>
            <a:pPr marL="342900" indent="-342900" eaLnBrk="0" hangingPunct="0">
              <a:spcBef>
                <a:spcPct val="20000"/>
              </a:spcBef>
              <a:buFontTx/>
              <a:buChar char="•"/>
            </a:pPr>
            <a:r>
              <a:rPr lang="en-GB" sz="400" dirty="0">
                <a:solidFill>
                  <a:srgbClr val="FF0000"/>
                </a:solidFill>
              </a:rPr>
              <a:t> </a:t>
            </a:r>
          </a:p>
          <a:p>
            <a:pPr marL="342900" indent="-342900" eaLnBrk="0" hangingPunct="0">
              <a:spcBef>
                <a:spcPct val="20000"/>
              </a:spcBef>
              <a:buFontTx/>
              <a:buChar char="•"/>
            </a:pPr>
            <a:r>
              <a:rPr lang="en-GB" sz="2000" dirty="0">
                <a:solidFill>
                  <a:srgbClr val="FF0000"/>
                </a:solidFill>
              </a:rPr>
              <a:t>increase the level of challenge for all pupils by making sure that:</a:t>
            </a:r>
          </a:p>
          <a:p>
            <a:pPr marL="627063" lvl="1" indent="-169863" eaLnBrk="0" hangingPunct="0">
              <a:spcBef>
                <a:spcPct val="20000"/>
              </a:spcBef>
            </a:pPr>
            <a:r>
              <a:rPr lang="en-GB" sz="1800" dirty="0">
                <a:solidFill>
                  <a:srgbClr val="FF0000"/>
                </a:solidFill>
              </a:rPr>
              <a:t>-  lessons are structured to engage, motivate and stretch all pupils</a:t>
            </a:r>
          </a:p>
          <a:p>
            <a:pPr marL="627063" lvl="1" indent="-169863" eaLnBrk="0" hangingPunct="0">
              <a:spcBef>
                <a:spcPct val="20000"/>
              </a:spcBef>
            </a:pPr>
            <a:r>
              <a:rPr lang="en-GB" sz="1800" dirty="0">
                <a:solidFill>
                  <a:srgbClr val="FF0000"/>
                </a:solidFill>
              </a:rPr>
              <a:t>-  mathematical problem-solving skills are developed and applied to a wide range of real-life contexts</a:t>
            </a:r>
            <a:r>
              <a:rPr lang="en-GB" sz="2000" b="1" dirty="0">
                <a:solidFill>
                  <a:srgbClr val="FF0000"/>
                </a:solidFill>
              </a:rPr>
              <a:t> </a:t>
            </a:r>
            <a:endParaRPr lang="en-GB" sz="2000"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1588" y="188913"/>
            <a:ext cx="7772400" cy="1439862"/>
          </a:xfrm>
        </p:spPr>
        <p:txBody>
          <a:bodyPr/>
          <a:lstStyle/>
          <a:p>
            <a:pPr eaLnBrk="1" hangingPunct="1"/>
            <a:r>
              <a:rPr lang="en-GB" sz="3200" smtClean="0">
                <a:solidFill>
                  <a:srgbClr val="015284"/>
                </a:solidFill>
              </a:rPr>
              <a:t>Argymhellion</a:t>
            </a:r>
            <a:r>
              <a:rPr lang="en-US" sz="3200" smtClean="0">
                <a:solidFill>
                  <a:srgbClr val="015284"/>
                </a:solidFill>
              </a:rPr>
              <a:t/>
            </a:r>
            <a:br>
              <a:rPr lang="en-US" sz="3200" smtClean="0">
                <a:solidFill>
                  <a:srgbClr val="015284"/>
                </a:solidFill>
              </a:rPr>
            </a:br>
            <a:r>
              <a:rPr lang="en-GB" sz="3200" smtClean="0"/>
              <a:t>Recommendations</a:t>
            </a:r>
            <a:br>
              <a:rPr lang="en-GB" sz="3200" smtClean="0"/>
            </a:br>
            <a:endParaRPr lang="en-US" sz="3200" smtClean="0">
              <a:solidFill>
                <a:srgbClr val="015284"/>
              </a:solidFill>
            </a:endParaRPr>
          </a:p>
        </p:txBody>
      </p:sp>
      <p:sp>
        <p:nvSpPr>
          <p:cNvPr id="27650" name="Rectangle 3"/>
          <p:cNvSpPr>
            <a:spLocks noGrp="1" noChangeArrowheads="1"/>
          </p:cNvSpPr>
          <p:nvPr>
            <p:ph type="body" sz="half" idx="1"/>
          </p:nvPr>
        </p:nvSpPr>
        <p:spPr>
          <a:xfrm>
            <a:off x="179388" y="1773238"/>
            <a:ext cx="4681537" cy="5084762"/>
          </a:xfrm>
        </p:spPr>
        <p:txBody>
          <a:bodyPr/>
          <a:lstStyle/>
          <a:p>
            <a:r>
              <a:rPr lang="cy-GB" sz="2000" dirty="0" smtClean="0"/>
              <a:t>sicrhau bod gweithdrefnau asesu ac olrhain yn drylwyr </a:t>
            </a:r>
          </a:p>
          <a:p>
            <a:endParaRPr lang="cy-GB" sz="2000" dirty="0" smtClean="0"/>
          </a:p>
          <a:p>
            <a:r>
              <a:rPr lang="cy-GB" sz="2000" dirty="0" smtClean="0"/>
              <a:t>gwella </a:t>
            </a:r>
            <a:r>
              <a:rPr lang="cy-GB" sz="2000" dirty="0" err="1" smtClean="0"/>
              <a:t>hunanarfarnu</a:t>
            </a:r>
            <a:r>
              <a:rPr lang="cy-GB" sz="2000" dirty="0" smtClean="0"/>
              <a:t> a chynllunio gwelliant adrannol </a:t>
            </a:r>
          </a:p>
          <a:p>
            <a:endParaRPr lang="cy-GB" sz="2000" dirty="0" smtClean="0"/>
          </a:p>
          <a:p>
            <a:r>
              <a:rPr lang="cy-GB" sz="2000" dirty="0" smtClean="0"/>
              <a:t> rhannu arfer orau ar draws yr ysgol ac arfarnu ffyrdd newydd o weithio</a:t>
            </a:r>
          </a:p>
          <a:p>
            <a:pPr marL="0" indent="0">
              <a:buFontTx/>
              <a:buNone/>
            </a:pPr>
            <a:endParaRPr lang="cy-GB" sz="2000" dirty="0" smtClean="0">
              <a:solidFill>
                <a:srgbClr val="0070C0"/>
              </a:solidFill>
            </a:endParaRPr>
          </a:p>
        </p:txBody>
      </p:sp>
      <p:sp>
        <p:nvSpPr>
          <p:cNvPr id="4" name="Rectangle 3"/>
          <p:cNvSpPr txBox="1">
            <a:spLocks noChangeArrowheads="1"/>
          </p:cNvSpPr>
          <p:nvPr/>
        </p:nvSpPr>
        <p:spPr bwMode="auto">
          <a:xfrm>
            <a:off x="4859338" y="1773238"/>
            <a:ext cx="4284662" cy="4614862"/>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a:defRPr/>
            </a:pPr>
            <a:r>
              <a:rPr lang="en-GB" sz="2000" dirty="0" smtClean="0">
                <a:solidFill>
                  <a:srgbClr val="FF0000"/>
                </a:solidFill>
              </a:rPr>
              <a:t>ensure </a:t>
            </a:r>
            <a:r>
              <a:rPr lang="en-GB" sz="2000" dirty="0">
                <a:solidFill>
                  <a:srgbClr val="FF0000"/>
                </a:solidFill>
              </a:rPr>
              <a:t>that assessment and tracking procedures are robust </a:t>
            </a:r>
          </a:p>
          <a:p>
            <a:pPr>
              <a:defRPr/>
            </a:pPr>
            <a:r>
              <a:rPr lang="en-GB" sz="400" dirty="0">
                <a:solidFill>
                  <a:srgbClr val="FF0000"/>
                </a:solidFill>
              </a:rPr>
              <a:t> </a:t>
            </a:r>
          </a:p>
          <a:p>
            <a:pPr>
              <a:defRPr/>
            </a:pPr>
            <a:r>
              <a:rPr lang="en-GB" sz="2000" dirty="0" smtClean="0">
                <a:solidFill>
                  <a:srgbClr val="FF0000"/>
                </a:solidFill>
              </a:rPr>
              <a:t>improve </a:t>
            </a:r>
            <a:r>
              <a:rPr lang="en-GB" sz="2000" dirty="0">
                <a:solidFill>
                  <a:srgbClr val="FF0000"/>
                </a:solidFill>
              </a:rPr>
              <a:t>departmental self-evaluation and improvement planning </a:t>
            </a:r>
          </a:p>
          <a:p>
            <a:pPr>
              <a:defRPr/>
            </a:pPr>
            <a:r>
              <a:rPr lang="en-GB" sz="400" dirty="0">
                <a:solidFill>
                  <a:srgbClr val="FF0000"/>
                </a:solidFill>
              </a:rPr>
              <a:t> </a:t>
            </a:r>
          </a:p>
          <a:p>
            <a:pPr>
              <a:defRPr/>
            </a:pPr>
            <a:r>
              <a:rPr lang="en-GB" sz="2000" dirty="0" smtClean="0">
                <a:solidFill>
                  <a:srgbClr val="FF0000"/>
                </a:solidFill>
              </a:rPr>
              <a:t>share </a:t>
            </a:r>
            <a:r>
              <a:rPr lang="en-GB" sz="2000" dirty="0">
                <a:solidFill>
                  <a:srgbClr val="FF0000"/>
                </a:solidFill>
              </a:rPr>
              <a:t>best practice across the school and evaluate new ways of working</a:t>
            </a:r>
          </a:p>
          <a:p>
            <a:pPr marL="0" indent="0">
              <a:buFontTx/>
              <a:buNone/>
              <a:defRPr/>
            </a:pPr>
            <a:endParaRPr lang="en-GB" sz="2000" kern="0" dirty="0" smtClean="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1588" y="188913"/>
            <a:ext cx="7772400" cy="1439862"/>
          </a:xfrm>
        </p:spPr>
        <p:txBody>
          <a:bodyPr/>
          <a:lstStyle/>
          <a:p>
            <a:pPr eaLnBrk="1" hangingPunct="1"/>
            <a:r>
              <a:rPr lang="en-GB" sz="3200" smtClean="0">
                <a:solidFill>
                  <a:srgbClr val="015284"/>
                </a:solidFill>
              </a:rPr>
              <a:t>Argymhellion</a:t>
            </a:r>
            <a:r>
              <a:rPr lang="en-US" sz="3200" smtClean="0">
                <a:solidFill>
                  <a:srgbClr val="015284"/>
                </a:solidFill>
              </a:rPr>
              <a:t/>
            </a:r>
            <a:br>
              <a:rPr lang="en-US" sz="3200" smtClean="0">
                <a:solidFill>
                  <a:srgbClr val="015284"/>
                </a:solidFill>
              </a:rPr>
            </a:br>
            <a:r>
              <a:rPr lang="en-GB" sz="3200" smtClean="0"/>
              <a:t>Recommendations</a:t>
            </a:r>
            <a:br>
              <a:rPr lang="en-GB" sz="3200" smtClean="0"/>
            </a:br>
            <a:endParaRPr lang="en-US" sz="3200" smtClean="0">
              <a:solidFill>
                <a:srgbClr val="015284"/>
              </a:solidFill>
            </a:endParaRPr>
          </a:p>
        </p:txBody>
      </p:sp>
      <p:sp>
        <p:nvSpPr>
          <p:cNvPr id="28674" name="Rectangle 3"/>
          <p:cNvSpPr>
            <a:spLocks noGrp="1" noChangeArrowheads="1"/>
          </p:cNvSpPr>
          <p:nvPr>
            <p:ph type="body" sz="half" idx="1"/>
          </p:nvPr>
        </p:nvSpPr>
        <p:spPr>
          <a:xfrm>
            <a:off x="250825" y="1268413"/>
            <a:ext cx="4681538" cy="5084762"/>
          </a:xfrm>
        </p:spPr>
        <p:txBody>
          <a:bodyPr/>
          <a:lstStyle/>
          <a:p>
            <a:pPr marL="0" indent="0">
              <a:buFontTx/>
              <a:buNone/>
            </a:pPr>
            <a:r>
              <a:rPr lang="cy-GB" sz="2000" b="1" dirty="0" smtClean="0"/>
              <a:t>Dylai awdurdodau lleol a chonsortia rhanbarthol:</a:t>
            </a:r>
            <a:endParaRPr lang="cy-GB" sz="2000" dirty="0" smtClean="0"/>
          </a:p>
          <a:p>
            <a:r>
              <a:rPr lang="cy-GB" sz="2000" dirty="0" smtClean="0"/>
              <a:t>hwyluso rhwydweithiau ar gyfer rhannu arfer orau rhwng adrannau mathemateg</a:t>
            </a:r>
          </a:p>
          <a:p>
            <a:endParaRPr lang="cy-GB" sz="2000" dirty="0" smtClean="0"/>
          </a:p>
          <a:p>
            <a:r>
              <a:rPr lang="cy-GB" sz="2000" dirty="0" smtClean="0"/>
              <a:t>darparu cymorth, her a chyfleoedd datblygiad proffesiynol ar gyfer adrannau mathemateg ac athrawon unigol</a:t>
            </a:r>
          </a:p>
        </p:txBody>
      </p:sp>
      <p:sp>
        <p:nvSpPr>
          <p:cNvPr id="4" name="Rectangle 3"/>
          <p:cNvSpPr txBox="1">
            <a:spLocks noChangeArrowheads="1"/>
          </p:cNvSpPr>
          <p:nvPr/>
        </p:nvSpPr>
        <p:spPr bwMode="auto">
          <a:xfrm>
            <a:off x="4859338" y="1384300"/>
            <a:ext cx="4279900" cy="5084763"/>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marL="0" indent="0">
              <a:buFontTx/>
              <a:buNone/>
              <a:defRPr/>
            </a:pPr>
            <a:r>
              <a:rPr lang="en-GB" sz="2000" b="1" dirty="0" smtClean="0">
                <a:solidFill>
                  <a:srgbClr val="FF0000"/>
                </a:solidFill>
              </a:rPr>
              <a:t>Local </a:t>
            </a:r>
            <a:r>
              <a:rPr lang="en-GB" sz="2000" b="1" dirty="0">
                <a:solidFill>
                  <a:srgbClr val="FF0000"/>
                </a:solidFill>
              </a:rPr>
              <a:t>authorities and regional consortia should</a:t>
            </a:r>
            <a:r>
              <a:rPr lang="en-GB" sz="2000" b="1" dirty="0" smtClean="0">
                <a:solidFill>
                  <a:srgbClr val="FF0000"/>
                </a:solidFill>
              </a:rPr>
              <a:t>:</a:t>
            </a:r>
            <a:endParaRPr lang="en-GB" sz="2000" dirty="0">
              <a:solidFill>
                <a:srgbClr val="FF0000"/>
              </a:solidFill>
            </a:endParaRPr>
          </a:p>
          <a:p>
            <a:pPr>
              <a:defRPr/>
            </a:pPr>
            <a:r>
              <a:rPr lang="en-GB" sz="2000" dirty="0" smtClean="0">
                <a:solidFill>
                  <a:srgbClr val="FF0000"/>
                </a:solidFill>
              </a:rPr>
              <a:t>facilitate </a:t>
            </a:r>
            <a:r>
              <a:rPr lang="en-GB" sz="2000" dirty="0">
                <a:solidFill>
                  <a:srgbClr val="FF0000"/>
                </a:solidFill>
              </a:rPr>
              <a:t>networks for sharing best practice between mathematics departments</a:t>
            </a:r>
          </a:p>
          <a:p>
            <a:pPr>
              <a:defRPr/>
            </a:pPr>
            <a:r>
              <a:rPr lang="en-GB" sz="400" dirty="0">
                <a:solidFill>
                  <a:srgbClr val="FF0000"/>
                </a:solidFill>
              </a:rPr>
              <a:t> </a:t>
            </a:r>
          </a:p>
          <a:p>
            <a:pPr>
              <a:defRPr/>
            </a:pPr>
            <a:r>
              <a:rPr lang="en-GB" sz="2000" dirty="0" smtClean="0">
                <a:solidFill>
                  <a:srgbClr val="FF0000"/>
                </a:solidFill>
              </a:rPr>
              <a:t>provide </a:t>
            </a:r>
            <a:r>
              <a:rPr lang="en-GB" sz="2000" dirty="0">
                <a:solidFill>
                  <a:srgbClr val="FF0000"/>
                </a:solidFill>
              </a:rPr>
              <a:t>support, challenge and professional development opportunities for mathematics departments and individual teachers</a:t>
            </a:r>
          </a:p>
          <a:p>
            <a:pPr marL="0" indent="0">
              <a:buFontTx/>
              <a:buNone/>
              <a:defRPr/>
            </a:pPr>
            <a:endParaRPr lang="en-GB" sz="2000" kern="0" dirty="0" smtClean="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1588" y="188913"/>
            <a:ext cx="7772400" cy="1295400"/>
          </a:xfrm>
        </p:spPr>
        <p:txBody>
          <a:bodyPr/>
          <a:lstStyle/>
          <a:p>
            <a:pPr eaLnBrk="1" hangingPunct="1"/>
            <a:r>
              <a:rPr lang="en-GB" sz="3200" smtClean="0">
                <a:solidFill>
                  <a:srgbClr val="015284"/>
                </a:solidFill>
              </a:rPr>
              <a:t>Argymhellion</a:t>
            </a:r>
            <a:r>
              <a:rPr lang="en-US" sz="3200" smtClean="0">
                <a:solidFill>
                  <a:srgbClr val="015284"/>
                </a:solidFill>
              </a:rPr>
              <a:t/>
            </a:r>
            <a:br>
              <a:rPr lang="en-US" sz="3200" smtClean="0">
                <a:solidFill>
                  <a:srgbClr val="015284"/>
                </a:solidFill>
              </a:rPr>
            </a:br>
            <a:r>
              <a:rPr lang="en-GB" sz="3200" smtClean="0"/>
              <a:t>Recommendations</a:t>
            </a:r>
            <a:br>
              <a:rPr lang="en-GB" sz="3200" smtClean="0"/>
            </a:br>
            <a:endParaRPr lang="en-US" sz="3200" smtClean="0">
              <a:solidFill>
                <a:srgbClr val="015284"/>
              </a:solidFill>
            </a:endParaRPr>
          </a:p>
        </p:txBody>
      </p:sp>
      <p:sp>
        <p:nvSpPr>
          <p:cNvPr id="29698" name="Rectangle 3"/>
          <p:cNvSpPr>
            <a:spLocks noGrp="1" noChangeArrowheads="1"/>
          </p:cNvSpPr>
          <p:nvPr>
            <p:ph type="body" sz="half" idx="1"/>
          </p:nvPr>
        </p:nvSpPr>
        <p:spPr>
          <a:xfrm>
            <a:off x="250825" y="1268413"/>
            <a:ext cx="4681538" cy="5084762"/>
          </a:xfrm>
        </p:spPr>
        <p:txBody>
          <a:bodyPr/>
          <a:lstStyle/>
          <a:p>
            <a:pPr marL="0" indent="0">
              <a:buFontTx/>
              <a:buNone/>
            </a:pPr>
            <a:r>
              <a:rPr lang="cy-GB" sz="2000" b="1" dirty="0" smtClean="0"/>
              <a:t>Dylai Llywodraeth Cymru:</a:t>
            </a:r>
            <a:endParaRPr lang="cy-GB" sz="2000" dirty="0" smtClean="0"/>
          </a:p>
          <a:p>
            <a:pPr marL="0" indent="0"/>
            <a:endParaRPr lang="cy-GB" sz="2000" dirty="0" smtClean="0"/>
          </a:p>
          <a:p>
            <a:r>
              <a:rPr lang="cy-GB" sz="2000" dirty="0" smtClean="0"/>
              <a:t>ymchwilio i’r gwahaniaeth mewn deilliannau rhwng bechgyn a merched mewn mathemateg</a:t>
            </a:r>
          </a:p>
          <a:p>
            <a:endParaRPr lang="cy-GB" sz="2000" dirty="0" smtClean="0"/>
          </a:p>
          <a:p>
            <a:r>
              <a:rPr lang="cy-GB" sz="2000" dirty="0" smtClean="0"/>
              <a:t>mynd i’r afael </a:t>
            </a:r>
            <a:r>
              <a:rPr lang="cy-GB" sz="2000" dirty="0" err="1" smtClean="0"/>
              <a:t>â’r</a:t>
            </a:r>
            <a:r>
              <a:rPr lang="cy-GB" sz="2000" dirty="0" smtClean="0"/>
              <a:t> prinder yn y cyflenwad o athrawon mathemateg cymwys</a:t>
            </a:r>
          </a:p>
        </p:txBody>
      </p:sp>
      <p:sp>
        <p:nvSpPr>
          <p:cNvPr id="4" name="Rectangle 3"/>
          <p:cNvSpPr txBox="1">
            <a:spLocks noChangeArrowheads="1"/>
          </p:cNvSpPr>
          <p:nvPr/>
        </p:nvSpPr>
        <p:spPr bwMode="auto">
          <a:xfrm>
            <a:off x="4884738" y="1484313"/>
            <a:ext cx="4283075" cy="4316412"/>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marL="0" indent="0">
              <a:buFontTx/>
              <a:buNone/>
              <a:defRPr/>
            </a:pPr>
            <a:r>
              <a:rPr lang="en-GB" sz="2000" b="1" dirty="0" smtClean="0">
                <a:solidFill>
                  <a:srgbClr val="FF0000"/>
                </a:solidFill>
              </a:rPr>
              <a:t>The </a:t>
            </a:r>
            <a:r>
              <a:rPr lang="en-GB" sz="2000" b="1" dirty="0">
                <a:solidFill>
                  <a:srgbClr val="FF0000"/>
                </a:solidFill>
              </a:rPr>
              <a:t>Welsh Government should:</a:t>
            </a:r>
            <a:endParaRPr lang="en-GB" sz="2000" dirty="0">
              <a:solidFill>
                <a:srgbClr val="FF0000"/>
              </a:solidFill>
            </a:endParaRPr>
          </a:p>
          <a:p>
            <a:pPr marL="0" indent="0">
              <a:buFontTx/>
              <a:buNone/>
              <a:defRPr/>
            </a:pPr>
            <a:endParaRPr lang="en-GB" sz="400" dirty="0">
              <a:solidFill>
                <a:srgbClr val="FF0000"/>
              </a:solidFill>
            </a:endParaRPr>
          </a:p>
          <a:p>
            <a:pPr>
              <a:defRPr/>
            </a:pPr>
            <a:r>
              <a:rPr lang="en-GB" sz="2000" dirty="0" smtClean="0">
                <a:solidFill>
                  <a:srgbClr val="FF0000"/>
                </a:solidFill>
              </a:rPr>
              <a:t>investigate </a:t>
            </a:r>
            <a:r>
              <a:rPr lang="en-GB" sz="2000" dirty="0">
                <a:solidFill>
                  <a:srgbClr val="FF0000"/>
                </a:solidFill>
              </a:rPr>
              <a:t>the difference in outcomes between boys and girls in mathematics</a:t>
            </a:r>
          </a:p>
          <a:p>
            <a:pPr>
              <a:defRPr/>
            </a:pPr>
            <a:endParaRPr lang="en-GB" sz="400" dirty="0" smtClean="0">
              <a:solidFill>
                <a:srgbClr val="FF0000"/>
              </a:solidFill>
            </a:endParaRPr>
          </a:p>
          <a:p>
            <a:pPr>
              <a:defRPr/>
            </a:pPr>
            <a:r>
              <a:rPr lang="en-GB" sz="2000" dirty="0" smtClean="0">
                <a:solidFill>
                  <a:srgbClr val="FF0000"/>
                </a:solidFill>
              </a:rPr>
              <a:t>address </a:t>
            </a:r>
            <a:r>
              <a:rPr lang="en-GB" sz="2000" dirty="0">
                <a:solidFill>
                  <a:srgbClr val="FF0000"/>
                </a:solidFill>
              </a:rPr>
              <a:t>shortages in the supply of qualified mathematics teachers</a:t>
            </a:r>
          </a:p>
          <a:p>
            <a:pPr marL="0" indent="0">
              <a:buFontTx/>
              <a:buNone/>
              <a:defRPr/>
            </a:pPr>
            <a:endParaRPr lang="en-GB" sz="2000" kern="0" dirty="0" smtClean="0">
              <a:solidFill>
                <a:srgbClr val="D60134"/>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684213" y="115888"/>
            <a:ext cx="7339012" cy="1657350"/>
          </a:xfrm>
        </p:spPr>
        <p:txBody>
          <a:bodyPr/>
          <a:lstStyle/>
          <a:p>
            <a:r>
              <a:rPr lang="en-GB" sz="4000" smtClean="0">
                <a:solidFill>
                  <a:srgbClr val="015284"/>
                </a:solidFill>
              </a:rPr>
              <a:t>Arfer orau</a:t>
            </a:r>
            <a:br>
              <a:rPr lang="en-GB" sz="4000" smtClean="0">
                <a:solidFill>
                  <a:srgbClr val="015284"/>
                </a:solidFill>
              </a:rPr>
            </a:br>
            <a:r>
              <a:rPr lang="en-GB" sz="4000" smtClean="0"/>
              <a:t>Best practice</a:t>
            </a:r>
            <a:br>
              <a:rPr lang="en-GB" sz="4000" smtClean="0"/>
            </a:br>
            <a:endParaRPr lang="en-GB" sz="4000" smtClean="0">
              <a:solidFill>
                <a:srgbClr val="015284"/>
              </a:solidFill>
            </a:endParaRPr>
          </a:p>
        </p:txBody>
      </p:sp>
      <p:sp>
        <p:nvSpPr>
          <p:cNvPr id="30722" name="Content Placeholder 2"/>
          <p:cNvSpPr>
            <a:spLocks noGrp="1"/>
          </p:cNvSpPr>
          <p:nvPr>
            <p:ph sz="half" idx="1"/>
          </p:nvPr>
        </p:nvSpPr>
        <p:spPr>
          <a:xfrm>
            <a:off x="4500563" y="1290638"/>
            <a:ext cx="4643437" cy="5589587"/>
          </a:xfrm>
        </p:spPr>
        <p:txBody>
          <a:bodyPr/>
          <a:lstStyle/>
          <a:p>
            <a:pPr marL="0" indent="0">
              <a:buFontTx/>
              <a:buNone/>
            </a:pPr>
            <a:r>
              <a:rPr lang="en-GB" sz="1600" b="1" dirty="0" smtClean="0">
                <a:solidFill>
                  <a:srgbClr val="FF0000"/>
                </a:solidFill>
              </a:rPr>
              <a:t>Cardinal Newman R.C.  Comprehensive School, Rhondda Cynon </a:t>
            </a:r>
            <a:r>
              <a:rPr lang="en-GB" sz="1600" b="1" dirty="0" err="1" smtClean="0">
                <a:solidFill>
                  <a:srgbClr val="FF0000"/>
                </a:solidFill>
              </a:rPr>
              <a:t>Taf</a:t>
            </a:r>
            <a:r>
              <a:rPr lang="en-GB" sz="1400" b="1" dirty="0" smtClean="0">
                <a:solidFill>
                  <a:srgbClr val="FF0000"/>
                </a:solidFill>
              </a:rPr>
              <a:t> </a:t>
            </a:r>
          </a:p>
          <a:p>
            <a:pPr marL="0" indent="0">
              <a:buFontTx/>
              <a:buNone/>
            </a:pPr>
            <a:r>
              <a:rPr lang="en-GB" sz="1400" b="1" dirty="0" smtClean="0">
                <a:solidFill>
                  <a:srgbClr val="FF0000"/>
                </a:solidFill>
              </a:rPr>
              <a:t>Focus:  transition from key stage 2 to key stage 3</a:t>
            </a:r>
            <a:endParaRPr lang="en-GB" sz="1600" dirty="0" smtClean="0">
              <a:solidFill>
                <a:srgbClr val="FF0000"/>
              </a:solidFill>
            </a:endParaRPr>
          </a:p>
          <a:p>
            <a:pPr marL="0" indent="0">
              <a:buFontTx/>
              <a:buNone/>
            </a:pPr>
            <a:r>
              <a:rPr lang="en-GB" sz="1400" dirty="0" smtClean="0">
                <a:solidFill>
                  <a:srgbClr val="FF0000"/>
                </a:solidFill>
              </a:rPr>
              <a:t>The school has a strong relationship with its partner primary schools, with transition activities starting in Year 5.  A member of the school’s mathematics department was appointed to a half-time contract to share good practice in teaching and learning and to work with primary schools to accelerate the progress of pupils when they reach key stage 3.  This post is funded mainly by the secondary school, although each primary school contributed to the cost of this project.  A key aim of the transition project is to ensure that pupils have a flying start at key stage 3 in mathematics.</a:t>
            </a:r>
          </a:p>
          <a:p>
            <a:pPr marL="0" indent="0">
              <a:buFontTx/>
              <a:buNone/>
            </a:pPr>
            <a:r>
              <a:rPr lang="en-GB" sz="1400" dirty="0" smtClean="0">
                <a:solidFill>
                  <a:srgbClr val="FF0000"/>
                </a:solidFill>
              </a:rPr>
              <a:t>Mathematics teachers at each of the primary schools and the secondary school have attended joint professional development activities.  This has improved the use of common methodology in mathematics and the sharing of good practice across the schools.  In Year 7, around half of the form tutors are also mathematics teachers, which, together with the transition links for mathematics, successfully supports the school’s twice-weekly numeracy hour and pupils’ numeracy development.  </a:t>
            </a:r>
          </a:p>
        </p:txBody>
      </p:sp>
      <p:sp>
        <p:nvSpPr>
          <p:cNvPr id="30723" name="Content Placeholder 3"/>
          <p:cNvSpPr>
            <a:spLocks noGrp="1"/>
          </p:cNvSpPr>
          <p:nvPr>
            <p:ph sz="half" idx="2"/>
          </p:nvPr>
        </p:nvSpPr>
        <p:spPr>
          <a:xfrm>
            <a:off x="179388" y="1196975"/>
            <a:ext cx="4318000" cy="5516563"/>
          </a:xfrm>
        </p:spPr>
        <p:txBody>
          <a:bodyPr/>
          <a:lstStyle/>
          <a:p>
            <a:pPr marL="0" indent="0">
              <a:buFontTx/>
              <a:buNone/>
            </a:pPr>
            <a:r>
              <a:rPr lang="cy-GB" sz="1600" b="1" smtClean="0"/>
              <a:t>Ysgol Gyfun Gatholig y Cardinal Newman, Rhondda Cynon Taf</a:t>
            </a:r>
            <a:r>
              <a:rPr lang="cy-GB" sz="1400" b="1" smtClean="0"/>
              <a:t> </a:t>
            </a:r>
          </a:p>
          <a:p>
            <a:pPr marL="0" indent="0">
              <a:buFontTx/>
              <a:buNone/>
            </a:pPr>
            <a:r>
              <a:rPr lang="cy-GB" sz="1200" b="1" smtClean="0"/>
              <a:t>Ffocws:  trosglwyddo o gyfnod allweddol 2 i gyfnod allweddol 3</a:t>
            </a:r>
            <a:endParaRPr lang="cy-GB" sz="1200" smtClean="0"/>
          </a:p>
          <a:p>
            <a:pPr marL="0" indent="0">
              <a:buFontTx/>
              <a:buNone/>
            </a:pPr>
            <a:r>
              <a:rPr lang="cy-GB" sz="1200" smtClean="0"/>
              <a:t>Mae gan yr ysgol berthynas gref â’i hysgolion cynradd partner, ac mae gweithgareddau pontio yn dechrau ym Mlwyddyn 5.  Penodwyd aelod o adran fathemateg yr ysgol ar gontract hanner amser i rannu arfer dda mewn addysgu a dysgu a gweithio gydag ysgolion cynradd i gyflymu cynnydd disgyblion pan fyddant yn cyrraedd cyfnod allweddol 3.  Ariennir y swydd hon yn bennaf gan yr ysgol uwchradd, er bod pob ysgol gynradd wedi cyfrannu at gost y prosiect hwn. Un o nodau allweddol y prosiect pontio yw sicrhau bod disgyblion yn cael dechrau gwych yng nghyfnod allweddol 3 mewn mathemateg.</a:t>
            </a:r>
          </a:p>
          <a:p>
            <a:pPr marL="0" indent="0">
              <a:buFontTx/>
              <a:buNone/>
            </a:pPr>
            <a:r>
              <a:rPr lang="cy-GB" sz="1200" smtClean="0"/>
              <a:t>Mae athrawon mathemateg ym mhob un o’r ysgolion cynradd a’r ysgol uwchradd wedi mynychu gweithgareddau datblygiad proffesiynol ar y cyd.  Mae hyn wedi gwella’r defnydd o fethodoleg gyffredin mewn mathemateg a rhannu arfer dda ar draws yr ysgolion.  Ym Mlwyddyn 7, mae tua hanner y tiwtoriaid dosbarth yn athrawon mathemateg hefyd sydd, ynghyd â’r unigolion cyswllt pontio ar gyfer mathemateg, yn cefnogi awr rifedd yr ysgol a gynhelir ddwywaith yr wythnos a datblygiad rhifedd disgyblion yn llwyddiannus.  </a:t>
            </a:r>
          </a:p>
          <a:p>
            <a:pPr marL="0" indent="0">
              <a:buFontTx/>
              <a:buNone/>
            </a:pPr>
            <a:endParaRPr lang="cy-GB" sz="12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107950" y="144463"/>
            <a:ext cx="7339013" cy="2060575"/>
          </a:xfrm>
        </p:spPr>
        <p:txBody>
          <a:bodyPr/>
          <a:lstStyle/>
          <a:p>
            <a:pPr algn="l"/>
            <a:r>
              <a:rPr lang="en-GB" sz="4000" smtClean="0">
                <a:solidFill>
                  <a:srgbClr val="015284"/>
                </a:solidFill>
              </a:rPr>
              <a:t>10</a:t>
            </a:r>
            <a:r>
              <a:rPr lang="en-GB" sz="4000" smtClean="0"/>
              <a:t> </a:t>
            </a:r>
            <a:r>
              <a:rPr lang="en-GB" sz="4000" smtClean="0">
                <a:solidFill>
                  <a:srgbClr val="015284"/>
                </a:solidFill>
              </a:rPr>
              <a:t>cwestiwn i ddarparwyr</a:t>
            </a:r>
            <a:br>
              <a:rPr lang="en-GB" sz="4000" smtClean="0">
                <a:solidFill>
                  <a:srgbClr val="015284"/>
                </a:solidFill>
              </a:rPr>
            </a:br>
            <a:r>
              <a:rPr lang="en-GB" sz="4000" smtClean="0"/>
              <a:t>10 questions for providers</a:t>
            </a:r>
            <a:r>
              <a:rPr lang="en-GB" smtClean="0"/>
              <a:t/>
            </a:r>
            <a:br>
              <a:rPr lang="en-GB" smtClean="0"/>
            </a:br>
            <a:endParaRPr lang="en-GB" smtClean="0">
              <a:solidFill>
                <a:srgbClr val="015284"/>
              </a:solidFill>
            </a:endParaRPr>
          </a:p>
        </p:txBody>
      </p:sp>
      <p:sp>
        <p:nvSpPr>
          <p:cNvPr id="31746" name="Content Placeholder 2"/>
          <p:cNvSpPr>
            <a:spLocks noGrp="1"/>
          </p:cNvSpPr>
          <p:nvPr>
            <p:ph sz="half" idx="1"/>
          </p:nvPr>
        </p:nvSpPr>
        <p:spPr>
          <a:xfrm>
            <a:off x="4211638" y="1412875"/>
            <a:ext cx="4911725" cy="4835525"/>
          </a:xfrm>
        </p:spPr>
        <p:txBody>
          <a:bodyPr/>
          <a:lstStyle/>
          <a:p>
            <a:r>
              <a:rPr lang="en-GB" sz="2000" smtClean="0">
                <a:solidFill>
                  <a:srgbClr val="D60134"/>
                </a:solidFill>
              </a:rPr>
              <a:t>What good features are there in the teaching of mathematics in our school?</a:t>
            </a:r>
          </a:p>
          <a:p>
            <a:r>
              <a:rPr lang="en-GB" sz="2000" smtClean="0">
                <a:solidFill>
                  <a:srgbClr val="D60134"/>
                </a:solidFill>
              </a:rPr>
              <a:t>How do lessons build on previous learning? </a:t>
            </a:r>
          </a:p>
          <a:p>
            <a:r>
              <a:rPr lang="en-GB" sz="2000" smtClean="0">
                <a:solidFill>
                  <a:srgbClr val="D60134"/>
                </a:solidFill>
              </a:rPr>
              <a:t>How well are pupils’ extended reasoning and problem solving skills developed?</a:t>
            </a:r>
          </a:p>
          <a:p>
            <a:r>
              <a:rPr lang="en-GB" sz="2000" smtClean="0">
                <a:solidFill>
                  <a:srgbClr val="D60134"/>
                </a:solidFill>
              </a:rPr>
              <a:t>Do we share good practice with local primary schools and learn from their good practice. </a:t>
            </a:r>
          </a:p>
          <a:p>
            <a:r>
              <a:rPr lang="en-GB" sz="2000" smtClean="0">
                <a:solidFill>
                  <a:srgbClr val="D60134"/>
                </a:solidFill>
              </a:rPr>
              <a:t>Are pupils sufficiently challenged particularly the more able?</a:t>
            </a:r>
          </a:p>
          <a:p>
            <a:r>
              <a:rPr lang="en-GB" sz="2000" smtClean="0">
                <a:solidFill>
                  <a:srgbClr val="D60134"/>
                </a:solidFill>
              </a:rPr>
              <a:t>Is there a difference in outcomes What strategies has the school used to close the gender gap? </a:t>
            </a:r>
          </a:p>
          <a:p>
            <a:endParaRPr lang="en-GB" sz="700" smtClean="0">
              <a:solidFill>
                <a:srgbClr val="D60134"/>
              </a:solidFill>
            </a:endParaRPr>
          </a:p>
        </p:txBody>
      </p:sp>
      <p:sp>
        <p:nvSpPr>
          <p:cNvPr id="31747" name="Content Placeholder 3"/>
          <p:cNvSpPr>
            <a:spLocks noGrp="1"/>
          </p:cNvSpPr>
          <p:nvPr>
            <p:ph sz="half" idx="2"/>
          </p:nvPr>
        </p:nvSpPr>
        <p:spPr>
          <a:xfrm>
            <a:off x="250825" y="1484313"/>
            <a:ext cx="4318000" cy="5300662"/>
          </a:xfrm>
        </p:spPr>
        <p:txBody>
          <a:bodyPr/>
          <a:lstStyle/>
          <a:p>
            <a:r>
              <a:rPr lang="cy-GB" sz="1800" dirty="0" smtClean="0">
                <a:solidFill>
                  <a:srgbClr val="002060"/>
                </a:solidFill>
              </a:rPr>
              <a:t>Pa nodweddion da sydd yna o ran addysgu mathemateg yn ein hysgol?</a:t>
            </a:r>
          </a:p>
          <a:p>
            <a:r>
              <a:rPr lang="cy-GB" sz="1800" dirty="0" smtClean="0">
                <a:solidFill>
                  <a:srgbClr val="002060"/>
                </a:solidFill>
              </a:rPr>
              <a:t> Sut mae gwersi’n adeiladu ar ddysgu blaenorol? </a:t>
            </a:r>
          </a:p>
          <a:p>
            <a:r>
              <a:rPr lang="cy-GB" sz="1800" dirty="0" smtClean="0">
                <a:solidFill>
                  <a:srgbClr val="002060"/>
                </a:solidFill>
              </a:rPr>
              <a:t> Pa mor dda y caiff medrau rhesymu a datrys problemau estynedig disgyblion eu datblygu?</a:t>
            </a:r>
          </a:p>
          <a:p>
            <a:r>
              <a:rPr lang="cy-GB" sz="1800" dirty="0" smtClean="0">
                <a:solidFill>
                  <a:srgbClr val="002060"/>
                </a:solidFill>
              </a:rPr>
              <a:t> A ydym </a:t>
            </a:r>
            <a:r>
              <a:rPr lang="cy-GB" sz="1800" dirty="0" err="1" smtClean="0">
                <a:solidFill>
                  <a:srgbClr val="002060"/>
                </a:solidFill>
              </a:rPr>
              <a:t>ni’n</a:t>
            </a:r>
            <a:r>
              <a:rPr lang="cy-GB" sz="1800" dirty="0" smtClean="0">
                <a:solidFill>
                  <a:srgbClr val="002060"/>
                </a:solidFill>
              </a:rPr>
              <a:t> rhannu arfer dda gydag ysgolion cynradd lleol ac yn dysgu oddi wrth eu harfer dda? </a:t>
            </a:r>
          </a:p>
          <a:p>
            <a:r>
              <a:rPr lang="cy-GB" sz="1800" dirty="0" smtClean="0">
                <a:solidFill>
                  <a:srgbClr val="002060"/>
                </a:solidFill>
              </a:rPr>
              <a:t>A gaiff disgyblion eu herio’n ddigonol, yn enwedig y rhai mwy abl?</a:t>
            </a:r>
          </a:p>
          <a:p>
            <a:r>
              <a:rPr lang="cy-GB" sz="1800" dirty="0" smtClean="0">
                <a:solidFill>
                  <a:srgbClr val="002060"/>
                </a:solidFill>
              </a:rPr>
              <a:t> A oes gwahaniaeth mewn deilliannau?</a:t>
            </a:r>
          </a:p>
          <a:p>
            <a:r>
              <a:rPr lang="cy-GB" sz="1800" dirty="0" smtClean="0">
                <a:solidFill>
                  <a:srgbClr val="002060"/>
                </a:solidFill>
              </a:rPr>
              <a:t> Pa strategaethau y mae’r ysgol wedi eu defnyddio i gau’r bwlch rhwng y rhywiau? </a:t>
            </a:r>
          </a:p>
          <a:p>
            <a:pPr marL="0" indent="0">
              <a:buFontTx/>
              <a:buNone/>
            </a:pPr>
            <a:endParaRPr lang="cy-GB" sz="18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107950" y="144463"/>
            <a:ext cx="7339013" cy="1196975"/>
          </a:xfrm>
        </p:spPr>
        <p:txBody>
          <a:bodyPr/>
          <a:lstStyle/>
          <a:p>
            <a:pPr algn="l"/>
            <a:r>
              <a:rPr lang="en-GB" sz="4000" smtClean="0">
                <a:solidFill>
                  <a:srgbClr val="015284"/>
                </a:solidFill>
              </a:rPr>
              <a:t>10</a:t>
            </a:r>
            <a:r>
              <a:rPr lang="en-GB" sz="4000" smtClean="0"/>
              <a:t> </a:t>
            </a:r>
            <a:r>
              <a:rPr lang="en-GB" sz="4000" smtClean="0">
                <a:solidFill>
                  <a:srgbClr val="015284"/>
                </a:solidFill>
              </a:rPr>
              <a:t>cwestiwn i ddarparwyr</a:t>
            </a:r>
            <a:br>
              <a:rPr lang="en-GB" sz="4000" smtClean="0">
                <a:solidFill>
                  <a:srgbClr val="015284"/>
                </a:solidFill>
              </a:rPr>
            </a:br>
            <a:r>
              <a:rPr lang="en-GB" sz="4000" smtClean="0"/>
              <a:t>10 questions for providers</a:t>
            </a:r>
            <a:endParaRPr lang="en-GB" smtClean="0">
              <a:solidFill>
                <a:srgbClr val="015284"/>
              </a:solidFill>
            </a:endParaRPr>
          </a:p>
        </p:txBody>
      </p:sp>
      <p:sp>
        <p:nvSpPr>
          <p:cNvPr id="32770" name="Content Placeholder 2"/>
          <p:cNvSpPr>
            <a:spLocks noGrp="1"/>
          </p:cNvSpPr>
          <p:nvPr>
            <p:ph sz="half" idx="1"/>
          </p:nvPr>
        </p:nvSpPr>
        <p:spPr>
          <a:xfrm>
            <a:off x="4686300" y="1412875"/>
            <a:ext cx="4457700" cy="5300663"/>
          </a:xfrm>
        </p:spPr>
        <p:txBody>
          <a:bodyPr/>
          <a:lstStyle/>
          <a:p>
            <a:r>
              <a:rPr lang="en-GB" sz="2000" smtClean="0">
                <a:solidFill>
                  <a:srgbClr val="D60134"/>
                </a:solidFill>
              </a:rPr>
              <a:t>Is there consistency in the frequency and quality of marking across the subject and do pupils know what they need to do to improve?</a:t>
            </a:r>
          </a:p>
          <a:p>
            <a:r>
              <a:rPr lang="en-GB" sz="2000" smtClean="0">
                <a:solidFill>
                  <a:srgbClr val="D60134"/>
                </a:solidFill>
              </a:rPr>
              <a:t>Is the tracking and monitoring of pupils progress sufficiently robust to ensure that appropriate targets are set for pupils?</a:t>
            </a:r>
          </a:p>
          <a:p>
            <a:r>
              <a:rPr lang="en-GB" sz="2000" smtClean="0">
                <a:solidFill>
                  <a:srgbClr val="D60134"/>
                </a:solidFill>
              </a:rPr>
              <a:t>Does the curriculum in key stage 3 provide pupils with opportunities to progress to the next stage of learning? </a:t>
            </a:r>
          </a:p>
          <a:p>
            <a:r>
              <a:rPr lang="en-GB" sz="2000" smtClean="0">
                <a:solidFill>
                  <a:srgbClr val="D60134"/>
                </a:solidFill>
              </a:rPr>
              <a:t>Is our self-evaluation and improvement planning robust enough to secure improvements in mathematics?</a:t>
            </a:r>
          </a:p>
          <a:p>
            <a:endParaRPr lang="en-GB" sz="2000" smtClean="0">
              <a:solidFill>
                <a:srgbClr val="D60134"/>
              </a:solidFill>
            </a:endParaRPr>
          </a:p>
        </p:txBody>
      </p:sp>
      <p:sp>
        <p:nvSpPr>
          <p:cNvPr id="32771" name="Content Placeholder 3"/>
          <p:cNvSpPr>
            <a:spLocks noGrp="1"/>
          </p:cNvSpPr>
          <p:nvPr>
            <p:ph sz="half" idx="2"/>
          </p:nvPr>
        </p:nvSpPr>
        <p:spPr>
          <a:xfrm>
            <a:off x="250825" y="1341438"/>
            <a:ext cx="4318000" cy="5300662"/>
          </a:xfrm>
        </p:spPr>
        <p:txBody>
          <a:bodyPr/>
          <a:lstStyle/>
          <a:p>
            <a:r>
              <a:rPr lang="cy-GB" sz="2000" dirty="0" smtClean="0">
                <a:solidFill>
                  <a:srgbClr val="002060"/>
                </a:solidFill>
              </a:rPr>
              <a:t>A oes cysondeb o ran amlder a marcio ar draws y pwnc ac a yw disgyblion yn gwybod beth mae angen iddynt ei wneud i wella?</a:t>
            </a:r>
          </a:p>
          <a:p>
            <a:r>
              <a:rPr lang="cy-GB" sz="2000" dirty="0" smtClean="0">
                <a:solidFill>
                  <a:srgbClr val="002060"/>
                </a:solidFill>
              </a:rPr>
              <a:t>A gaiff cynnydd disgyblion ei olrhain a’i fonitro yn ddigon trylwyr i sicrhau bod targedau priodol yn cael eu gosod ar gyfer disgyblion?</a:t>
            </a:r>
          </a:p>
          <a:p>
            <a:r>
              <a:rPr lang="cy-GB" sz="2000" dirty="0" smtClean="0">
                <a:solidFill>
                  <a:srgbClr val="002060"/>
                </a:solidFill>
              </a:rPr>
              <a:t>A yw’r cwricwlwm yng nghyfnod allweddol 3 yn rhoi cyfleoedd i ddisgyblion symud ymlaen i’r cam dysgu nesaf? </a:t>
            </a:r>
          </a:p>
          <a:p>
            <a:r>
              <a:rPr lang="cy-GB" sz="2000" dirty="0" smtClean="0">
                <a:solidFill>
                  <a:srgbClr val="002060"/>
                </a:solidFill>
              </a:rPr>
              <a:t> A yw ein </a:t>
            </a:r>
            <a:r>
              <a:rPr lang="cy-GB" sz="2000" dirty="0" err="1" smtClean="0">
                <a:solidFill>
                  <a:srgbClr val="002060"/>
                </a:solidFill>
              </a:rPr>
              <a:t>hunanarfarnu</a:t>
            </a:r>
            <a:r>
              <a:rPr lang="cy-GB" sz="2000" dirty="0" smtClean="0">
                <a:solidFill>
                  <a:srgbClr val="002060"/>
                </a:solidFill>
              </a:rPr>
              <a:t> a’n cynllunio gwelliant yn ddigon trylwyr i sicrhau gwelliannau mewn mathemateg?</a:t>
            </a:r>
          </a:p>
          <a:p>
            <a:pPr marL="0" indent="0">
              <a:buFontTx/>
              <a:buNone/>
            </a:pPr>
            <a:endParaRPr lang="cy-GB" sz="16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112713" y="2924175"/>
            <a:ext cx="7772400" cy="1873250"/>
          </a:xfrm>
        </p:spPr>
        <p:txBody>
          <a:bodyPr/>
          <a:lstStyle/>
          <a:p>
            <a:pPr algn="l" eaLnBrk="1" hangingPunct="1"/>
            <a:r>
              <a:rPr lang="en-GB" sz="3600" dirty="0" smtClean="0"/>
              <a:t/>
            </a:r>
            <a:br>
              <a:rPr lang="en-GB" sz="3600" dirty="0" smtClean="0"/>
            </a:br>
            <a:r>
              <a:rPr lang="cy-GB" sz="3600" dirty="0" smtClean="0">
                <a:solidFill>
                  <a:srgbClr val="015284"/>
                </a:solidFill>
                <a:hlinkClick r:id="rId2"/>
              </a:rPr>
              <a:t>Dolen gyswllt i’r adroddiad llawn</a:t>
            </a:r>
            <a:r>
              <a:rPr lang="cy-GB" sz="3600" dirty="0" smtClean="0">
                <a:solidFill>
                  <a:srgbClr val="015284"/>
                </a:solidFill>
              </a:rPr>
              <a:t/>
            </a:r>
            <a:br>
              <a:rPr lang="cy-GB" sz="3600" dirty="0" smtClean="0">
                <a:solidFill>
                  <a:srgbClr val="015284"/>
                </a:solidFill>
              </a:rPr>
            </a:br>
            <a:r>
              <a:rPr lang="en-GB" sz="3600" dirty="0" smtClean="0">
                <a:solidFill>
                  <a:srgbClr val="015284"/>
                </a:solidFill>
              </a:rPr>
              <a:t/>
            </a:r>
            <a:br>
              <a:rPr lang="en-GB" sz="3600" dirty="0" smtClean="0">
                <a:solidFill>
                  <a:srgbClr val="015284"/>
                </a:solidFill>
              </a:rPr>
            </a:br>
            <a:r>
              <a:rPr lang="en-GB" sz="3600" dirty="0" smtClean="0">
                <a:hlinkClick r:id="rId3"/>
              </a:rPr>
              <a:t>Web-link to full report</a:t>
            </a:r>
            <a:r>
              <a:rPr lang="en-GB" sz="3600" dirty="0" smtClean="0"/>
              <a:t/>
            </a:r>
            <a:br>
              <a:rPr lang="en-GB" sz="3600" dirty="0" smtClean="0"/>
            </a:br>
            <a:r>
              <a:rPr lang="en-GB" sz="3600" dirty="0" smtClean="0">
                <a:solidFill>
                  <a:srgbClr val="015284"/>
                </a:solidFill>
              </a:rPr>
              <a:t/>
            </a:r>
            <a:br>
              <a:rPr lang="en-GB" sz="3600" dirty="0" smtClean="0">
                <a:solidFill>
                  <a:srgbClr val="015284"/>
                </a:solidFill>
              </a:rPr>
            </a:br>
            <a:r>
              <a:rPr lang="en-GB" sz="3600" dirty="0" smtClean="0">
                <a:solidFill>
                  <a:srgbClr val="015284"/>
                </a:solidFill>
              </a:rPr>
              <a:t/>
            </a:r>
            <a:br>
              <a:rPr lang="en-GB" sz="3600" dirty="0" smtClean="0">
                <a:solidFill>
                  <a:srgbClr val="015284"/>
                </a:solidFill>
              </a:rPr>
            </a:br>
            <a:endParaRPr lang="en-US" sz="3600" dirty="0" smtClean="0">
              <a:solidFill>
                <a:srgbClr val="015284"/>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ext Placeholder 5"/>
          <p:cNvSpPr>
            <a:spLocks noGrp="1"/>
          </p:cNvSpPr>
          <p:nvPr>
            <p:ph type="body" idx="1"/>
          </p:nvPr>
        </p:nvSpPr>
        <p:spPr/>
        <p:txBody>
          <a:bodyPr/>
          <a:lstStyle/>
          <a:p>
            <a:pPr algn="ctr"/>
            <a:r>
              <a:rPr lang="cy-GB" sz="6000" smtClean="0"/>
              <a:t>Cwestiynau...</a:t>
            </a:r>
            <a:endParaRPr lang="en-GB" sz="6000" smtClean="0"/>
          </a:p>
          <a:p>
            <a:pPr algn="ctr"/>
            <a:r>
              <a:rPr lang="en-GB" sz="6000" smtClean="0">
                <a:solidFill>
                  <a:srgbClr val="D60134"/>
                </a:solidFill>
              </a:rPr>
              <a:t>Questions…</a:t>
            </a:r>
          </a:p>
          <a:p>
            <a:endParaRPr lang="en-GB"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0" y="188913"/>
            <a:ext cx="7772400" cy="863600"/>
          </a:xfrm>
        </p:spPr>
        <p:txBody>
          <a:bodyPr/>
          <a:lstStyle/>
          <a:p>
            <a:r>
              <a:rPr lang="en-GB" sz="3600" smtClean="0">
                <a:solidFill>
                  <a:srgbClr val="015284"/>
                </a:solidFill>
              </a:rPr>
              <a:t>Cefndir  </a:t>
            </a:r>
            <a:r>
              <a:rPr lang="en-GB" sz="3600" smtClean="0"/>
              <a:t>Background</a:t>
            </a:r>
            <a:endParaRPr lang="en-GB" sz="3600" b="1" smtClean="0">
              <a:solidFill>
                <a:srgbClr val="015284"/>
              </a:solidFill>
            </a:endParaRPr>
          </a:p>
        </p:txBody>
      </p:sp>
      <p:sp>
        <p:nvSpPr>
          <p:cNvPr id="17410" name="Content Placeholder 3"/>
          <p:cNvSpPr>
            <a:spLocks noGrp="1"/>
          </p:cNvSpPr>
          <p:nvPr>
            <p:ph sz="half" idx="2"/>
          </p:nvPr>
        </p:nvSpPr>
        <p:spPr>
          <a:xfrm>
            <a:off x="250825" y="1052513"/>
            <a:ext cx="4105275" cy="5329237"/>
          </a:xfrm>
        </p:spPr>
        <p:txBody>
          <a:bodyPr/>
          <a:lstStyle/>
          <a:p>
            <a:r>
              <a:rPr lang="cy-GB" sz="2000" smtClean="0"/>
              <a:t>Mae’r adroddiad cylch gwaith yn cefnogi gweledigaeth Llywodraeth Cymru i ddatblygu gweithlu hynod fedrus ar gyfer economi arloesol.</a:t>
            </a:r>
          </a:p>
          <a:p>
            <a:endParaRPr lang="cy-GB" sz="800" smtClean="0"/>
          </a:p>
          <a:p>
            <a:r>
              <a:rPr lang="cy-GB" sz="2000" smtClean="0"/>
              <a:t>Yn yr adroddiad gwaelodlin yn 2013, dywedodd Estyn fod gan lawer o ddisgyblion fedrau rhifedd gwan ac nid ydynt yn eu cymhwyso’n ddigon da ar draws y cwricwlwm.</a:t>
            </a:r>
          </a:p>
          <a:p>
            <a:endParaRPr lang="cy-GB" sz="800" smtClean="0"/>
          </a:p>
          <a:p>
            <a:r>
              <a:rPr lang="cy-GB" sz="2000" smtClean="0"/>
              <a:t>Yn yr adroddiad rhifedd dros dro a gyhoeddwyd yn 2014, dywedodd Estyn fod disgyblion yn dechrau dangos dealltwriaeth gadarn o fedrau mathemategol.</a:t>
            </a:r>
          </a:p>
        </p:txBody>
      </p:sp>
      <p:sp>
        <p:nvSpPr>
          <p:cNvPr id="17411" name="Content Placeholder 3"/>
          <p:cNvSpPr>
            <a:spLocks noGrp="1"/>
          </p:cNvSpPr>
          <p:nvPr>
            <p:ph sz="half" idx="2"/>
          </p:nvPr>
        </p:nvSpPr>
        <p:spPr>
          <a:xfrm>
            <a:off x="4787900" y="1341438"/>
            <a:ext cx="4105275" cy="5516562"/>
          </a:xfrm>
        </p:spPr>
        <p:txBody>
          <a:bodyPr/>
          <a:lstStyle/>
          <a:p>
            <a:r>
              <a:rPr lang="en-GB" sz="2000" dirty="0" smtClean="0">
                <a:solidFill>
                  <a:srgbClr val="FF0000"/>
                </a:solidFill>
              </a:rPr>
              <a:t>The remit supports the Welsh Governments vision for developing a highly-skilled work force for an innovative economy.</a:t>
            </a:r>
          </a:p>
          <a:p>
            <a:endParaRPr lang="en-GB" sz="800" dirty="0" smtClean="0">
              <a:solidFill>
                <a:srgbClr val="FF0000"/>
              </a:solidFill>
            </a:endParaRPr>
          </a:p>
          <a:p>
            <a:r>
              <a:rPr lang="en-GB" sz="2000" dirty="0" smtClean="0">
                <a:solidFill>
                  <a:srgbClr val="FF0000"/>
                </a:solidFill>
              </a:rPr>
              <a:t>In the baseline report published in 2013 </a:t>
            </a:r>
            <a:r>
              <a:rPr lang="en-GB" sz="2000" dirty="0" err="1" smtClean="0">
                <a:solidFill>
                  <a:srgbClr val="FF0000"/>
                </a:solidFill>
              </a:rPr>
              <a:t>Estyn</a:t>
            </a:r>
            <a:r>
              <a:rPr lang="en-GB" sz="2000" dirty="0" smtClean="0">
                <a:solidFill>
                  <a:srgbClr val="FF0000"/>
                </a:solidFill>
              </a:rPr>
              <a:t> reported that many pupils have weak numeracy skills and do not apply them well enough across the curriculum.</a:t>
            </a:r>
          </a:p>
          <a:p>
            <a:endParaRPr lang="en-GB" sz="800" dirty="0" smtClean="0">
              <a:solidFill>
                <a:srgbClr val="FF0000"/>
              </a:solidFill>
            </a:endParaRPr>
          </a:p>
          <a:p>
            <a:r>
              <a:rPr lang="en-GB" sz="2000" dirty="0" smtClean="0">
                <a:solidFill>
                  <a:srgbClr val="FF0000"/>
                </a:solidFill>
              </a:rPr>
              <a:t>In the Interim numeracy report published in 2014 </a:t>
            </a:r>
            <a:r>
              <a:rPr lang="en-GB" sz="2000" dirty="0" err="1" smtClean="0">
                <a:solidFill>
                  <a:srgbClr val="FF0000"/>
                </a:solidFill>
              </a:rPr>
              <a:t>Estyn</a:t>
            </a:r>
            <a:r>
              <a:rPr lang="en-GB" sz="2000" dirty="0" smtClean="0">
                <a:solidFill>
                  <a:srgbClr val="FF0000"/>
                </a:solidFill>
              </a:rPr>
              <a:t> reported that pupils are beginning to show a secure grasp of mathematical skills.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0" y="188913"/>
            <a:ext cx="7772400" cy="863600"/>
          </a:xfrm>
        </p:spPr>
        <p:txBody>
          <a:bodyPr/>
          <a:lstStyle/>
          <a:p>
            <a:r>
              <a:rPr lang="en-GB" sz="3600" smtClean="0">
                <a:solidFill>
                  <a:srgbClr val="015284"/>
                </a:solidFill>
              </a:rPr>
              <a:t>Cefndir  </a:t>
            </a:r>
            <a:r>
              <a:rPr lang="en-GB" sz="3600" smtClean="0"/>
              <a:t>Background</a:t>
            </a:r>
            <a:endParaRPr lang="en-GB" sz="3600" b="1" smtClean="0">
              <a:solidFill>
                <a:srgbClr val="015284"/>
              </a:solidFill>
            </a:endParaRPr>
          </a:p>
        </p:txBody>
      </p:sp>
      <p:sp>
        <p:nvSpPr>
          <p:cNvPr id="19458" name="Content Placeholder 3"/>
          <p:cNvSpPr>
            <a:spLocks noGrp="1"/>
          </p:cNvSpPr>
          <p:nvPr>
            <p:ph sz="half" idx="2"/>
          </p:nvPr>
        </p:nvSpPr>
        <p:spPr>
          <a:xfrm>
            <a:off x="250825" y="1268413"/>
            <a:ext cx="4105275" cy="5329237"/>
          </a:xfrm>
        </p:spPr>
        <p:txBody>
          <a:bodyPr/>
          <a:lstStyle/>
          <a:p>
            <a:r>
              <a:rPr lang="cy-GB" sz="2000" smtClean="0"/>
              <a:t>Nid yw disgyblion mwy abl yn datblygu eu medrau mathemategol lefel uwch yn ddigon da na’u medrau rhesymu a datrys problemau estynedig.</a:t>
            </a:r>
          </a:p>
          <a:p>
            <a:pPr>
              <a:buFontTx/>
              <a:buNone/>
            </a:pPr>
            <a:r>
              <a:rPr lang="cy-GB" sz="2000" smtClean="0"/>
              <a:t> </a:t>
            </a:r>
          </a:p>
          <a:p>
            <a:r>
              <a:rPr lang="cy-GB" sz="2000" smtClean="0"/>
              <a:t>Mae Llywodraeth Cymru wedi cymryd nifer o gamau i fynd i’r afael â phryderon am y safonau mewn mathemateg a rhifedd ac mae wedi cyflwyno nifer o fentrau proffil uchel yn ddiweddar.</a:t>
            </a:r>
          </a:p>
          <a:p>
            <a:endParaRPr lang="cy-GB" sz="2000" smtClean="0">
              <a:solidFill>
                <a:srgbClr val="0070C0"/>
              </a:solidFill>
            </a:endParaRPr>
          </a:p>
        </p:txBody>
      </p:sp>
      <p:sp>
        <p:nvSpPr>
          <p:cNvPr id="4" name="Content Placeholder 3"/>
          <p:cNvSpPr>
            <a:spLocks noGrp="1"/>
          </p:cNvSpPr>
          <p:nvPr>
            <p:ph sz="half" idx="2"/>
          </p:nvPr>
        </p:nvSpPr>
        <p:spPr>
          <a:xfrm>
            <a:off x="4787900" y="1341438"/>
            <a:ext cx="4105275" cy="5516562"/>
          </a:xfrm>
        </p:spPr>
        <p:txBody>
          <a:bodyPr/>
          <a:lstStyle/>
          <a:p>
            <a:pPr>
              <a:defRPr/>
            </a:pPr>
            <a:r>
              <a:rPr lang="en-GB" sz="2000" dirty="0" smtClean="0">
                <a:solidFill>
                  <a:srgbClr val="FF0000"/>
                </a:solidFill>
              </a:rPr>
              <a:t>More able pupils do not develop their higher-level mathematical skills well enough or their extended reasoning and problem-solving skills.</a:t>
            </a:r>
          </a:p>
          <a:p>
            <a:pPr marL="0" indent="0">
              <a:buFontTx/>
              <a:buNone/>
              <a:defRPr/>
            </a:pPr>
            <a:r>
              <a:rPr lang="en-GB" sz="2000" dirty="0" smtClean="0">
                <a:solidFill>
                  <a:srgbClr val="FF0000"/>
                </a:solidFill>
              </a:rPr>
              <a:t> </a:t>
            </a:r>
          </a:p>
          <a:p>
            <a:pPr>
              <a:defRPr/>
            </a:pPr>
            <a:r>
              <a:rPr lang="en-GB" sz="2000" dirty="0" smtClean="0">
                <a:solidFill>
                  <a:srgbClr val="FF0000"/>
                </a:solidFill>
              </a:rPr>
              <a:t>The Welsh Government has taken a number of actions  to address concerns about the standards in mathematics and numeracy and has recently introduced a number of high profile initiatives.</a:t>
            </a:r>
            <a:endParaRPr lang="en-GB" sz="2000"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Prif ganfyddiadau</a:t>
            </a:r>
            <a:br>
              <a:rPr lang="en-GB" sz="3600" smtClean="0">
                <a:solidFill>
                  <a:srgbClr val="015284"/>
                </a:solidFill>
              </a:rPr>
            </a:br>
            <a:r>
              <a:rPr lang="en-GB" sz="3600" smtClean="0"/>
              <a:t>Main findings</a:t>
            </a:r>
            <a:endParaRPr lang="en-US" sz="3600" smtClean="0">
              <a:solidFill>
                <a:srgbClr val="015284"/>
              </a:solidFill>
            </a:endParaRPr>
          </a:p>
        </p:txBody>
      </p:sp>
      <p:sp>
        <p:nvSpPr>
          <p:cNvPr id="20482" name="Rectangle 4"/>
          <p:cNvSpPr>
            <a:spLocks noGrp="1" noChangeArrowheads="1"/>
          </p:cNvSpPr>
          <p:nvPr>
            <p:ph type="body" sz="half" idx="2"/>
          </p:nvPr>
        </p:nvSpPr>
        <p:spPr>
          <a:xfrm>
            <a:off x="468313" y="1268413"/>
            <a:ext cx="4248150" cy="4968875"/>
          </a:xfrm>
        </p:spPr>
        <p:txBody>
          <a:bodyPr/>
          <a:lstStyle/>
          <a:p>
            <a:pPr>
              <a:lnSpc>
                <a:spcPct val="90000"/>
              </a:lnSpc>
            </a:pPr>
            <a:r>
              <a:rPr lang="cy-GB" sz="2000" smtClean="0"/>
              <a:t>Yn 2014, yn ôl asesiadau athrawon, llwyddodd dros 84% i gyflawni lefel 5 neu’n uwch mewn mathemateg ar ddiwedd cyfnod allweddol 3.</a:t>
            </a:r>
          </a:p>
          <a:p>
            <a:pPr>
              <a:lnSpc>
                <a:spcPct val="90000"/>
              </a:lnSpc>
            </a:pPr>
            <a:endParaRPr lang="cy-GB" sz="2000" smtClean="0"/>
          </a:p>
          <a:p>
            <a:pPr>
              <a:lnSpc>
                <a:spcPct val="90000"/>
              </a:lnSpc>
            </a:pPr>
            <a:r>
              <a:rPr lang="cy-GB" sz="2000" smtClean="0"/>
              <a:t>Gwelliant o 10 pwynt canran er 2009.</a:t>
            </a:r>
          </a:p>
          <a:p>
            <a:pPr>
              <a:lnSpc>
                <a:spcPct val="90000"/>
              </a:lnSpc>
            </a:pPr>
            <a:endParaRPr lang="cy-GB" sz="2000" smtClean="0"/>
          </a:p>
          <a:p>
            <a:pPr>
              <a:lnSpc>
                <a:spcPct val="90000"/>
              </a:lnSpc>
            </a:pPr>
            <a:r>
              <a:rPr lang="cy-GB" sz="2000" smtClean="0"/>
              <a:t>Yng Nghymru, mae nifer y disgyblion sy’n gymwys i gael prydau ysgol am ddim gryn dipyn yn llai tebygol o gyflawni lefel 5 neu’n uwch ar ddiwedd cyfnod allweddol 3.</a:t>
            </a:r>
          </a:p>
          <a:p>
            <a:pPr eaLnBrk="1" hangingPunct="1">
              <a:lnSpc>
                <a:spcPct val="90000"/>
              </a:lnSpc>
              <a:buFontTx/>
              <a:buNone/>
            </a:pPr>
            <a:endParaRPr lang="cy-GB" sz="2000" smtClean="0">
              <a:solidFill>
                <a:srgbClr val="0070C0"/>
              </a:solidFill>
            </a:endParaRPr>
          </a:p>
          <a:p>
            <a:pPr eaLnBrk="1" hangingPunct="1">
              <a:lnSpc>
                <a:spcPct val="90000"/>
              </a:lnSpc>
            </a:pPr>
            <a:endParaRPr lang="en-US" smtClean="0"/>
          </a:p>
        </p:txBody>
      </p:sp>
      <p:sp>
        <p:nvSpPr>
          <p:cNvPr id="4" name="Rectangle 4"/>
          <p:cNvSpPr txBox="1">
            <a:spLocks noChangeArrowheads="1"/>
          </p:cNvSpPr>
          <p:nvPr/>
        </p:nvSpPr>
        <p:spPr bwMode="auto">
          <a:xfrm>
            <a:off x="4868863" y="1420813"/>
            <a:ext cx="4248150" cy="4968875"/>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eaLnBrk="1" hangingPunct="1">
              <a:defRPr/>
            </a:pPr>
            <a:r>
              <a:rPr lang="en-US" sz="2000" kern="0" dirty="0" smtClean="0">
                <a:solidFill>
                  <a:srgbClr val="FF0000"/>
                </a:solidFill>
              </a:rPr>
              <a:t>In 2014, teachers assessed that over 84% achieved level 5 or above in mathematics at the end of key stage 3.</a:t>
            </a:r>
          </a:p>
          <a:p>
            <a:pPr eaLnBrk="1" hangingPunct="1">
              <a:defRPr/>
            </a:pPr>
            <a:endParaRPr lang="en-US" sz="400" kern="0" dirty="0" smtClean="0">
              <a:solidFill>
                <a:srgbClr val="FF0000"/>
              </a:solidFill>
            </a:endParaRPr>
          </a:p>
          <a:p>
            <a:pPr eaLnBrk="1" hangingPunct="1">
              <a:defRPr/>
            </a:pPr>
            <a:r>
              <a:rPr lang="en-US" sz="2000" kern="0" dirty="0" smtClean="0">
                <a:solidFill>
                  <a:srgbClr val="FF0000"/>
                </a:solidFill>
              </a:rPr>
              <a:t>An improvement of 10 percentage points since 2009.</a:t>
            </a:r>
          </a:p>
          <a:p>
            <a:pPr eaLnBrk="1" hangingPunct="1">
              <a:defRPr/>
            </a:pPr>
            <a:endParaRPr lang="en-US" sz="400" kern="0" dirty="0" smtClean="0">
              <a:solidFill>
                <a:srgbClr val="FF0000"/>
              </a:solidFill>
            </a:endParaRPr>
          </a:p>
          <a:p>
            <a:pPr eaLnBrk="1" hangingPunct="1">
              <a:defRPr/>
            </a:pPr>
            <a:r>
              <a:rPr lang="en-US" sz="2000" kern="0" dirty="0" smtClean="0">
                <a:solidFill>
                  <a:srgbClr val="FF0000"/>
                </a:solidFill>
              </a:rPr>
              <a:t>In </a:t>
            </a:r>
            <a:r>
              <a:rPr lang="en-US" sz="2000" kern="0" dirty="0">
                <a:solidFill>
                  <a:srgbClr val="FF0000"/>
                </a:solidFill>
              </a:rPr>
              <a:t>Wales p</a:t>
            </a:r>
            <a:r>
              <a:rPr lang="en-US" sz="2000" kern="0" dirty="0" smtClean="0">
                <a:solidFill>
                  <a:srgbClr val="FF0000"/>
                </a:solidFill>
              </a:rPr>
              <a:t>upils </a:t>
            </a:r>
            <a:r>
              <a:rPr lang="en-US" sz="2000" kern="0" dirty="0">
                <a:solidFill>
                  <a:srgbClr val="FF0000"/>
                </a:solidFill>
              </a:rPr>
              <a:t>eligible to free school meals </a:t>
            </a:r>
            <a:r>
              <a:rPr lang="en-US" sz="2000" kern="0" dirty="0" smtClean="0">
                <a:solidFill>
                  <a:srgbClr val="FF0000"/>
                </a:solidFill>
              </a:rPr>
              <a:t>are </a:t>
            </a:r>
            <a:r>
              <a:rPr lang="en-US" sz="2000" kern="0" dirty="0">
                <a:solidFill>
                  <a:srgbClr val="FF0000"/>
                </a:solidFill>
              </a:rPr>
              <a:t>significantly less likely to achieve </a:t>
            </a:r>
            <a:r>
              <a:rPr lang="en-US" sz="2000" kern="0" dirty="0" smtClean="0">
                <a:solidFill>
                  <a:srgbClr val="FF0000"/>
                </a:solidFill>
              </a:rPr>
              <a:t>level </a:t>
            </a:r>
            <a:r>
              <a:rPr lang="en-US" sz="2000" kern="0" dirty="0">
                <a:solidFill>
                  <a:srgbClr val="FF0000"/>
                </a:solidFill>
              </a:rPr>
              <a:t>5 or above at the end of key stage 3 </a:t>
            </a:r>
          </a:p>
          <a:p>
            <a:pPr eaLnBrk="1" hangingPunct="1">
              <a:defRPr/>
            </a:pPr>
            <a:endParaRPr lang="en-US" sz="2000" kern="0" dirty="0" smtClean="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323850" y="404813"/>
            <a:ext cx="7772400" cy="1223962"/>
          </a:xfrm>
        </p:spPr>
        <p:txBody>
          <a:bodyPr/>
          <a:lstStyle/>
          <a:p>
            <a:pPr eaLnBrk="1" hangingPunct="1"/>
            <a:r>
              <a:rPr lang="en-GB" sz="3600" smtClean="0">
                <a:solidFill>
                  <a:srgbClr val="015284"/>
                </a:solidFill>
              </a:rPr>
              <a:t>Prif ganfyddiadau</a:t>
            </a:r>
            <a:br>
              <a:rPr lang="en-GB" sz="3600" smtClean="0">
                <a:solidFill>
                  <a:srgbClr val="015284"/>
                </a:solidFill>
              </a:rPr>
            </a:br>
            <a:r>
              <a:rPr lang="en-GB" sz="3600" smtClean="0"/>
              <a:t>Main findings </a:t>
            </a:r>
            <a:br>
              <a:rPr lang="en-GB" sz="3600" smtClean="0"/>
            </a:br>
            <a:endParaRPr lang="en-US" sz="3600" smtClean="0">
              <a:solidFill>
                <a:srgbClr val="015284"/>
              </a:solidFill>
            </a:endParaRPr>
          </a:p>
        </p:txBody>
      </p:sp>
      <p:sp>
        <p:nvSpPr>
          <p:cNvPr id="21506" name="Rectangle 4"/>
          <p:cNvSpPr>
            <a:spLocks noGrp="1" noChangeArrowheads="1"/>
          </p:cNvSpPr>
          <p:nvPr>
            <p:ph type="body" sz="half" idx="2"/>
          </p:nvPr>
        </p:nvSpPr>
        <p:spPr>
          <a:xfrm>
            <a:off x="468313" y="1420813"/>
            <a:ext cx="4248150" cy="4816475"/>
          </a:xfrm>
        </p:spPr>
        <p:txBody>
          <a:bodyPr/>
          <a:lstStyle/>
          <a:p>
            <a:pPr>
              <a:lnSpc>
                <a:spcPct val="90000"/>
              </a:lnSpc>
            </a:pPr>
            <a:r>
              <a:rPr lang="cy-GB" sz="2000" smtClean="0"/>
              <a:t>Yn 2013, roedd canran y disgyblion yng Nghymru sy’n cyflawni lefel 5 neu’n uwch yr un fath â Lloegr; fodd bynnag, ar lefel 7 ac yn uwch, perfformiodd Lloegr yn well na Chymru o 10 pwynt canran.</a:t>
            </a:r>
          </a:p>
          <a:p>
            <a:pPr>
              <a:lnSpc>
                <a:spcPct val="90000"/>
              </a:lnSpc>
            </a:pPr>
            <a:endParaRPr lang="cy-GB" sz="2000" smtClean="0"/>
          </a:p>
          <a:p>
            <a:pPr>
              <a:lnSpc>
                <a:spcPct val="90000"/>
              </a:lnSpc>
            </a:pPr>
            <a:r>
              <a:rPr lang="cy-GB" sz="2000" smtClean="0"/>
              <a:t>Yn ôl canlyniadau PISA yn 2012, perfformiodd bechgyn yng Nghymru gryn dipyn yn well na merched mewn mathemateg; mae hyn yn anghyson ag asesiadau cyfnod allweddol 3 lle mae merched yn perfformio’n well na bechgyn yn gyson.</a:t>
            </a:r>
          </a:p>
          <a:p>
            <a:pPr eaLnBrk="1" hangingPunct="1">
              <a:lnSpc>
                <a:spcPct val="90000"/>
              </a:lnSpc>
            </a:pPr>
            <a:endParaRPr lang="cy-GB" sz="2000" smtClean="0">
              <a:solidFill>
                <a:srgbClr val="0070C0"/>
              </a:solidFill>
            </a:endParaRPr>
          </a:p>
          <a:p>
            <a:pPr eaLnBrk="1" hangingPunct="1">
              <a:lnSpc>
                <a:spcPct val="90000"/>
              </a:lnSpc>
            </a:pPr>
            <a:endParaRPr lang="en-US" smtClean="0"/>
          </a:p>
        </p:txBody>
      </p:sp>
      <p:sp>
        <p:nvSpPr>
          <p:cNvPr id="4" name="Rectangle 4"/>
          <p:cNvSpPr txBox="1">
            <a:spLocks noChangeArrowheads="1"/>
          </p:cNvSpPr>
          <p:nvPr/>
        </p:nvSpPr>
        <p:spPr bwMode="auto">
          <a:xfrm>
            <a:off x="4716463" y="1420813"/>
            <a:ext cx="4248150" cy="4968875"/>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eaLnBrk="1" hangingPunct="1">
              <a:defRPr/>
            </a:pPr>
            <a:r>
              <a:rPr lang="en-US" sz="2000" kern="0" dirty="0" smtClean="0">
                <a:solidFill>
                  <a:srgbClr val="FF0000"/>
                </a:solidFill>
              </a:rPr>
              <a:t>In 2013, the percentage of pupils in Wales attaining level 5 or above was the same as England, however, </a:t>
            </a:r>
            <a:r>
              <a:rPr lang="en-US" sz="2000" kern="0" dirty="0">
                <a:solidFill>
                  <a:srgbClr val="FF0000"/>
                </a:solidFill>
              </a:rPr>
              <a:t>at level 7 and </a:t>
            </a:r>
            <a:r>
              <a:rPr lang="en-US" sz="2000" kern="0" dirty="0" smtClean="0">
                <a:solidFill>
                  <a:srgbClr val="FF0000"/>
                </a:solidFill>
              </a:rPr>
              <a:t>above England outperformed Wales by 10 percentage points.</a:t>
            </a:r>
          </a:p>
          <a:p>
            <a:pPr eaLnBrk="1" hangingPunct="1">
              <a:defRPr/>
            </a:pPr>
            <a:endParaRPr lang="en-US" sz="400" kern="0" dirty="0" smtClean="0">
              <a:solidFill>
                <a:srgbClr val="FF0000"/>
              </a:solidFill>
            </a:endParaRPr>
          </a:p>
          <a:p>
            <a:pPr eaLnBrk="1" hangingPunct="1">
              <a:defRPr/>
            </a:pPr>
            <a:r>
              <a:rPr lang="en-US" sz="2000" kern="0" dirty="0" smtClean="0">
                <a:solidFill>
                  <a:srgbClr val="FF0000"/>
                </a:solidFill>
              </a:rPr>
              <a:t>The PISA results in 2012 reported that boys in Wales significantly outperformed girls in mathematics, this is at odds with key stage 3 assessment where girls consistently outperform boys.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Prif ganfyddiadau</a:t>
            </a:r>
            <a:br>
              <a:rPr lang="en-GB" sz="3600" smtClean="0">
                <a:solidFill>
                  <a:srgbClr val="015284"/>
                </a:solidFill>
              </a:rPr>
            </a:br>
            <a:r>
              <a:rPr lang="en-GB" sz="3600" smtClean="0"/>
              <a:t>Main findings</a:t>
            </a:r>
            <a:endParaRPr lang="en-US" sz="3600" smtClean="0">
              <a:solidFill>
                <a:srgbClr val="015284"/>
              </a:solidFill>
            </a:endParaRPr>
          </a:p>
        </p:txBody>
      </p:sp>
      <p:sp>
        <p:nvSpPr>
          <p:cNvPr id="22530" name="Rectangle 4"/>
          <p:cNvSpPr>
            <a:spLocks noGrp="1" noChangeArrowheads="1"/>
          </p:cNvSpPr>
          <p:nvPr>
            <p:ph type="body" sz="half" idx="2"/>
          </p:nvPr>
        </p:nvSpPr>
        <p:spPr>
          <a:xfrm>
            <a:off x="468313" y="1268413"/>
            <a:ext cx="4248150" cy="4968875"/>
          </a:xfrm>
        </p:spPr>
        <p:txBody>
          <a:bodyPr/>
          <a:lstStyle/>
          <a:p>
            <a:pPr>
              <a:lnSpc>
                <a:spcPct val="80000"/>
              </a:lnSpc>
            </a:pPr>
            <a:r>
              <a:rPr lang="cy-GB" sz="2000" dirty="0" smtClean="0"/>
              <a:t>Roedd safonau cyflawniad yn dda neu’n well ym mwyafrif y gwersi y gwnaed arolwg ohonynt.</a:t>
            </a:r>
          </a:p>
          <a:p>
            <a:pPr>
              <a:lnSpc>
                <a:spcPct val="80000"/>
              </a:lnSpc>
            </a:pPr>
            <a:r>
              <a:rPr lang="cy-GB" sz="2000" dirty="0" smtClean="0"/>
              <a:t>Pan roedd safonau’n ddigonol, roedd disgyblion yn araf yn galw dysgu blaenorol i </a:t>
            </a:r>
            <a:r>
              <a:rPr lang="cy-GB" sz="2000" dirty="0" err="1" smtClean="0"/>
              <a:t>gof</a:t>
            </a:r>
            <a:r>
              <a:rPr lang="cy-GB" sz="2000" dirty="0" smtClean="0"/>
              <a:t>, nid oeddent yn gallu gwneud cysylltiadau rhwng testunau ac nid oeddent yn astudio gwaith oedd yn addas ar gyfer eu hanghenion nac yn eu hymestyn ddigon.</a:t>
            </a:r>
          </a:p>
          <a:p>
            <a:pPr>
              <a:lnSpc>
                <a:spcPct val="80000"/>
              </a:lnSpc>
            </a:pPr>
            <a:r>
              <a:rPr lang="cy-GB" sz="2000" dirty="0" smtClean="0"/>
              <a:t>Mae’r addysgu’n dda neu’n well ym mwyafrif y gwersi mathemateg a arsylwyd ar gyfer yr arolwg hwn.</a:t>
            </a:r>
          </a:p>
          <a:p>
            <a:pPr>
              <a:lnSpc>
                <a:spcPct val="80000"/>
              </a:lnSpc>
            </a:pPr>
            <a:r>
              <a:rPr lang="cy-GB" sz="2000" dirty="0" smtClean="0"/>
              <a:t>Yn y gwersi hyn, mae gan athrawon wybodaeth bynciol gadarn ac maent yn cynllunio gwersi ag amcanion clir.</a:t>
            </a:r>
          </a:p>
          <a:p>
            <a:pPr eaLnBrk="1" hangingPunct="1">
              <a:lnSpc>
                <a:spcPct val="80000"/>
              </a:lnSpc>
              <a:buFontTx/>
              <a:buNone/>
            </a:pPr>
            <a:endParaRPr lang="cy-GB" sz="2000" dirty="0" smtClean="0">
              <a:solidFill>
                <a:srgbClr val="0070C0"/>
              </a:solidFill>
            </a:endParaRPr>
          </a:p>
          <a:p>
            <a:pPr eaLnBrk="1" hangingPunct="1">
              <a:lnSpc>
                <a:spcPct val="80000"/>
              </a:lnSpc>
            </a:pPr>
            <a:endParaRPr lang="en-US" sz="2400" dirty="0" smtClean="0"/>
          </a:p>
        </p:txBody>
      </p:sp>
      <p:sp>
        <p:nvSpPr>
          <p:cNvPr id="4" name="Rectangle 4"/>
          <p:cNvSpPr txBox="1">
            <a:spLocks noChangeArrowheads="1"/>
          </p:cNvSpPr>
          <p:nvPr/>
        </p:nvSpPr>
        <p:spPr bwMode="auto">
          <a:xfrm>
            <a:off x="4870450" y="1417638"/>
            <a:ext cx="4248150" cy="4968875"/>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eaLnBrk="1" hangingPunct="1">
              <a:defRPr/>
            </a:pPr>
            <a:r>
              <a:rPr lang="en-US" sz="2000" kern="0" dirty="0" smtClean="0">
                <a:solidFill>
                  <a:srgbClr val="FF0000"/>
                </a:solidFill>
              </a:rPr>
              <a:t>Standards of achievement were good or better in the majority of lessons surveyed.</a:t>
            </a:r>
          </a:p>
          <a:p>
            <a:pPr eaLnBrk="1" hangingPunct="1">
              <a:defRPr/>
            </a:pPr>
            <a:endParaRPr lang="en-US" sz="400" kern="0" dirty="0" smtClean="0">
              <a:solidFill>
                <a:srgbClr val="FF0000"/>
              </a:solidFill>
            </a:endParaRPr>
          </a:p>
          <a:p>
            <a:pPr eaLnBrk="1" hangingPunct="1">
              <a:defRPr/>
            </a:pPr>
            <a:r>
              <a:rPr lang="en-US" sz="2000" kern="0" dirty="0" smtClean="0">
                <a:solidFill>
                  <a:srgbClr val="FF0000"/>
                </a:solidFill>
              </a:rPr>
              <a:t>Where standards are adequate pupils were slow to recall prior learning, unable to make connections between topics and did study work suitable for their needs or stretch them enough.</a:t>
            </a:r>
          </a:p>
          <a:p>
            <a:pPr eaLnBrk="1" hangingPunct="1">
              <a:defRPr/>
            </a:pPr>
            <a:r>
              <a:rPr lang="en-US" sz="2000" kern="0" dirty="0" smtClean="0">
                <a:solidFill>
                  <a:srgbClr val="FF0000"/>
                </a:solidFill>
              </a:rPr>
              <a:t>Teaching is good or better in the majority of mathematics lessons observed for this survey.</a:t>
            </a:r>
          </a:p>
          <a:p>
            <a:pPr eaLnBrk="1" hangingPunct="1">
              <a:defRPr/>
            </a:pPr>
            <a:r>
              <a:rPr lang="en-US" sz="2000" kern="0" dirty="0" smtClean="0">
                <a:solidFill>
                  <a:srgbClr val="FF0000"/>
                </a:solidFill>
              </a:rPr>
              <a:t>In these lessons teachers have secure subject knowledge and plan lessons with clear objectives.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Prif ganfyddiadau</a:t>
            </a:r>
            <a:br>
              <a:rPr lang="en-GB" sz="3600" smtClean="0">
                <a:solidFill>
                  <a:srgbClr val="015284"/>
                </a:solidFill>
              </a:rPr>
            </a:br>
            <a:r>
              <a:rPr lang="en-GB" sz="3600" smtClean="0"/>
              <a:t>Main findings</a:t>
            </a:r>
            <a:endParaRPr lang="en-US" sz="3600" smtClean="0">
              <a:solidFill>
                <a:srgbClr val="015284"/>
              </a:solidFill>
            </a:endParaRPr>
          </a:p>
        </p:txBody>
      </p:sp>
      <p:sp>
        <p:nvSpPr>
          <p:cNvPr id="23554" name="Rectangle 4"/>
          <p:cNvSpPr>
            <a:spLocks noGrp="1" noChangeArrowheads="1"/>
          </p:cNvSpPr>
          <p:nvPr>
            <p:ph type="body" sz="half" idx="2"/>
          </p:nvPr>
        </p:nvSpPr>
        <p:spPr>
          <a:xfrm>
            <a:off x="4906963" y="1341438"/>
            <a:ext cx="4248150" cy="4968875"/>
          </a:xfrm>
        </p:spPr>
        <p:txBody>
          <a:bodyPr/>
          <a:lstStyle/>
          <a:p>
            <a:pPr eaLnBrk="1" hangingPunct="1"/>
            <a:r>
              <a:rPr lang="en-US" sz="2000" dirty="0" smtClean="0">
                <a:solidFill>
                  <a:srgbClr val="FF0000"/>
                </a:solidFill>
              </a:rPr>
              <a:t>In a few lessons, pupils do not make enough progress because the lesson content does not build on previous learning. </a:t>
            </a:r>
          </a:p>
          <a:p>
            <a:pPr eaLnBrk="1" hangingPunct="1"/>
            <a:r>
              <a:rPr lang="en-US" sz="2000" dirty="0" smtClean="0">
                <a:solidFill>
                  <a:srgbClr val="FF0000"/>
                </a:solidFill>
              </a:rPr>
              <a:t>Conversely, more able pupils are not challenged sufficiently because of too much repetition of earlier topics  or do not have sufficient opportunity to explore mathematics through independent learning.</a:t>
            </a:r>
          </a:p>
          <a:p>
            <a:pPr eaLnBrk="1" hangingPunct="1"/>
            <a:r>
              <a:rPr lang="en-US" sz="2000" dirty="0" smtClean="0">
                <a:solidFill>
                  <a:srgbClr val="FF0000"/>
                </a:solidFill>
              </a:rPr>
              <a:t>Pupils do not have enough opportunities to apply and extend their knowledge and skills to a wide range of problem solving contexts.</a:t>
            </a:r>
          </a:p>
        </p:txBody>
      </p:sp>
      <p:sp>
        <p:nvSpPr>
          <p:cNvPr id="23555" name="Rectangle 4"/>
          <p:cNvSpPr txBox="1">
            <a:spLocks noChangeArrowheads="1"/>
          </p:cNvSpPr>
          <p:nvPr/>
        </p:nvSpPr>
        <p:spPr bwMode="auto">
          <a:xfrm>
            <a:off x="395288" y="1196975"/>
            <a:ext cx="4248150" cy="4968875"/>
          </a:xfrm>
          <a:prstGeom prst="rect">
            <a:avLst/>
          </a:prstGeom>
          <a:noFill/>
          <a:ln w="9525">
            <a:noFill/>
            <a:miter lim="800000"/>
            <a:headEnd/>
            <a:tailEnd/>
          </a:ln>
        </p:spPr>
        <p:txBody>
          <a:bodyPr/>
          <a:lstStyle/>
          <a:p>
            <a:pPr marL="342900" indent="-342900">
              <a:buFontTx/>
              <a:buChar char="•"/>
            </a:pPr>
            <a:r>
              <a:rPr lang="cy-GB" sz="2000">
                <a:solidFill>
                  <a:srgbClr val="015284"/>
                </a:solidFill>
              </a:rPr>
              <a:t>Mewn rhai gwersi, nid yw disgyblion yn gwneud digon o gynnydd am nad yw cynnwys y wers yn adeiladu ar ddysgu blaenorol.</a:t>
            </a:r>
          </a:p>
          <a:p>
            <a:pPr marL="342900" indent="-342900">
              <a:buFontTx/>
              <a:buChar char="•"/>
            </a:pPr>
            <a:r>
              <a:rPr lang="cy-GB" sz="2000">
                <a:solidFill>
                  <a:srgbClr val="015284"/>
                </a:solidFill>
              </a:rPr>
              <a:t>I’r gwrthwyneb, ni chaiff disgyblion mwy abl eu herio’n ddigonol gan fod testunau cynharach yn cael eu hailadrodd yn ormodol neu nid ydynt yn cael digon o gyfle i archwilio mathemateg trwy ddysgu’n annibynnol.</a:t>
            </a:r>
          </a:p>
          <a:p>
            <a:pPr marL="342900" indent="-342900">
              <a:buFontTx/>
              <a:buChar char="•"/>
            </a:pPr>
            <a:r>
              <a:rPr lang="cy-GB" sz="2000">
                <a:solidFill>
                  <a:srgbClr val="015284"/>
                </a:solidFill>
              </a:rPr>
              <a:t>Ni chaiff disgyblion ddigon o gyfleoedd i gymhwyso ac ymestyn eu gwybodaeth a’u medrau i ystod eang o gyd-destunau datrys problemau.</a:t>
            </a:r>
          </a:p>
          <a:p>
            <a:pPr marL="342900" indent="-342900">
              <a:spcBef>
                <a:spcPct val="20000"/>
              </a:spcBef>
            </a:pPr>
            <a:endParaRPr lang="cy-GB" sz="2000">
              <a:solidFill>
                <a:srgbClr val="0070C0"/>
              </a:solidFill>
            </a:endParaRPr>
          </a:p>
          <a:p>
            <a:pPr marL="342900" indent="-342900">
              <a:spcBef>
                <a:spcPct val="20000"/>
              </a:spcBef>
              <a:buFontTx/>
              <a:buChar char="•"/>
            </a:pPr>
            <a:endParaRPr lang="en-US" sz="2800">
              <a:solidFill>
                <a:srgbClr val="015284"/>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Prif ganfyddiadau</a:t>
            </a:r>
            <a:br>
              <a:rPr lang="en-GB" sz="3600" smtClean="0">
                <a:solidFill>
                  <a:srgbClr val="015284"/>
                </a:solidFill>
              </a:rPr>
            </a:br>
            <a:r>
              <a:rPr lang="en-GB" sz="3600" smtClean="0"/>
              <a:t>Main findings</a:t>
            </a:r>
            <a:endParaRPr lang="en-US" sz="3600" smtClean="0">
              <a:solidFill>
                <a:srgbClr val="015284"/>
              </a:solidFill>
            </a:endParaRPr>
          </a:p>
        </p:txBody>
      </p:sp>
      <p:sp>
        <p:nvSpPr>
          <p:cNvPr id="24578" name="Rectangle 4"/>
          <p:cNvSpPr>
            <a:spLocks noGrp="1" noChangeArrowheads="1"/>
          </p:cNvSpPr>
          <p:nvPr>
            <p:ph type="body" sz="half" idx="2"/>
          </p:nvPr>
        </p:nvSpPr>
        <p:spPr>
          <a:xfrm>
            <a:off x="468313" y="1412875"/>
            <a:ext cx="4248150" cy="4968875"/>
          </a:xfrm>
        </p:spPr>
        <p:txBody>
          <a:bodyPr/>
          <a:lstStyle/>
          <a:p>
            <a:r>
              <a:rPr lang="cy-GB" sz="2000" dirty="0" smtClean="0"/>
              <a:t>Mae llawer o adrannau mathemateg wedi datblygu rhwydwaith ar gyfer rhannu arfer dda ac mae ganddynt berthnasoedd </a:t>
            </a:r>
            <a:r>
              <a:rPr lang="cy-GB" sz="2000" dirty="0" err="1" smtClean="0"/>
              <a:t>cryf</a:t>
            </a:r>
            <a:r>
              <a:rPr lang="cy-GB" sz="2000" dirty="0" smtClean="0"/>
              <a:t> </a:t>
            </a:r>
            <a:r>
              <a:rPr lang="cy-GB" sz="2000" dirty="0" err="1" smtClean="0"/>
              <a:t>â’u</a:t>
            </a:r>
            <a:r>
              <a:rPr lang="cy-GB" sz="2000" dirty="0" smtClean="0"/>
              <a:t> hysgolion cynradd lleol </a:t>
            </a:r>
          </a:p>
          <a:p>
            <a:r>
              <a:rPr lang="cy-GB" sz="2000" dirty="0" smtClean="0"/>
              <a:t>Mewn rhai achosion, mae prinder athrawon mathemateg cymwys a phrofiadol yn cyfyngu ar drefniadau’r cwricwlwm </a:t>
            </a:r>
          </a:p>
          <a:p>
            <a:r>
              <a:rPr lang="cy-GB" sz="2000" dirty="0" smtClean="0"/>
              <a:t>Mewn rhai ysgolion, ceir diffygion pwysig mewn prosesau asesu ac olrhain.</a:t>
            </a:r>
          </a:p>
          <a:p>
            <a:pPr eaLnBrk="1" hangingPunct="1">
              <a:buFontTx/>
              <a:buNone/>
            </a:pPr>
            <a:endParaRPr lang="cy-GB" dirty="0" smtClean="0">
              <a:solidFill>
                <a:srgbClr val="0070C0"/>
              </a:solidFill>
            </a:endParaRPr>
          </a:p>
          <a:p>
            <a:pPr eaLnBrk="1" hangingPunct="1"/>
            <a:endParaRPr lang="en-US" sz="3600" dirty="0" smtClean="0"/>
          </a:p>
        </p:txBody>
      </p:sp>
      <p:sp>
        <p:nvSpPr>
          <p:cNvPr id="4" name="Rectangle 4"/>
          <p:cNvSpPr txBox="1">
            <a:spLocks noChangeArrowheads="1"/>
          </p:cNvSpPr>
          <p:nvPr/>
        </p:nvSpPr>
        <p:spPr bwMode="auto">
          <a:xfrm>
            <a:off x="4876800" y="1406525"/>
            <a:ext cx="4248150" cy="4968875"/>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eaLnBrk="1" hangingPunct="1">
              <a:defRPr/>
            </a:pPr>
            <a:r>
              <a:rPr lang="en-US" sz="2000" kern="0" dirty="0" smtClean="0">
                <a:solidFill>
                  <a:srgbClr val="FF0000"/>
                </a:solidFill>
              </a:rPr>
              <a:t>Many mathematics departments have developed a network for sharing good practice and have strong relationships with their local primary schools </a:t>
            </a:r>
          </a:p>
          <a:p>
            <a:pPr eaLnBrk="1" hangingPunct="1">
              <a:defRPr/>
            </a:pPr>
            <a:r>
              <a:rPr lang="en-US" sz="2000" kern="0" dirty="0" smtClean="0">
                <a:solidFill>
                  <a:srgbClr val="FF0000"/>
                </a:solidFill>
              </a:rPr>
              <a:t>In a few cases a shortage of suitably qualified and experienced mathematics teachers is restricting curriculum arrangements </a:t>
            </a:r>
          </a:p>
          <a:p>
            <a:pPr eaLnBrk="1" hangingPunct="1">
              <a:defRPr/>
            </a:pPr>
            <a:r>
              <a:rPr lang="en-US" sz="2000" kern="0" dirty="0" smtClean="0">
                <a:solidFill>
                  <a:srgbClr val="FF0000"/>
                </a:solidFill>
              </a:rPr>
              <a:t>In a few schools there are important shortcomings in assessment and tracking processes</a:t>
            </a:r>
            <a:r>
              <a:rPr lang="en-US" sz="2000" kern="0" dirty="0">
                <a:solidFill>
                  <a:srgbClr val="FF0000"/>
                </a:solidFill>
              </a:rPr>
              <a:t>.</a:t>
            </a:r>
            <a:endParaRPr lang="en-US" sz="2000" kern="0" dirty="0" smtClean="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Prif ganfyddiadau</a:t>
            </a:r>
            <a:br>
              <a:rPr lang="en-GB" sz="3600" smtClean="0">
                <a:solidFill>
                  <a:srgbClr val="015284"/>
                </a:solidFill>
              </a:rPr>
            </a:br>
            <a:r>
              <a:rPr lang="en-GB" sz="3600" smtClean="0"/>
              <a:t>Main findings</a:t>
            </a:r>
            <a:endParaRPr lang="en-US" sz="3600" smtClean="0">
              <a:solidFill>
                <a:srgbClr val="015284"/>
              </a:solidFill>
            </a:endParaRPr>
          </a:p>
        </p:txBody>
      </p:sp>
      <p:sp>
        <p:nvSpPr>
          <p:cNvPr id="25602" name="Rectangle 4"/>
          <p:cNvSpPr>
            <a:spLocks noGrp="1" noChangeArrowheads="1"/>
          </p:cNvSpPr>
          <p:nvPr>
            <p:ph type="body" sz="half" idx="2"/>
          </p:nvPr>
        </p:nvSpPr>
        <p:spPr>
          <a:xfrm>
            <a:off x="468313" y="1268413"/>
            <a:ext cx="4248150" cy="4968875"/>
          </a:xfrm>
        </p:spPr>
        <p:txBody>
          <a:bodyPr/>
          <a:lstStyle/>
          <a:p>
            <a:pPr>
              <a:lnSpc>
                <a:spcPct val="80000"/>
              </a:lnSpc>
            </a:pPr>
            <a:r>
              <a:rPr lang="cy-GB" sz="2000" dirty="0" smtClean="0"/>
              <a:t>Ym mwyafrif yr ysgolion yr ymwelwyd â nhw, mae arweinyddiaeth mewn mathemateg yn dda neu’n well.</a:t>
            </a:r>
          </a:p>
          <a:p>
            <a:pPr>
              <a:lnSpc>
                <a:spcPct val="80000"/>
              </a:lnSpc>
            </a:pPr>
            <a:r>
              <a:rPr lang="cy-GB" sz="2000" dirty="0" smtClean="0"/>
              <a:t>Yn yr ysgolion hyn, mae penaethiaid adrannau mathemateg yn gweithio’n agos </a:t>
            </a:r>
            <a:r>
              <a:rPr lang="cy-GB" sz="2000" dirty="0" err="1" smtClean="0"/>
              <a:t>â’u</a:t>
            </a:r>
            <a:r>
              <a:rPr lang="cy-GB" sz="2000" dirty="0" smtClean="0"/>
              <a:t> staff, gan gyfleu disgwyliadau uchel ar gyfer deilliannau disgyblion ac yn sicrhau bod gan bob un o’r staff ddealltwriaeth gadarn o ddulliau addysgu o ansawdd uchel.</a:t>
            </a:r>
          </a:p>
          <a:p>
            <a:pPr>
              <a:lnSpc>
                <a:spcPct val="80000"/>
              </a:lnSpc>
            </a:pPr>
            <a:r>
              <a:rPr lang="cy-GB" sz="2000" dirty="0" smtClean="0"/>
              <a:t>Ym mwyafrif yr ysgolion, mae staff sy’n addysgu mathemateg yn elwa ar ystod o gyfleoedd datblygiad proffesiynol i wella ansawdd eu haddysgu.  </a:t>
            </a:r>
          </a:p>
          <a:p>
            <a:pPr eaLnBrk="1" hangingPunct="1">
              <a:lnSpc>
                <a:spcPct val="80000"/>
              </a:lnSpc>
              <a:buFontTx/>
              <a:buNone/>
            </a:pPr>
            <a:endParaRPr lang="cy-GB" sz="2000" dirty="0" smtClean="0">
              <a:solidFill>
                <a:srgbClr val="0070C0"/>
              </a:solidFill>
            </a:endParaRPr>
          </a:p>
          <a:p>
            <a:pPr eaLnBrk="1" hangingPunct="1">
              <a:lnSpc>
                <a:spcPct val="80000"/>
              </a:lnSpc>
            </a:pPr>
            <a:endParaRPr lang="en-US" dirty="0" smtClean="0"/>
          </a:p>
        </p:txBody>
      </p:sp>
      <p:sp>
        <p:nvSpPr>
          <p:cNvPr id="4" name="Rectangle 4"/>
          <p:cNvSpPr txBox="1">
            <a:spLocks noChangeArrowheads="1"/>
          </p:cNvSpPr>
          <p:nvPr/>
        </p:nvSpPr>
        <p:spPr bwMode="auto">
          <a:xfrm>
            <a:off x="4895850" y="1420813"/>
            <a:ext cx="4248150" cy="4968875"/>
          </a:xfrm>
          <a:prstGeom prst="rect">
            <a:avLst/>
          </a:prstGeom>
          <a:noFill/>
          <a:ln>
            <a:noFill/>
          </a:ln>
          <a:extLst/>
        </p:spPr>
        <p:txBody>
          <a:bodyPr/>
          <a:lstStyle>
            <a:lvl1pPr marL="342900" indent="-342900" algn="l" rtl="0" eaLnBrk="0" fontAlgn="base" hangingPunct="0">
              <a:spcBef>
                <a:spcPct val="20000"/>
              </a:spcBef>
              <a:spcAft>
                <a:spcPct val="0"/>
              </a:spcAft>
              <a:buChar char="•"/>
              <a:defRPr sz="28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400">
                <a:solidFill>
                  <a:srgbClr val="015284"/>
                </a:solidFill>
                <a:latin typeface="+mn-lt"/>
              </a:defRPr>
            </a:lvl2pPr>
            <a:lvl3pPr marL="1143000" indent="-228600" algn="l" rtl="0" eaLnBrk="0" fontAlgn="base" hangingPunct="0">
              <a:spcBef>
                <a:spcPct val="20000"/>
              </a:spcBef>
              <a:spcAft>
                <a:spcPct val="0"/>
              </a:spcAft>
              <a:buChar char="•"/>
              <a:defRPr sz="2000">
                <a:solidFill>
                  <a:srgbClr val="015284"/>
                </a:solidFill>
                <a:latin typeface="+mn-lt"/>
              </a:defRPr>
            </a:lvl3pPr>
            <a:lvl4pPr marL="1600200" indent="-228600" algn="l" rtl="0" eaLnBrk="0" fontAlgn="base" hangingPunct="0">
              <a:spcBef>
                <a:spcPct val="20000"/>
              </a:spcBef>
              <a:spcAft>
                <a:spcPct val="0"/>
              </a:spcAft>
              <a:buChar char="–"/>
              <a:defRPr sz="1800">
                <a:solidFill>
                  <a:srgbClr val="015284"/>
                </a:solidFill>
                <a:latin typeface="+mn-lt"/>
              </a:defRPr>
            </a:lvl4pPr>
            <a:lvl5pPr marL="2057400" indent="-228600" algn="l" rtl="0" eaLnBrk="0" fontAlgn="base" hangingPunct="0">
              <a:spcBef>
                <a:spcPct val="20000"/>
              </a:spcBef>
              <a:spcAft>
                <a:spcPct val="0"/>
              </a:spcAft>
              <a:buChar char="»"/>
              <a:defRPr sz="1800">
                <a:solidFill>
                  <a:srgbClr val="015284"/>
                </a:solidFill>
                <a:latin typeface="+mn-lt"/>
              </a:defRPr>
            </a:lvl5pPr>
            <a:lvl6pPr marL="2514600" indent="-228600" algn="l" rtl="0" fontAlgn="base">
              <a:spcBef>
                <a:spcPct val="20000"/>
              </a:spcBef>
              <a:spcAft>
                <a:spcPct val="0"/>
              </a:spcAft>
              <a:buChar char="»"/>
              <a:defRPr sz="1800">
                <a:solidFill>
                  <a:srgbClr val="015284"/>
                </a:solidFill>
                <a:latin typeface="+mn-lt"/>
              </a:defRPr>
            </a:lvl6pPr>
            <a:lvl7pPr marL="2971800" indent="-228600" algn="l" rtl="0" fontAlgn="base">
              <a:spcBef>
                <a:spcPct val="20000"/>
              </a:spcBef>
              <a:spcAft>
                <a:spcPct val="0"/>
              </a:spcAft>
              <a:buChar char="»"/>
              <a:defRPr sz="1800">
                <a:solidFill>
                  <a:srgbClr val="015284"/>
                </a:solidFill>
                <a:latin typeface="+mn-lt"/>
              </a:defRPr>
            </a:lvl7pPr>
            <a:lvl8pPr marL="3429000" indent="-228600" algn="l" rtl="0" fontAlgn="base">
              <a:spcBef>
                <a:spcPct val="20000"/>
              </a:spcBef>
              <a:spcAft>
                <a:spcPct val="0"/>
              </a:spcAft>
              <a:buChar char="»"/>
              <a:defRPr sz="1800">
                <a:solidFill>
                  <a:srgbClr val="015284"/>
                </a:solidFill>
                <a:latin typeface="+mn-lt"/>
              </a:defRPr>
            </a:lvl8pPr>
            <a:lvl9pPr marL="3886200" indent="-228600" algn="l" rtl="0" fontAlgn="base">
              <a:spcBef>
                <a:spcPct val="20000"/>
              </a:spcBef>
              <a:spcAft>
                <a:spcPct val="0"/>
              </a:spcAft>
              <a:buChar char="»"/>
              <a:defRPr sz="1800">
                <a:solidFill>
                  <a:srgbClr val="015284"/>
                </a:solidFill>
                <a:latin typeface="+mn-lt"/>
              </a:defRPr>
            </a:lvl9pPr>
          </a:lstStyle>
          <a:p>
            <a:pPr eaLnBrk="1" hangingPunct="1">
              <a:defRPr/>
            </a:pPr>
            <a:r>
              <a:rPr lang="en-US" sz="2000" kern="0" dirty="0" smtClean="0">
                <a:solidFill>
                  <a:srgbClr val="FF0000"/>
                </a:solidFill>
              </a:rPr>
              <a:t>In  the majority of schools visited, leadership of mathematics is good or better.</a:t>
            </a:r>
          </a:p>
          <a:p>
            <a:pPr eaLnBrk="1" hangingPunct="1">
              <a:defRPr/>
            </a:pPr>
            <a:r>
              <a:rPr lang="en-US" sz="2000" kern="0" dirty="0" smtClean="0">
                <a:solidFill>
                  <a:srgbClr val="FF0000"/>
                </a:solidFill>
              </a:rPr>
              <a:t>In these schools, heads of mathematics departments work closely with their staff, communicating high expectations for pupil outcomes and ensuring all staff have a secure understanding of high quality teaching methods.</a:t>
            </a:r>
          </a:p>
          <a:p>
            <a:pPr eaLnBrk="1" hangingPunct="1">
              <a:defRPr/>
            </a:pPr>
            <a:r>
              <a:rPr lang="en-US" sz="2000" kern="0" dirty="0" smtClean="0">
                <a:solidFill>
                  <a:srgbClr val="FF0000"/>
                </a:solidFill>
              </a:rPr>
              <a:t>In the majority of schools, mathematics teaching staff benefit from a range professional development opportunities to improve the quality of their teaching.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4400" b="0" i="0" u="none" strike="noStrike" cap="none" normalizeH="0" baseline="0" smtClean="0">
            <a:ln>
              <a:noFill/>
            </a:ln>
            <a:solidFill>
              <a:schemeClr val="accent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4400" b="0" i="0" u="none" strike="noStrike" cap="none" normalizeH="0" baseline="0" smtClean="0">
            <a:ln>
              <a:noFill/>
            </a:ln>
            <a:solidFill>
              <a:schemeClr val="accent2"/>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2021</TotalTime>
  <Words>1760</Words>
  <Application>Microsoft Office PowerPoint</Application>
  <PresentationFormat>On-screen Show (4:3)</PresentationFormat>
  <Paragraphs>153</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Design</vt:lpstr>
      <vt:lpstr>   Arfer dda mewn mathemateg yng nghyfnod allweddol 3</vt:lpstr>
      <vt:lpstr>Cefndir  Background</vt:lpstr>
      <vt:lpstr>Cefndir  Background</vt:lpstr>
      <vt:lpstr>Prif ganfyddiadau Main findings</vt:lpstr>
      <vt:lpstr>Prif ganfyddiadau Main findings  </vt:lpstr>
      <vt:lpstr>Prif ganfyddiadau Main findings</vt:lpstr>
      <vt:lpstr>Prif ganfyddiadau Main findings</vt:lpstr>
      <vt:lpstr>Prif ganfyddiadau Main findings</vt:lpstr>
      <vt:lpstr>Prif ganfyddiadau Main findings</vt:lpstr>
      <vt:lpstr>Argymhellion Recommendations </vt:lpstr>
      <vt:lpstr>Argymhellion Recommendations </vt:lpstr>
      <vt:lpstr>Argymhellion Recommendations </vt:lpstr>
      <vt:lpstr>Argymhellion Recommendations </vt:lpstr>
      <vt:lpstr>Arfer orau Best practice </vt:lpstr>
      <vt:lpstr>10 cwestiwn i ddarparwyr 10 questions for providers </vt:lpstr>
      <vt:lpstr>10 cwestiwn i ddarparwyr 10 questions for providers</vt:lpstr>
      <vt:lpstr> Dolen gyswllt i’r adroddiad llawn  Web-link to full report   </vt:lpstr>
      <vt:lpstr>PowerPoint Presentation</vt:lpstr>
    </vt:vector>
  </TitlesOfParts>
  <Company>ESTYN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Thematic survey PPT</dc:title>
  <dc:creator>gina.carrington</dc:creator>
  <cp:lastModifiedBy>Robert Gairey</cp:lastModifiedBy>
  <cp:revision>146</cp:revision>
  <cp:lastPrinted>2015-02-18T13:13:39Z</cp:lastPrinted>
  <dcterms:created xsi:type="dcterms:W3CDTF">2003-06-30T08:50:02Z</dcterms:created>
  <dcterms:modified xsi:type="dcterms:W3CDTF">2015-08-07T08:45:36Z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0x010100BABF8D9C94F95C43BF924BD0D02A33E8</vt:lpwstr>
  </property>
  <property fmtid="{D5CDD505-2E9C-101B-9397-08002B2CF9AE}" pid="3" name="ContentType">
    <vt:lpwstr>Document</vt:lpwstr>
  </property>
</Properties>
</file>