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1"/>
  </p:notesMasterIdLst>
  <p:sldIdLst>
    <p:sldId id="305" r:id="rId6"/>
    <p:sldId id="292" r:id="rId7"/>
    <p:sldId id="270" r:id="rId8"/>
    <p:sldId id="311" r:id="rId9"/>
    <p:sldId id="312" r:id="rId10"/>
    <p:sldId id="313" r:id="rId11"/>
    <p:sldId id="314" r:id="rId12"/>
    <p:sldId id="315" r:id="rId13"/>
    <p:sldId id="316" r:id="rId14"/>
    <p:sldId id="317" r:id="rId15"/>
    <p:sldId id="318" r:id="rId16"/>
    <p:sldId id="319" r:id="rId17"/>
    <p:sldId id="296" r:id="rId18"/>
    <p:sldId id="291" r:id="rId19"/>
    <p:sldId id="308" r:id="rId20"/>
  </p:sldIdLst>
  <p:sldSz cx="9144000" cy="6858000" type="screen4x3"/>
  <p:notesSz cx="6797675" cy="9928225"/>
  <p:defaultTextStyle>
    <a:defPPr>
      <a:defRPr lang="en-GB"/>
    </a:defPPr>
    <a:lvl1pPr algn="l" rtl="0" fontAlgn="base">
      <a:spcBef>
        <a:spcPct val="0"/>
      </a:spcBef>
      <a:spcAft>
        <a:spcPct val="0"/>
      </a:spcAft>
      <a:defRPr sz="4400" kern="1200">
        <a:solidFill>
          <a:schemeClr val="accent2"/>
        </a:solidFill>
        <a:latin typeface="Arial" charset="0"/>
        <a:ea typeface="+mn-ea"/>
        <a:cs typeface="Arial" charset="0"/>
      </a:defRPr>
    </a:lvl1pPr>
    <a:lvl2pPr marL="457200" algn="l" rtl="0" fontAlgn="base">
      <a:spcBef>
        <a:spcPct val="0"/>
      </a:spcBef>
      <a:spcAft>
        <a:spcPct val="0"/>
      </a:spcAft>
      <a:defRPr sz="4400" kern="1200">
        <a:solidFill>
          <a:schemeClr val="accent2"/>
        </a:solidFill>
        <a:latin typeface="Arial" charset="0"/>
        <a:ea typeface="+mn-ea"/>
        <a:cs typeface="Arial" charset="0"/>
      </a:defRPr>
    </a:lvl2pPr>
    <a:lvl3pPr marL="914400" algn="l" rtl="0" fontAlgn="base">
      <a:spcBef>
        <a:spcPct val="0"/>
      </a:spcBef>
      <a:spcAft>
        <a:spcPct val="0"/>
      </a:spcAft>
      <a:defRPr sz="4400" kern="1200">
        <a:solidFill>
          <a:schemeClr val="accent2"/>
        </a:solidFill>
        <a:latin typeface="Arial" charset="0"/>
        <a:ea typeface="+mn-ea"/>
        <a:cs typeface="Arial" charset="0"/>
      </a:defRPr>
    </a:lvl3pPr>
    <a:lvl4pPr marL="1371600" algn="l" rtl="0" fontAlgn="base">
      <a:spcBef>
        <a:spcPct val="0"/>
      </a:spcBef>
      <a:spcAft>
        <a:spcPct val="0"/>
      </a:spcAft>
      <a:defRPr sz="4400" kern="1200">
        <a:solidFill>
          <a:schemeClr val="accent2"/>
        </a:solidFill>
        <a:latin typeface="Arial" charset="0"/>
        <a:ea typeface="+mn-ea"/>
        <a:cs typeface="Arial" charset="0"/>
      </a:defRPr>
    </a:lvl4pPr>
    <a:lvl5pPr marL="1828800" algn="l" rtl="0" fontAlgn="base">
      <a:spcBef>
        <a:spcPct val="0"/>
      </a:spcBef>
      <a:spcAft>
        <a:spcPct val="0"/>
      </a:spcAft>
      <a:defRPr sz="4400" kern="1200">
        <a:solidFill>
          <a:schemeClr val="accent2"/>
        </a:solidFill>
        <a:latin typeface="Arial" charset="0"/>
        <a:ea typeface="+mn-ea"/>
        <a:cs typeface="Arial" charset="0"/>
      </a:defRPr>
    </a:lvl5pPr>
    <a:lvl6pPr marL="2286000" algn="l" defTabSz="914400" rtl="0" eaLnBrk="1" latinLnBrk="0" hangingPunct="1">
      <a:defRPr sz="4400" kern="1200">
        <a:solidFill>
          <a:schemeClr val="accent2"/>
        </a:solidFill>
        <a:latin typeface="Arial" charset="0"/>
        <a:ea typeface="+mn-ea"/>
        <a:cs typeface="Arial" charset="0"/>
      </a:defRPr>
    </a:lvl6pPr>
    <a:lvl7pPr marL="2743200" algn="l" defTabSz="914400" rtl="0" eaLnBrk="1" latinLnBrk="0" hangingPunct="1">
      <a:defRPr sz="4400" kern="1200">
        <a:solidFill>
          <a:schemeClr val="accent2"/>
        </a:solidFill>
        <a:latin typeface="Arial" charset="0"/>
        <a:ea typeface="+mn-ea"/>
        <a:cs typeface="Arial" charset="0"/>
      </a:defRPr>
    </a:lvl7pPr>
    <a:lvl8pPr marL="3200400" algn="l" defTabSz="914400" rtl="0" eaLnBrk="1" latinLnBrk="0" hangingPunct="1">
      <a:defRPr sz="4400" kern="1200">
        <a:solidFill>
          <a:schemeClr val="accent2"/>
        </a:solidFill>
        <a:latin typeface="Arial" charset="0"/>
        <a:ea typeface="+mn-ea"/>
        <a:cs typeface="Arial" charset="0"/>
      </a:defRPr>
    </a:lvl8pPr>
    <a:lvl9pPr marL="3657600" algn="l" defTabSz="914400" rtl="0" eaLnBrk="1" latinLnBrk="0" hangingPunct="1">
      <a:defRPr sz="4400" kern="1200">
        <a:solidFill>
          <a:schemeClr val="accent2"/>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15284"/>
    <a:srgbClr val="D60134"/>
    <a:srgbClr val="CCE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15" autoAdjust="0"/>
    <p:restoredTop sz="91636" autoAdjust="0"/>
  </p:normalViewPr>
  <p:slideViewPr>
    <p:cSldViewPr>
      <p:cViewPr>
        <p:scale>
          <a:sx n="90" d="100"/>
          <a:sy n="90" d="100"/>
        </p:scale>
        <p:origin x="-2160" y="-7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cs typeface="+mn-cs"/>
              </a:defRPr>
            </a:lvl1pPr>
          </a:lstStyle>
          <a:p>
            <a:pPr>
              <a:defRPr/>
            </a:pPr>
            <a:fld id="{829705FB-742E-4DE5-9C44-352A71531A89}" type="datetimeFigureOut">
              <a:rPr lang="en-US"/>
              <a:pPr>
                <a:defRPr/>
              </a:pPr>
              <a:t>8/7/2015</a:t>
            </a:fld>
            <a:endParaRPr lang="en-US"/>
          </a:p>
        </p:txBody>
      </p:sp>
      <p:sp>
        <p:nvSpPr>
          <p:cNvPr id="4" name="Slide Image Placeholder 3"/>
          <p:cNvSpPr>
            <a:spLocks noGrp="1" noRot="1" noChangeAspect="1"/>
          </p:cNvSpPr>
          <p:nvPr>
            <p:ph type="sldImg" idx="2"/>
          </p:nvPr>
        </p:nvSpPr>
        <p:spPr>
          <a:xfrm>
            <a:off x="915988" y="744538"/>
            <a:ext cx="4965700"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cs typeface="+mn-cs"/>
              </a:defRPr>
            </a:lvl1pPr>
          </a:lstStyle>
          <a:p>
            <a:pPr>
              <a:defRPr/>
            </a:pPr>
            <a:fld id="{041485D0-6576-4A2A-8AEB-62E72137F5D0}" type="slidenum">
              <a:rPr lang="en-US"/>
              <a:pPr>
                <a:defRPr/>
              </a:pPr>
              <a:t>‹#›</a:t>
            </a:fld>
            <a:endParaRPr lang="en-US"/>
          </a:p>
        </p:txBody>
      </p:sp>
    </p:spTree>
    <p:extLst>
      <p:ext uri="{BB962C8B-B14F-4D97-AF65-F5344CB8AC3E}">
        <p14:creationId xmlns:p14="http://schemas.microsoft.com/office/powerpoint/2010/main" val="6003095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129863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65558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7488" y="1484313"/>
            <a:ext cx="1960562" cy="5373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1484313"/>
            <a:ext cx="5730875" cy="5373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45961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14843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55650" y="2743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8050" y="2743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71588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4148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0401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5650" y="2743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8050" y="2743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35214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85955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61502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756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17285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42656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pic>
        <p:nvPicPr>
          <p:cNvPr id="1026" name="Picture 20" descr="estyn_powerpoint_01"/>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4213" y="1484313"/>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text styles</a:t>
            </a:r>
          </a:p>
        </p:txBody>
      </p:sp>
      <p:sp>
        <p:nvSpPr>
          <p:cNvPr id="1028" name="Rectangle 3"/>
          <p:cNvSpPr>
            <a:spLocks noGrp="1" noChangeArrowheads="1"/>
          </p:cNvSpPr>
          <p:nvPr>
            <p:ph type="body" idx="1"/>
          </p:nvPr>
        </p:nvSpPr>
        <p:spPr bwMode="auto">
          <a:xfrm>
            <a:off x="755650" y="2743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rgbClr val="D60134"/>
          </a:solidFill>
          <a:latin typeface="+mj-lt"/>
          <a:ea typeface="+mj-ea"/>
          <a:cs typeface="+mj-cs"/>
        </a:defRPr>
      </a:lvl1pPr>
      <a:lvl2pPr algn="ctr" rtl="0" eaLnBrk="0" fontAlgn="base" hangingPunct="0">
        <a:spcBef>
          <a:spcPct val="0"/>
        </a:spcBef>
        <a:spcAft>
          <a:spcPct val="0"/>
        </a:spcAft>
        <a:defRPr sz="4400">
          <a:solidFill>
            <a:srgbClr val="D60134"/>
          </a:solidFill>
          <a:latin typeface="Arial" charset="0"/>
        </a:defRPr>
      </a:lvl2pPr>
      <a:lvl3pPr algn="ctr" rtl="0" eaLnBrk="0" fontAlgn="base" hangingPunct="0">
        <a:spcBef>
          <a:spcPct val="0"/>
        </a:spcBef>
        <a:spcAft>
          <a:spcPct val="0"/>
        </a:spcAft>
        <a:defRPr sz="4400">
          <a:solidFill>
            <a:srgbClr val="D60134"/>
          </a:solidFill>
          <a:latin typeface="Arial" charset="0"/>
        </a:defRPr>
      </a:lvl3pPr>
      <a:lvl4pPr algn="ctr" rtl="0" eaLnBrk="0" fontAlgn="base" hangingPunct="0">
        <a:spcBef>
          <a:spcPct val="0"/>
        </a:spcBef>
        <a:spcAft>
          <a:spcPct val="0"/>
        </a:spcAft>
        <a:defRPr sz="4400">
          <a:solidFill>
            <a:srgbClr val="D60134"/>
          </a:solidFill>
          <a:latin typeface="Arial" charset="0"/>
        </a:defRPr>
      </a:lvl4pPr>
      <a:lvl5pPr algn="ctr" rtl="0" eaLnBrk="0" fontAlgn="base" hangingPunct="0">
        <a:spcBef>
          <a:spcPct val="0"/>
        </a:spcBef>
        <a:spcAft>
          <a:spcPct val="0"/>
        </a:spcAft>
        <a:defRPr sz="4400">
          <a:solidFill>
            <a:srgbClr val="D60134"/>
          </a:solidFill>
          <a:latin typeface="Arial" charset="0"/>
        </a:defRPr>
      </a:lvl5pPr>
      <a:lvl6pPr marL="457200" algn="ctr" rtl="0" fontAlgn="base">
        <a:spcBef>
          <a:spcPct val="0"/>
        </a:spcBef>
        <a:spcAft>
          <a:spcPct val="0"/>
        </a:spcAft>
        <a:defRPr sz="4400">
          <a:solidFill>
            <a:srgbClr val="D60134"/>
          </a:solidFill>
          <a:latin typeface="Arial" charset="0"/>
        </a:defRPr>
      </a:lvl6pPr>
      <a:lvl7pPr marL="914400" algn="ctr" rtl="0" fontAlgn="base">
        <a:spcBef>
          <a:spcPct val="0"/>
        </a:spcBef>
        <a:spcAft>
          <a:spcPct val="0"/>
        </a:spcAft>
        <a:defRPr sz="4400">
          <a:solidFill>
            <a:srgbClr val="D60134"/>
          </a:solidFill>
          <a:latin typeface="Arial" charset="0"/>
        </a:defRPr>
      </a:lvl7pPr>
      <a:lvl8pPr marL="1371600" algn="ctr" rtl="0" fontAlgn="base">
        <a:spcBef>
          <a:spcPct val="0"/>
        </a:spcBef>
        <a:spcAft>
          <a:spcPct val="0"/>
        </a:spcAft>
        <a:defRPr sz="4400">
          <a:solidFill>
            <a:srgbClr val="D60134"/>
          </a:solidFill>
          <a:latin typeface="Arial" charset="0"/>
        </a:defRPr>
      </a:lvl8pPr>
      <a:lvl9pPr marL="1828800" algn="ctr" rtl="0" fontAlgn="base">
        <a:spcBef>
          <a:spcPct val="0"/>
        </a:spcBef>
        <a:spcAft>
          <a:spcPct val="0"/>
        </a:spcAft>
        <a:defRPr sz="4400">
          <a:solidFill>
            <a:srgbClr val="D60134"/>
          </a:solidFill>
          <a:latin typeface="Arial" charset="0"/>
        </a:defRPr>
      </a:lvl9pPr>
    </p:titleStyle>
    <p:bodyStyle>
      <a:lvl1pPr marL="342900" indent="-342900" algn="l" rtl="0" eaLnBrk="0" fontAlgn="base" hangingPunct="0">
        <a:spcBef>
          <a:spcPct val="20000"/>
        </a:spcBef>
        <a:spcAft>
          <a:spcPct val="0"/>
        </a:spcAft>
        <a:buChar char="•"/>
        <a:defRPr sz="32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800">
          <a:solidFill>
            <a:srgbClr val="015284"/>
          </a:solidFill>
          <a:latin typeface="+mn-lt"/>
        </a:defRPr>
      </a:lvl2pPr>
      <a:lvl3pPr marL="1143000" indent="-228600" algn="l" rtl="0" eaLnBrk="0" fontAlgn="base" hangingPunct="0">
        <a:spcBef>
          <a:spcPct val="20000"/>
        </a:spcBef>
        <a:spcAft>
          <a:spcPct val="0"/>
        </a:spcAft>
        <a:buChar char="•"/>
        <a:defRPr sz="2400">
          <a:solidFill>
            <a:srgbClr val="015284"/>
          </a:solidFill>
          <a:latin typeface="+mn-lt"/>
        </a:defRPr>
      </a:lvl3pPr>
      <a:lvl4pPr marL="1600200" indent="-228600" algn="l" rtl="0" eaLnBrk="0" fontAlgn="base" hangingPunct="0">
        <a:spcBef>
          <a:spcPct val="20000"/>
        </a:spcBef>
        <a:spcAft>
          <a:spcPct val="0"/>
        </a:spcAft>
        <a:buChar char="–"/>
        <a:defRPr sz="2000">
          <a:solidFill>
            <a:srgbClr val="015284"/>
          </a:solidFill>
          <a:latin typeface="+mn-lt"/>
        </a:defRPr>
      </a:lvl4pPr>
      <a:lvl5pPr marL="2057400" indent="-228600" algn="l" rtl="0" eaLnBrk="0" fontAlgn="base" hangingPunct="0">
        <a:spcBef>
          <a:spcPct val="20000"/>
        </a:spcBef>
        <a:spcAft>
          <a:spcPct val="0"/>
        </a:spcAft>
        <a:buChar char="»"/>
        <a:defRPr sz="2000">
          <a:solidFill>
            <a:srgbClr val="015284"/>
          </a:solidFill>
          <a:latin typeface="+mn-lt"/>
        </a:defRPr>
      </a:lvl5pPr>
      <a:lvl6pPr marL="2514600" indent="-228600" algn="l" rtl="0" fontAlgn="base">
        <a:spcBef>
          <a:spcPct val="20000"/>
        </a:spcBef>
        <a:spcAft>
          <a:spcPct val="0"/>
        </a:spcAft>
        <a:buChar char="»"/>
        <a:defRPr sz="2000">
          <a:solidFill>
            <a:srgbClr val="015284"/>
          </a:solidFill>
          <a:latin typeface="+mn-lt"/>
        </a:defRPr>
      </a:lvl6pPr>
      <a:lvl7pPr marL="2971800" indent="-228600" algn="l" rtl="0" fontAlgn="base">
        <a:spcBef>
          <a:spcPct val="20000"/>
        </a:spcBef>
        <a:spcAft>
          <a:spcPct val="0"/>
        </a:spcAft>
        <a:buChar char="»"/>
        <a:defRPr sz="2000">
          <a:solidFill>
            <a:srgbClr val="015284"/>
          </a:solidFill>
          <a:latin typeface="+mn-lt"/>
        </a:defRPr>
      </a:lvl7pPr>
      <a:lvl8pPr marL="3429000" indent="-228600" algn="l" rtl="0" fontAlgn="base">
        <a:spcBef>
          <a:spcPct val="20000"/>
        </a:spcBef>
        <a:spcAft>
          <a:spcPct val="0"/>
        </a:spcAft>
        <a:buChar char="»"/>
        <a:defRPr sz="2000">
          <a:solidFill>
            <a:srgbClr val="015284"/>
          </a:solidFill>
          <a:latin typeface="+mn-lt"/>
        </a:defRPr>
      </a:lvl8pPr>
      <a:lvl9pPr marL="3886200" indent="-228600" algn="l" rtl="0" fontAlgn="base">
        <a:spcBef>
          <a:spcPct val="20000"/>
        </a:spcBef>
        <a:spcAft>
          <a:spcPct val="0"/>
        </a:spcAft>
        <a:buChar char="»"/>
        <a:defRPr sz="2000">
          <a:solidFill>
            <a:srgbClr val="01528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www.estyn.gov.uk/english/docViewer/329620.2/Effective%20classroom%20observation%20in%20primary%20and%20secondary%20schools%20-%20October%202014/?navmap=30,163," TargetMode="External"/><Relationship Id="rId2" Type="http://schemas.openxmlformats.org/officeDocument/2006/relationships/hyperlink" Target="http://www.estyn.gov.uk/cymraeg/docViewer-w/329647.5/arsylwi-ystafelloedd-dosbarth-yn-effeithiol-mewn-ysgolion-cynradd-ac-uwchradd-hydref-2014/?navmap=30,163,"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itle 6"/>
          <p:cNvSpPr>
            <a:spLocks noGrp="1"/>
          </p:cNvSpPr>
          <p:nvPr>
            <p:ph type="title"/>
          </p:nvPr>
        </p:nvSpPr>
        <p:spPr/>
        <p:txBody>
          <a:bodyPr/>
          <a:lstStyle/>
          <a:p>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err="1" smtClean="0">
                <a:solidFill>
                  <a:srgbClr val="015284"/>
                </a:solidFill>
              </a:rPr>
              <a:t>Arsylwi</a:t>
            </a:r>
            <a:r>
              <a:rPr lang="en-GB" sz="3600" dirty="0" smtClean="0">
                <a:solidFill>
                  <a:srgbClr val="015284"/>
                </a:solidFill>
              </a:rPr>
              <a:t> </a:t>
            </a:r>
            <a:r>
              <a:rPr lang="en-GB" sz="3600" dirty="0" err="1" smtClean="0">
                <a:solidFill>
                  <a:srgbClr val="015284"/>
                </a:solidFill>
              </a:rPr>
              <a:t>Ystafelloedd</a:t>
            </a:r>
            <a:r>
              <a:rPr lang="en-GB" sz="3600" dirty="0" smtClean="0">
                <a:solidFill>
                  <a:srgbClr val="015284"/>
                </a:solidFill>
              </a:rPr>
              <a:t> </a:t>
            </a:r>
            <a:r>
              <a:rPr lang="en-GB" sz="3600" dirty="0" err="1" smtClean="0">
                <a:solidFill>
                  <a:srgbClr val="015284"/>
                </a:solidFill>
              </a:rPr>
              <a:t>Dosbarth</a:t>
            </a:r>
            <a:r>
              <a:rPr lang="en-GB" sz="3600" dirty="0" smtClean="0">
                <a:solidFill>
                  <a:srgbClr val="015284"/>
                </a:solidFill>
              </a:rPr>
              <a:t> </a:t>
            </a:r>
            <a:br>
              <a:rPr lang="en-GB" sz="3600" dirty="0" smtClean="0">
                <a:solidFill>
                  <a:srgbClr val="015284"/>
                </a:solidFill>
              </a:rPr>
            </a:br>
            <a:r>
              <a:rPr lang="en-GB" sz="3600" dirty="0" err="1" smtClean="0">
                <a:solidFill>
                  <a:srgbClr val="015284"/>
                </a:solidFill>
              </a:rPr>
              <a:t>yn</a:t>
            </a:r>
            <a:r>
              <a:rPr lang="en-GB" sz="3600" dirty="0" smtClean="0">
                <a:solidFill>
                  <a:srgbClr val="015284"/>
                </a:solidFill>
              </a:rPr>
              <a:t> </a:t>
            </a:r>
            <a:r>
              <a:rPr lang="en-GB" sz="3600" dirty="0" err="1" smtClean="0">
                <a:solidFill>
                  <a:srgbClr val="015284"/>
                </a:solidFill>
              </a:rPr>
              <a:t>Effeithiol</a:t>
            </a:r>
            <a:endParaRPr lang="en-GB" sz="3400" dirty="0" smtClean="0">
              <a:solidFill>
                <a:srgbClr val="015284"/>
              </a:solidFill>
            </a:endParaRPr>
          </a:p>
        </p:txBody>
      </p:sp>
      <p:sp>
        <p:nvSpPr>
          <p:cNvPr id="2" name="Rectangle 1"/>
          <p:cNvSpPr/>
          <p:nvPr/>
        </p:nvSpPr>
        <p:spPr>
          <a:xfrm>
            <a:off x="2411760" y="3501008"/>
            <a:ext cx="4348708" cy="1200329"/>
          </a:xfrm>
          <a:prstGeom prst="rect">
            <a:avLst/>
          </a:prstGeom>
        </p:spPr>
        <p:txBody>
          <a:bodyPr wrap="square">
            <a:spAutoFit/>
          </a:bodyPr>
          <a:lstStyle/>
          <a:p>
            <a:pPr algn="ctr"/>
            <a:r>
              <a:rPr lang="en-GB" sz="3600" kern="0" dirty="0" smtClean="0">
                <a:solidFill>
                  <a:srgbClr val="D60134"/>
                </a:solidFill>
                <a:latin typeface="Arial"/>
                <a:ea typeface="+mj-ea"/>
                <a:cs typeface="+mj-cs"/>
              </a:rPr>
              <a:t>Effective Classroom Observation</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7544" y="260648"/>
            <a:ext cx="7772400" cy="936104"/>
          </a:xfrm>
        </p:spPr>
        <p:txBody>
          <a:bodyPr/>
          <a:lstStyle/>
          <a:p>
            <a:pPr eaLnBrk="1" hangingPunct="1"/>
            <a:r>
              <a:rPr lang="en-GB" sz="3600" dirty="0" err="1" smtClean="0">
                <a:solidFill>
                  <a:srgbClr val="015284"/>
                </a:solidFill>
              </a:rPr>
              <a:t>Argymhellion</a:t>
            </a:r>
            <a:r>
              <a:rPr lang="en-GB" sz="3600" dirty="0">
                <a:solidFill>
                  <a:srgbClr val="015284"/>
                </a:solidFill>
              </a:rPr>
              <a:t/>
            </a:r>
            <a:br>
              <a:rPr lang="en-GB" sz="3600" dirty="0">
                <a:solidFill>
                  <a:srgbClr val="015284"/>
                </a:solidFill>
              </a:rPr>
            </a:br>
            <a:r>
              <a:rPr lang="en-GB" sz="3600" dirty="0" smtClean="0">
                <a:solidFill>
                  <a:srgbClr val="FF0000"/>
                </a:solidFill>
              </a:rPr>
              <a:t>Recommendations</a:t>
            </a:r>
            <a:endParaRPr lang="en-US" sz="3600" dirty="0" smtClean="0">
              <a:solidFill>
                <a:srgbClr val="FF0000"/>
              </a:solidFill>
            </a:endParaRPr>
          </a:p>
        </p:txBody>
      </p:sp>
      <p:sp>
        <p:nvSpPr>
          <p:cNvPr id="4099" name="Rectangle 4"/>
          <p:cNvSpPr>
            <a:spLocks noGrp="1" noChangeArrowheads="1"/>
          </p:cNvSpPr>
          <p:nvPr>
            <p:ph type="body" sz="half" idx="2"/>
          </p:nvPr>
        </p:nvSpPr>
        <p:spPr>
          <a:xfrm>
            <a:off x="467544" y="1484784"/>
            <a:ext cx="4248150" cy="4968875"/>
          </a:xfrm>
        </p:spPr>
        <p:txBody>
          <a:bodyPr/>
          <a:lstStyle/>
          <a:p>
            <a:pPr eaLnBrk="1" hangingPunct="1"/>
            <a:r>
              <a:rPr lang="en-GB" sz="1800" dirty="0" err="1" smtClean="0"/>
              <a:t>Trefnu</a:t>
            </a:r>
            <a:r>
              <a:rPr lang="en-GB" sz="1800" dirty="0" smtClean="0"/>
              <a:t> </a:t>
            </a:r>
            <a:r>
              <a:rPr lang="en-GB" sz="1800" dirty="0" err="1" smtClean="0"/>
              <a:t>cyfleoedd</a:t>
            </a:r>
            <a:r>
              <a:rPr lang="en-GB" sz="1800" dirty="0" smtClean="0"/>
              <a:t> </a:t>
            </a:r>
            <a:r>
              <a:rPr lang="en-GB" sz="1800" dirty="0" err="1" smtClean="0"/>
              <a:t>datblygiad</a:t>
            </a:r>
            <a:r>
              <a:rPr lang="en-GB" sz="1800" dirty="0" smtClean="0"/>
              <a:t> </a:t>
            </a:r>
            <a:r>
              <a:rPr lang="en-GB" sz="1800" dirty="0" err="1" smtClean="0"/>
              <a:t>proffesiynol</a:t>
            </a:r>
            <a:r>
              <a:rPr lang="en-GB" sz="1800" dirty="0" smtClean="0"/>
              <a:t> </a:t>
            </a:r>
            <a:r>
              <a:rPr lang="en-GB" sz="1800" dirty="0" err="1" smtClean="0"/>
              <a:t>wedi</a:t>
            </a:r>
            <a:r>
              <a:rPr lang="en-GB" sz="1800" dirty="0" smtClean="0"/>
              <a:t> </a:t>
            </a:r>
            <a:r>
              <a:rPr lang="en-GB" sz="1800" dirty="0" err="1" smtClean="0"/>
              <a:t>eu</a:t>
            </a:r>
            <a:r>
              <a:rPr lang="en-GB" sz="1800" dirty="0" smtClean="0"/>
              <a:t> </a:t>
            </a:r>
            <a:r>
              <a:rPr lang="en-GB" sz="1800" dirty="0" err="1" smtClean="0"/>
              <a:t>seilio</a:t>
            </a:r>
            <a:r>
              <a:rPr lang="en-GB" sz="1800" dirty="0" smtClean="0"/>
              <a:t> </a:t>
            </a:r>
            <a:r>
              <a:rPr lang="en-GB" sz="1800" dirty="0" err="1" smtClean="0"/>
              <a:t>ar</a:t>
            </a:r>
            <a:r>
              <a:rPr lang="en-GB" sz="1800" dirty="0" smtClean="0"/>
              <a:t> </a:t>
            </a:r>
            <a:r>
              <a:rPr lang="en-GB" sz="1800" dirty="0" err="1" smtClean="0"/>
              <a:t>dystiolaeth</a:t>
            </a:r>
            <a:r>
              <a:rPr lang="en-GB" sz="1800" dirty="0" smtClean="0"/>
              <a:t> </a:t>
            </a:r>
            <a:r>
              <a:rPr lang="en-GB" sz="1800" dirty="0" err="1" smtClean="0"/>
              <a:t>sy’n</a:t>
            </a:r>
            <a:r>
              <a:rPr lang="en-GB" sz="1800" dirty="0" smtClean="0"/>
              <a:t> </a:t>
            </a:r>
            <a:r>
              <a:rPr lang="en-GB" sz="1800" dirty="0" err="1" smtClean="0"/>
              <a:t>cynnwys</a:t>
            </a:r>
            <a:r>
              <a:rPr lang="en-GB" sz="1800" dirty="0" smtClean="0"/>
              <a:t> </a:t>
            </a:r>
            <a:r>
              <a:rPr lang="en-GB" sz="1800" dirty="0" err="1" smtClean="0"/>
              <a:t>deilliannau</a:t>
            </a:r>
            <a:r>
              <a:rPr lang="en-GB" sz="1800" dirty="0" smtClean="0"/>
              <a:t> </a:t>
            </a:r>
            <a:r>
              <a:rPr lang="en-GB" sz="1800" dirty="0" err="1" smtClean="0"/>
              <a:t>arsylwadau</a:t>
            </a:r>
            <a:r>
              <a:rPr lang="en-GB" sz="1800" dirty="0" smtClean="0"/>
              <a:t> </a:t>
            </a:r>
            <a:r>
              <a:rPr lang="en-GB" sz="1800" dirty="0" err="1" smtClean="0"/>
              <a:t>dosbarth</a:t>
            </a:r>
            <a:r>
              <a:rPr lang="en-GB" sz="1800" dirty="0" smtClean="0"/>
              <a:t> ac </a:t>
            </a:r>
            <a:r>
              <a:rPr lang="en-GB" sz="1800" dirty="0" err="1" smtClean="0"/>
              <a:t>sy’n</a:t>
            </a:r>
            <a:r>
              <a:rPr lang="en-GB" sz="1800" dirty="0" smtClean="0"/>
              <a:t> </a:t>
            </a:r>
            <a:r>
              <a:rPr lang="en-GB" sz="1800" dirty="0" err="1" smtClean="0"/>
              <a:t>cyfateb</a:t>
            </a:r>
            <a:r>
              <a:rPr lang="en-GB" sz="1800" dirty="0" smtClean="0"/>
              <a:t> </a:t>
            </a:r>
            <a:r>
              <a:rPr lang="en-GB" sz="1800" dirty="0" err="1" smtClean="0"/>
              <a:t>i</a:t>
            </a:r>
            <a:r>
              <a:rPr lang="en-GB" sz="1800" dirty="0" smtClean="0"/>
              <a:t> </a:t>
            </a:r>
            <a:r>
              <a:rPr lang="en-GB" sz="1800" dirty="0" err="1" smtClean="0"/>
              <a:t>flaenoriaethau’r</a:t>
            </a:r>
            <a:r>
              <a:rPr lang="en-GB" sz="1800" dirty="0" smtClean="0"/>
              <a:t> </a:t>
            </a:r>
            <a:r>
              <a:rPr lang="en-GB" sz="1800" dirty="0" err="1" smtClean="0"/>
              <a:t>ysgol</a:t>
            </a:r>
            <a:r>
              <a:rPr lang="en-GB" sz="1800" dirty="0" smtClean="0"/>
              <a:t> ac </a:t>
            </a:r>
            <a:r>
              <a:rPr lang="en-GB" sz="1800" dirty="0" err="1" smtClean="0"/>
              <a:t>unigolion</a:t>
            </a:r>
            <a:endParaRPr lang="en-GB" sz="1800" dirty="0" smtClean="0"/>
          </a:p>
          <a:p>
            <a:pPr eaLnBrk="1" hangingPunct="1"/>
            <a:r>
              <a:rPr lang="en-GB" sz="1800" dirty="0" err="1" smtClean="0"/>
              <a:t>Ar</a:t>
            </a:r>
            <a:r>
              <a:rPr lang="en-GB" sz="1800" dirty="0" smtClean="0"/>
              <a:t> </a:t>
            </a:r>
            <a:r>
              <a:rPr lang="en-GB" sz="1800" dirty="0" err="1" smtClean="0"/>
              <a:t>gyfer</a:t>
            </a:r>
            <a:r>
              <a:rPr lang="en-GB" sz="1800" dirty="0" smtClean="0"/>
              <a:t> </a:t>
            </a:r>
            <a:r>
              <a:rPr lang="en-GB" sz="1800" dirty="0" err="1" smtClean="0"/>
              <a:t>arsylwadau</a:t>
            </a:r>
            <a:r>
              <a:rPr lang="en-GB" sz="1800" dirty="0" smtClean="0"/>
              <a:t> </a:t>
            </a:r>
            <a:r>
              <a:rPr lang="en-GB" sz="1800" dirty="0" err="1" smtClean="0"/>
              <a:t>dosbarth</a:t>
            </a:r>
            <a:r>
              <a:rPr lang="en-GB" sz="1800" dirty="0" smtClean="0"/>
              <a:t> y </a:t>
            </a:r>
            <a:r>
              <a:rPr lang="en-GB" sz="1800" dirty="0" err="1" smtClean="0"/>
              <a:t>mae</a:t>
            </a:r>
            <a:r>
              <a:rPr lang="en-GB" sz="1800" dirty="0" smtClean="0"/>
              <a:t> </a:t>
            </a:r>
            <a:r>
              <a:rPr lang="en-GB" sz="1800" dirty="0" err="1" smtClean="0"/>
              <a:t>angen</a:t>
            </a:r>
            <a:r>
              <a:rPr lang="en-GB" sz="1800" dirty="0" smtClean="0"/>
              <a:t> </a:t>
            </a:r>
            <a:r>
              <a:rPr lang="en-GB" sz="1800" dirty="0" err="1" smtClean="0"/>
              <a:t>barnau</a:t>
            </a:r>
            <a:r>
              <a:rPr lang="en-GB" sz="1800" dirty="0" smtClean="0"/>
              <a:t> </a:t>
            </a:r>
            <a:r>
              <a:rPr lang="en-GB" sz="1800" dirty="0" err="1" smtClean="0"/>
              <a:t>arnynt</a:t>
            </a:r>
            <a:r>
              <a:rPr lang="en-GB" sz="1800" dirty="0" smtClean="0"/>
              <a:t>, </a:t>
            </a:r>
            <a:r>
              <a:rPr lang="en-GB" sz="1800" dirty="0" err="1" smtClean="0"/>
              <a:t>datblygu</a:t>
            </a:r>
            <a:r>
              <a:rPr lang="en-GB" sz="1800" dirty="0" smtClean="0"/>
              <a:t> </a:t>
            </a:r>
            <a:r>
              <a:rPr lang="en-GB" sz="1800" dirty="0" err="1" smtClean="0"/>
              <a:t>disgrifwyr</a:t>
            </a:r>
            <a:r>
              <a:rPr lang="en-GB" sz="1800" dirty="0" smtClean="0"/>
              <a:t> barn a </a:t>
            </a:r>
            <a:r>
              <a:rPr lang="en-GB" sz="1800" dirty="0" err="1" smtClean="0"/>
              <a:t>chymedroli</a:t>
            </a:r>
            <a:r>
              <a:rPr lang="en-GB" sz="1800" dirty="0" smtClean="0"/>
              <a:t> </a:t>
            </a:r>
            <a:r>
              <a:rPr lang="en-GB" sz="1800" dirty="0" err="1" smtClean="0"/>
              <a:t>er</a:t>
            </a:r>
            <a:r>
              <a:rPr lang="en-GB" sz="1800" dirty="0" smtClean="0"/>
              <a:t> </a:t>
            </a:r>
            <a:r>
              <a:rPr lang="en-GB" sz="1800" dirty="0" err="1" smtClean="0"/>
              <a:t>mwyn</a:t>
            </a:r>
            <a:r>
              <a:rPr lang="en-GB" sz="1800" dirty="0" smtClean="0"/>
              <a:t> </a:t>
            </a:r>
            <a:r>
              <a:rPr lang="en-GB" sz="1800" dirty="0" err="1" smtClean="0"/>
              <a:t>sicrhau</a:t>
            </a:r>
            <a:r>
              <a:rPr lang="en-GB" sz="1800" dirty="0" smtClean="0"/>
              <a:t> </a:t>
            </a:r>
            <a:r>
              <a:rPr lang="en-GB" sz="1800" dirty="0" err="1" smtClean="0"/>
              <a:t>cysondeb</a:t>
            </a:r>
            <a:endParaRPr lang="en-GB" sz="1800" dirty="0" smtClean="0"/>
          </a:p>
          <a:p>
            <a:pPr eaLnBrk="1" hangingPunct="1"/>
            <a:r>
              <a:rPr lang="en-GB" sz="1800" dirty="0" err="1" smtClean="0"/>
              <a:t>Hyfforddiant</a:t>
            </a:r>
            <a:r>
              <a:rPr lang="en-GB" sz="1800" dirty="0" smtClean="0"/>
              <a:t> </a:t>
            </a:r>
            <a:r>
              <a:rPr lang="en-GB" sz="1800" dirty="0" err="1" smtClean="0"/>
              <a:t>fel</a:t>
            </a:r>
            <a:r>
              <a:rPr lang="en-GB" sz="1800" dirty="0" smtClean="0"/>
              <a:t> </a:t>
            </a:r>
            <a:r>
              <a:rPr lang="en-GB" sz="1800" dirty="0" err="1" smtClean="0"/>
              <a:t>arolygwyr</a:t>
            </a:r>
            <a:r>
              <a:rPr lang="en-GB" sz="1800" dirty="0" smtClean="0"/>
              <a:t> </a:t>
            </a:r>
            <a:r>
              <a:rPr lang="en-GB" sz="1800" dirty="0" err="1" smtClean="0"/>
              <a:t>cymheiriaid</a:t>
            </a:r>
            <a:r>
              <a:rPr lang="en-GB" sz="1800" dirty="0" smtClean="0"/>
              <a:t> </a:t>
            </a:r>
            <a:r>
              <a:rPr lang="en-GB" sz="1800" dirty="0" err="1" smtClean="0"/>
              <a:t>er</a:t>
            </a:r>
            <a:r>
              <a:rPr lang="en-GB" sz="1800" dirty="0" smtClean="0"/>
              <a:t> </a:t>
            </a:r>
            <a:r>
              <a:rPr lang="en-GB" sz="1800" dirty="0" err="1" smtClean="0"/>
              <a:t>mwyn</a:t>
            </a:r>
            <a:r>
              <a:rPr lang="en-GB" sz="1800" dirty="0" smtClean="0"/>
              <a:t> </a:t>
            </a:r>
            <a:r>
              <a:rPr lang="en-GB" sz="1800" dirty="0" err="1" smtClean="0"/>
              <a:t>gallu</a:t>
            </a:r>
            <a:r>
              <a:rPr lang="en-GB" sz="1800" dirty="0" smtClean="0"/>
              <a:t> </a:t>
            </a:r>
            <a:r>
              <a:rPr lang="en-GB" sz="1800" dirty="0" err="1" smtClean="0"/>
              <a:t>alinio</a:t>
            </a:r>
            <a:r>
              <a:rPr lang="en-GB" sz="1800" dirty="0" smtClean="0"/>
              <a:t> a </a:t>
            </a:r>
            <a:r>
              <a:rPr lang="en-GB" sz="1800" dirty="0" err="1" smtClean="0"/>
              <a:t>rhannu</a:t>
            </a:r>
            <a:r>
              <a:rPr lang="en-GB" sz="1800" dirty="0" smtClean="0"/>
              <a:t> </a:t>
            </a:r>
            <a:r>
              <a:rPr lang="en-GB" sz="1800" dirty="0" err="1" smtClean="0"/>
              <a:t>arfer</a:t>
            </a:r>
            <a:r>
              <a:rPr lang="en-GB" sz="1800" dirty="0" smtClean="0"/>
              <a:t> </a:t>
            </a:r>
            <a:r>
              <a:rPr lang="en-GB" sz="1800" dirty="0" err="1" smtClean="0"/>
              <a:t>ag</a:t>
            </a:r>
            <a:r>
              <a:rPr lang="en-GB" sz="1800" dirty="0" smtClean="0"/>
              <a:t> </a:t>
            </a:r>
            <a:r>
              <a:rPr lang="en-GB" sz="1800" dirty="0" err="1" smtClean="0"/>
              <a:t>arfer</a:t>
            </a:r>
            <a:r>
              <a:rPr lang="en-GB" sz="1800" dirty="0" smtClean="0"/>
              <a:t> </a:t>
            </a:r>
            <a:r>
              <a:rPr lang="en-GB" sz="1800" dirty="0" err="1" smtClean="0"/>
              <a:t>eraill</a:t>
            </a:r>
            <a:r>
              <a:rPr lang="en-GB" sz="1800" dirty="0" smtClean="0"/>
              <a:t> </a:t>
            </a:r>
            <a:r>
              <a:rPr lang="en-GB" sz="1800" dirty="0" err="1" smtClean="0"/>
              <a:t>fel</a:t>
            </a:r>
            <a:r>
              <a:rPr lang="en-GB" sz="1800" dirty="0" smtClean="0"/>
              <a:t> </a:t>
            </a:r>
            <a:r>
              <a:rPr lang="en-GB" sz="1800" dirty="0" err="1" smtClean="0"/>
              <a:t>arolygwyr</a:t>
            </a:r>
            <a:endParaRPr lang="en-GB" sz="1800" dirty="0" smtClean="0"/>
          </a:p>
          <a:p>
            <a:pPr eaLnBrk="1" hangingPunct="1">
              <a:buNone/>
            </a:pPr>
            <a:r>
              <a:rPr lang="en-GB" sz="1800" dirty="0" err="1" smtClean="0"/>
              <a:t>Dylai</a:t>
            </a:r>
            <a:r>
              <a:rPr lang="en-GB" sz="1800" dirty="0" smtClean="0"/>
              <a:t> </a:t>
            </a:r>
            <a:r>
              <a:rPr lang="en-GB" sz="1800" dirty="0" err="1" smtClean="0"/>
              <a:t>awdurdodau</a:t>
            </a:r>
            <a:r>
              <a:rPr lang="en-GB" sz="1800" dirty="0" smtClean="0"/>
              <a:t> </a:t>
            </a:r>
            <a:r>
              <a:rPr lang="en-GB" sz="1800" dirty="0" err="1" smtClean="0"/>
              <a:t>lleol</a:t>
            </a:r>
            <a:r>
              <a:rPr lang="en-GB" sz="1800" dirty="0" smtClean="0"/>
              <a:t>:</a:t>
            </a:r>
          </a:p>
          <a:p>
            <a:pPr eaLnBrk="1" hangingPunct="1"/>
            <a:r>
              <a:rPr lang="en-GB" sz="1800" dirty="0" err="1" smtClean="0"/>
              <a:t>Helpu</a:t>
            </a:r>
            <a:r>
              <a:rPr lang="en-GB" sz="1800" dirty="0" smtClean="0"/>
              <a:t> </a:t>
            </a:r>
            <a:r>
              <a:rPr lang="en-GB" sz="1800" dirty="0" err="1" smtClean="0"/>
              <a:t>ysgolion</a:t>
            </a:r>
            <a:r>
              <a:rPr lang="en-GB" sz="1800" dirty="0" smtClean="0"/>
              <a:t> â </a:t>
            </a:r>
            <a:r>
              <a:rPr lang="en-GB" sz="1800" dirty="0" err="1" smtClean="0"/>
              <a:t>diwylliannau</a:t>
            </a:r>
            <a:r>
              <a:rPr lang="en-GB" sz="1800" dirty="0" smtClean="0"/>
              <a:t> </a:t>
            </a:r>
            <a:r>
              <a:rPr lang="en-GB" sz="1800" dirty="0" err="1" smtClean="0"/>
              <a:t>proffesiynol</a:t>
            </a:r>
            <a:r>
              <a:rPr lang="en-GB" sz="1800" dirty="0" smtClean="0"/>
              <a:t> </a:t>
            </a:r>
            <a:r>
              <a:rPr lang="en-GB" sz="1800" dirty="0" err="1" smtClean="0"/>
              <a:t>cryf</a:t>
            </a:r>
            <a:r>
              <a:rPr lang="en-GB" sz="1800" dirty="0" smtClean="0"/>
              <a:t> </a:t>
            </a:r>
            <a:r>
              <a:rPr lang="en-GB" sz="1800" dirty="0" err="1" smtClean="0"/>
              <a:t>i</a:t>
            </a:r>
            <a:r>
              <a:rPr lang="en-GB" sz="1800" dirty="0" smtClean="0"/>
              <a:t> </a:t>
            </a:r>
            <a:r>
              <a:rPr lang="en-GB" sz="1800" dirty="0" err="1" smtClean="0"/>
              <a:t>rannu</a:t>
            </a:r>
            <a:r>
              <a:rPr lang="en-GB" sz="1800" dirty="0" smtClean="0"/>
              <a:t> </a:t>
            </a:r>
            <a:r>
              <a:rPr lang="en-GB" sz="1800" dirty="0" err="1" smtClean="0"/>
              <a:t>eu</a:t>
            </a:r>
            <a:r>
              <a:rPr lang="en-GB" sz="1800" dirty="0" smtClean="0"/>
              <a:t> </a:t>
            </a:r>
            <a:r>
              <a:rPr lang="en-GB" sz="1800" dirty="0" err="1" smtClean="0"/>
              <a:t>harfer</a:t>
            </a:r>
            <a:endParaRPr lang="en-GB" sz="1800" dirty="0" smtClean="0"/>
          </a:p>
          <a:p>
            <a:pPr eaLnBrk="1" hangingPunct="1"/>
            <a:endParaRPr lang="en-US" dirty="0" smtClean="0"/>
          </a:p>
        </p:txBody>
      </p:sp>
      <p:sp>
        <p:nvSpPr>
          <p:cNvPr id="4" name="Rectangle 4"/>
          <p:cNvSpPr txBox="1">
            <a:spLocks noChangeArrowheads="1"/>
          </p:cNvSpPr>
          <p:nvPr/>
        </p:nvSpPr>
        <p:spPr bwMode="auto">
          <a:xfrm>
            <a:off x="4895850" y="1556792"/>
            <a:ext cx="4068638" cy="5040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eaLnBrk="1" hangingPunct="1"/>
            <a:r>
              <a:rPr lang="en-US" sz="1800" kern="0" dirty="0" smtClean="0">
                <a:solidFill>
                  <a:srgbClr val="FF0000"/>
                </a:solidFill>
              </a:rPr>
              <a:t>Arrange professional development opportunities based on evidence that includes outcomes of classroom observation and are matched to school and individual priorities</a:t>
            </a:r>
          </a:p>
          <a:p>
            <a:pPr eaLnBrk="1" hangingPunct="1"/>
            <a:r>
              <a:rPr lang="en-US" sz="1800" kern="0" dirty="0" smtClean="0">
                <a:solidFill>
                  <a:srgbClr val="D60134"/>
                </a:solidFill>
              </a:rPr>
              <a:t>For classroom observations that require </a:t>
            </a:r>
            <a:r>
              <a:rPr lang="en-US" sz="1800" kern="0" dirty="0" err="1" smtClean="0">
                <a:solidFill>
                  <a:srgbClr val="D60134"/>
                </a:solidFill>
              </a:rPr>
              <a:t>judgements</a:t>
            </a:r>
            <a:r>
              <a:rPr lang="en-US" sz="1800" kern="0" dirty="0" smtClean="0">
                <a:solidFill>
                  <a:srgbClr val="D60134"/>
                </a:solidFill>
              </a:rPr>
              <a:t>, develop </a:t>
            </a:r>
            <a:r>
              <a:rPr lang="en-US" sz="1800" kern="0" dirty="0" err="1" smtClean="0">
                <a:solidFill>
                  <a:srgbClr val="D60134"/>
                </a:solidFill>
              </a:rPr>
              <a:t>judgement</a:t>
            </a:r>
            <a:r>
              <a:rPr lang="en-US" sz="1800" kern="0" dirty="0" smtClean="0">
                <a:solidFill>
                  <a:srgbClr val="D60134"/>
                </a:solidFill>
              </a:rPr>
              <a:t> descriptors and moderation to ensure consistency</a:t>
            </a:r>
          </a:p>
          <a:p>
            <a:pPr eaLnBrk="1" hangingPunct="1"/>
            <a:r>
              <a:rPr lang="en-US" sz="1800" kern="0" dirty="0" smtClean="0">
                <a:solidFill>
                  <a:srgbClr val="D60134"/>
                </a:solidFill>
              </a:rPr>
              <a:t>Train as peer inspectors to be able to align and share practice with that of others as inspectors</a:t>
            </a:r>
          </a:p>
          <a:p>
            <a:pPr marL="0" indent="0" eaLnBrk="1" hangingPunct="1">
              <a:buNone/>
            </a:pPr>
            <a:r>
              <a:rPr lang="en-US" sz="1800" kern="0" dirty="0" smtClean="0">
                <a:solidFill>
                  <a:srgbClr val="D60134"/>
                </a:solidFill>
              </a:rPr>
              <a:t>Local authorities should:</a:t>
            </a:r>
          </a:p>
          <a:p>
            <a:pPr eaLnBrk="1" hangingPunct="1"/>
            <a:r>
              <a:rPr lang="en-US" sz="1800" kern="0" dirty="0" smtClean="0">
                <a:solidFill>
                  <a:srgbClr val="D60134"/>
                </a:solidFill>
              </a:rPr>
              <a:t>Help schools with strong professional cultures share their practice</a:t>
            </a:r>
            <a:endParaRPr lang="en-GB" sz="1800" kern="0" dirty="0" smtClean="0">
              <a:solidFill>
                <a:srgbClr val="D60134"/>
              </a:solidFill>
            </a:endParaRPr>
          </a:p>
        </p:txBody>
      </p:sp>
    </p:spTree>
    <p:extLst>
      <p:ext uri="{BB962C8B-B14F-4D97-AF65-F5344CB8AC3E}">
        <p14:creationId xmlns:p14="http://schemas.microsoft.com/office/powerpoint/2010/main" val="24281914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850" y="116632"/>
            <a:ext cx="8352606" cy="1152128"/>
          </a:xfrm>
        </p:spPr>
        <p:txBody>
          <a:bodyPr/>
          <a:lstStyle/>
          <a:p>
            <a:pPr eaLnBrk="1" hangingPunct="1"/>
            <a:r>
              <a:rPr lang="en-GB" sz="3600" dirty="0" err="1" smtClean="0">
                <a:solidFill>
                  <a:srgbClr val="015284"/>
                </a:solidFill>
              </a:rPr>
              <a:t>Arfer</a:t>
            </a:r>
            <a:r>
              <a:rPr lang="en-GB" sz="3600" dirty="0" smtClean="0">
                <a:solidFill>
                  <a:srgbClr val="015284"/>
                </a:solidFill>
              </a:rPr>
              <a:t> </a:t>
            </a:r>
            <a:r>
              <a:rPr lang="en-GB" sz="3600" dirty="0" err="1" smtClean="0">
                <a:solidFill>
                  <a:srgbClr val="015284"/>
                </a:solidFill>
              </a:rPr>
              <a:t>effeithiol</a:t>
            </a:r>
            <a:r>
              <a:rPr lang="en-GB" sz="3600" dirty="0">
                <a:solidFill>
                  <a:srgbClr val="015284"/>
                </a:solidFill>
              </a:rPr>
              <a:t/>
            </a:r>
            <a:br>
              <a:rPr lang="en-GB" sz="3600" dirty="0">
                <a:solidFill>
                  <a:srgbClr val="015284"/>
                </a:solidFill>
              </a:rPr>
            </a:br>
            <a:r>
              <a:rPr lang="en-GB" sz="3600" dirty="0" smtClean="0"/>
              <a:t>Effective practice</a:t>
            </a:r>
            <a:endParaRPr lang="en-US" sz="3600" dirty="0" smtClean="0">
              <a:solidFill>
                <a:srgbClr val="015284"/>
              </a:solidFill>
            </a:endParaRPr>
          </a:p>
        </p:txBody>
      </p:sp>
      <p:sp>
        <p:nvSpPr>
          <p:cNvPr id="4" name="Rectangle 4"/>
          <p:cNvSpPr txBox="1">
            <a:spLocks noChangeArrowheads="1"/>
          </p:cNvSpPr>
          <p:nvPr/>
        </p:nvSpPr>
        <p:spPr bwMode="auto">
          <a:xfrm>
            <a:off x="4861240" y="1438128"/>
            <a:ext cx="424815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marL="0" indent="0" eaLnBrk="1" hangingPunct="1">
              <a:buNone/>
            </a:pPr>
            <a:endParaRPr lang="en-GB" sz="1600" kern="0" dirty="0" smtClean="0">
              <a:solidFill>
                <a:srgbClr val="D60134"/>
              </a:solidFill>
            </a:endParaRPr>
          </a:p>
          <a:p>
            <a:pPr marL="457200" indent="-457200" eaLnBrk="1" hangingPunct="1">
              <a:buFont typeface="+mj-lt"/>
              <a:buAutoNum type="arabicPeriod"/>
            </a:pPr>
            <a:endParaRPr lang="en-GB" sz="1600" kern="0" dirty="0" smtClean="0">
              <a:solidFill>
                <a:srgbClr val="D60134"/>
              </a:solidFill>
            </a:endParaRPr>
          </a:p>
          <a:p>
            <a:pPr marL="457200" indent="-457200" eaLnBrk="1" hangingPunct="1">
              <a:buFont typeface="+mj-lt"/>
              <a:buAutoNum type="arabicPeriod"/>
            </a:pPr>
            <a:endParaRPr lang="en-GB" sz="2000" kern="0" dirty="0" smtClean="0">
              <a:solidFill>
                <a:srgbClr val="D60134"/>
              </a:solidFill>
            </a:endParaRPr>
          </a:p>
          <a:p>
            <a:pPr eaLnBrk="1" hangingPunct="1"/>
            <a:endParaRPr lang="en-US" kern="0" dirty="0" smtClean="0"/>
          </a:p>
        </p:txBody>
      </p:sp>
      <p:sp>
        <p:nvSpPr>
          <p:cNvPr id="2" name="Content Placeholder 1"/>
          <p:cNvSpPr>
            <a:spLocks noGrp="1"/>
          </p:cNvSpPr>
          <p:nvPr>
            <p:ph sz="half" idx="2"/>
          </p:nvPr>
        </p:nvSpPr>
        <p:spPr>
          <a:xfrm>
            <a:off x="4355976" y="1268760"/>
            <a:ext cx="4392488" cy="4896544"/>
          </a:xfrm>
        </p:spPr>
        <p:txBody>
          <a:bodyPr/>
          <a:lstStyle/>
          <a:p>
            <a:pPr marL="0" indent="0" algn="ctr">
              <a:buNone/>
            </a:pPr>
            <a:r>
              <a:rPr lang="en-GB" sz="1400" b="1" dirty="0" err="1" smtClean="0">
                <a:solidFill>
                  <a:srgbClr val="FF0000"/>
                </a:solidFill>
              </a:rPr>
              <a:t>Deri</a:t>
            </a:r>
            <a:r>
              <a:rPr lang="en-GB" sz="1400" b="1" dirty="0" smtClean="0">
                <a:solidFill>
                  <a:srgbClr val="FF0000"/>
                </a:solidFill>
              </a:rPr>
              <a:t> View Primary School, 3 – 11, 42% FSM</a:t>
            </a:r>
          </a:p>
          <a:p>
            <a:pPr marL="0" indent="0" algn="ctr">
              <a:buNone/>
            </a:pPr>
            <a:r>
              <a:rPr lang="en-GB" sz="1400" b="1" dirty="0" smtClean="0">
                <a:solidFill>
                  <a:srgbClr val="FF0000"/>
                </a:solidFill>
              </a:rPr>
              <a:t> Monmouthshire local authority </a:t>
            </a:r>
          </a:p>
          <a:p>
            <a:pPr marL="0" indent="0" algn="ctr">
              <a:buNone/>
            </a:pPr>
            <a:r>
              <a:rPr lang="en-GB" sz="1400" b="1" dirty="0" smtClean="0">
                <a:solidFill>
                  <a:srgbClr val="FF0000"/>
                </a:solidFill>
              </a:rPr>
              <a:t>Coaching </a:t>
            </a:r>
          </a:p>
          <a:p>
            <a:pPr marL="0" indent="0">
              <a:buNone/>
            </a:pPr>
            <a:r>
              <a:rPr lang="en-GB" sz="1400" dirty="0" smtClean="0">
                <a:solidFill>
                  <a:srgbClr val="FF0000"/>
                </a:solidFill>
              </a:rPr>
              <a:t>On taking up post, the new </a:t>
            </a:r>
            <a:r>
              <a:rPr lang="en-GB" sz="1400" dirty="0" err="1" smtClean="0">
                <a:solidFill>
                  <a:srgbClr val="FF0000"/>
                </a:solidFill>
              </a:rPr>
              <a:t>headteacher</a:t>
            </a:r>
            <a:r>
              <a:rPr lang="en-GB" sz="1400" dirty="0" smtClean="0">
                <a:solidFill>
                  <a:srgbClr val="FF0000"/>
                </a:solidFill>
              </a:rPr>
              <a:t> analysed the school data and realised pupils’ attainment was not as high as might be expected.</a:t>
            </a:r>
          </a:p>
          <a:p>
            <a:pPr marL="0" indent="0">
              <a:buNone/>
            </a:pPr>
            <a:endParaRPr lang="en-GB" sz="1400" dirty="0">
              <a:solidFill>
                <a:srgbClr val="FF0000"/>
              </a:solidFill>
            </a:endParaRPr>
          </a:p>
          <a:p>
            <a:pPr marL="0" indent="0">
              <a:buNone/>
            </a:pPr>
            <a:r>
              <a:rPr lang="en-GB" sz="1400" dirty="0" smtClean="0">
                <a:solidFill>
                  <a:srgbClr val="FF0000"/>
                </a:solidFill>
              </a:rPr>
              <a:t>To support teachers to improve their practice and pupils’ learning, the </a:t>
            </a:r>
            <a:r>
              <a:rPr lang="en-GB" sz="1400" dirty="0" err="1" smtClean="0">
                <a:solidFill>
                  <a:srgbClr val="FF0000"/>
                </a:solidFill>
              </a:rPr>
              <a:t>headteacher</a:t>
            </a:r>
            <a:r>
              <a:rPr lang="en-GB" sz="1400" dirty="0" smtClean="0">
                <a:solidFill>
                  <a:srgbClr val="FF0000"/>
                </a:solidFill>
              </a:rPr>
              <a:t> brought in an adviser.  The adviser observed identified teachers and, in discussion with the teacher, highlighted one or two areas that if changed would improve pupil motivation and achievement.  The adviser and the teacher planned a lesson together.  The adviser then taught the agreed section, while the teacher observed.  The teacher and adviser discussed the teacher’s observations. They planned a subsequent lesson together with a focus on the agreed strategy.  This time the teacher taught the lesson and the adviser observed. </a:t>
            </a:r>
          </a:p>
          <a:p>
            <a:pPr marL="0" indent="0">
              <a:buNone/>
            </a:pPr>
            <a:endParaRPr lang="en-GB" sz="1400" dirty="0">
              <a:solidFill>
                <a:srgbClr val="FF0000"/>
              </a:solidFill>
            </a:endParaRPr>
          </a:p>
          <a:p>
            <a:pPr marL="0" indent="0">
              <a:buNone/>
            </a:pPr>
            <a:r>
              <a:rPr lang="en-GB" sz="1400" dirty="0" smtClean="0">
                <a:solidFill>
                  <a:srgbClr val="FF0000"/>
                </a:solidFill>
              </a:rPr>
              <a:t>In this way, by means of small focused steps, classroom observation helped teacher to improve their practice and pupils’ achievements. </a:t>
            </a:r>
            <a:endParaRPr lang="en-GB" sz="1400" dirty="0">
              <a:solidFill>
                <a:srgbClr val="FF0000"/>
              </a:solidFill>
            </a:endParaRPr>
          </a:p>
        </p:txBody>
      </p:sp>
      <p:sp>
        <p:nvSpPr>
          <p:cNvPr id="5" name="Content Placeholder 1"/>
          <p:cNvSpPr>
            <a:spLocks noGrp="1"/>
          </p:cNvSpPr>
          <p:nvPr>
            <p:ph sz="half" idx="2"/>
          </p:nvPr>
        </p:nvSpPr>
        <p:spPr>
          <a:xfrm>
            <a:off x="107504" y="1268760"/>
            <a:ext cx="4392488" cy="4896544"/>
          </a:xfrm>
        </p:spPr>
        <p:txBody>
          <a:bodyPr/>
          <a:lstStyle/>
          <a:p>
            <a:pPr marL="0" indent="0" algn="ctr">
              <a:buNone/>
            </a:pPr>
            <a:r>
              <a:rPr lang="en-GB" sz="1400" b="1" dirty="0" err="1" smtClean="0"/>
              <a:t>Ysgol</a:t>
            </a:r>
            <a:r>
              <a:rPr lang="en-GB" sz="1400" b="1" dirty="0" smtClean="0"/>
              <a:t> </a:t>
            </a:r>
            <a:r>
              <a:rPr lang="en-GB" sz="1400" b="1" dirty="0" err="1" smtClean="0"/>
              <a:t>Gynradd</a:t>
            </a:r>
            <a:r>
              <a:rPr lang="en-GB" sz="1400" b="1" dirty="0" smtClean="0"/>
              <a:t> </a:t>
            </a:r>
            <a:r>
              <a:rPr lang="en-GB" sz="1400" b="1" dirty="0" err="1" smtClean="0"/>
              <a:t>Deri</a:t>
            </a:r>
            <a:r>
              <a:rPr lang="en-GB" sz="1400" b="1" dirty="0" smtClean="0"/>
              <a:t> View, 3 – 11, 42% </a:t>
            </a:r>
            <a:r>
              <a:rPr lang="en-GB" sz="1400" b="1" dirty="0" err="1" smtClean="0"/>
              <a:t>PYaDd</a:t>
            </a:r>
            <a:endParaRPr lang="en-GB" sz="1400" b="1" dirty="0" smtClean="0"/>
          </a:p>
          <a:p>
            <a:pPr marL="0" indent="0" algn="ctr">
              <a:buNone/>
            </a:pPr>
            <a:r>
              <a:rPr lang="en-GB" sz="1400" b="1" dirty="0" err="1" smtClean="0"/>
              <a:t>Awdurdod</a:t>
            </a:r>
            <a:r>
              <a:rPr lang="en-GB" sz="1400" b="1" dirty="0" smtClean="0"/>
              <a:t> </a:t>
            </a:r>
            <a:r>
              <a:rPr lang="en-GB" sz="1400" b="1" dirty="0" err="1" smtClean="0"/>
              <a:t>lleol</a:t>
            </a:r>
            <a:r>
              <a:rPr lang="en-GB" sz="1400" b="1" dirty="0" smtClean="0"/>
              <a:t> Sir </a:t>
            </a:r>
            <a:r>
              <a:rPr lang="en-GB" sz="1400" b="1" dirty="0" err="1" smtClean="0"/>
              <a:t>Fynwy</a:t>
            </a:r>
            <a:endParaRPr lang="en-GB" sz="1400" b="1" dirty="0" smtClean="0"/>
          </a:p>
          <a:p>
            <a:pPr marL="0" indent="0" algn="ctr">
              <a:buNone/>
            </a:pPr>
            <a:r>
              <a:rPr lang="en-GB" sz="1400" b="1" dirty="0" err="1" smtClean="0"/>
              <a:t>Hyfforddi</a:t>
            </a:r>
            <a:endParaRPr lang="en-GB" sz="1400" b="1" dirty="0" smtClean="0"/>
          </a:p>
          <a:p>
            <a:pPr marL="0" indent="0">
              <a:buNone/>
            </a:pPr>
            <a:r>
              <a:rPr lang="en-GB" sz="1400" dirty="0" err="1" smtClean="0"/>
              <a:t>Wrth</a:t>
            </a:r>
            <a:r>
              <a:rPr lang="en-GB" sz="1400" dirty="0" smtClean="0"/>
              <a:t> </a:t>
            </a:r>
            <a:r>
              <a:rPr lang="en-GB" sz="1400" dirty="0" err="1" smtClean="0"/>
              <a:t>ymgymryd</a:t>
            </a:r>
            <a:r>
              <a:rPr lang="en-GB" sz="1400" dirty="0" smtClean="0"/>
              <a:t> </a:t>
            </a:r>
            <a:r>
              <a:rPr lang="en-GB" sz="1400" dirty="0" err="1" smtClean="0"/>
              <a:t>â’r</a:t>
            </a:r>
            <a:r>
              <a:rPr lang="en-GB" sz="1400" dirty="0" smtClean="0"/>
              <a:t> </a:t>
            </a:r>
            <a:r>
              <a:rPr lang="en-GB" sz="1400" dirty="0" err="1" smtClean="0"/>
              <a:t>swydd</a:t>
            </a:r>
            <a:r>
              <a:rPr lang="en-GB" sz="1400" dirty="0" smtClean="0"/>
              <a:t>, </a:t>
            </a:r>
            <a:r>
              <a:rPr lang="en-GB" sz="1400" dirty="0" err="1" smtClean="0"/>
              <a:t>dadansoddodd</a:t>
            </a:r>
            <a:r>
              <a:rPr lang="en-GB" sz="1400" dirty="0" smtClean="0"/>
              <a:t> y </a:t>
            </a:r>
            <a:r>
              <a:rPr lang="en-GB" sz="1400" dirty="0" err="1" smtClean="0"/>
              <a:t>pennaeth</a:t>
            </a:r>
            <a:r>
              <a:rPr lang="en-GB" sz="1400" dirty="0" smtClean="0"/>
              <a:t> </a:t>
            </a:r>
            <a:r>
              <a:rPr lang="en-GB" sz="1400" dirty="0" err="1" smtClean="0"/>
              <a:t>newydd</a:t>
            </a:r>
            <a:r>
              <a:rPr lang="en-GB" sz="1400" dirty="0" smtClean="0"/>
              <a:t> </a:t>
            </a:r>
            <a:r>
              <a:rPr lang="en-GB" sz="1400" dirty="0" err="1" smtClean="0"/>
              <a:t>ddata’r</a:t>
            </a:r>
            <a:r>
              <a:rPr lang="en-GB" sz="1400" dirty="0" smtClean="0"/>
              <a:t> </a:t>
            </a:r>
            <a:r>
              <a:rPr lang="en-GB" sz="1400" dirty="0" err="1" smtClean="0"/>
              <a:t>ysgol</a:t>
            </a:r>
            <a:r>
              <a:rPr lang="en-GB" sz="1400" dirty="0" smtClean="0"/>
              <a:t> a </a:t>
            </a:r>
            <a:r>
              <a:rPr lang="en-GB" sz="1400" dirty="0" err="1" smtClean="0"/>
              <a:t>sylweddolodd</a:t>
            </a:r>
            <a:r>
              <a:rPr lang="en-GB" sz="1400" dirty="0" smtClean="0"/>
              <a:t> </a:t>
            </a:r>
            <a:r>
              <a:rPr lang="en-GB" sz="1400" dirty="0" err="1" smtClean="0"/>
              <a:t>nad</a:t>
            </a:r>
            <a:r>
              <a:rPr lang="en-GB" sz="1400" dirty="0" smtClean="0"/>
              <a:t> </a:t>
            </a:r>
            <a:r>
              <a:rPr lang="en-GB" sz="1400" dirty="0" err="1" smtClean="0"/>
              <a:t>oedd</a:t>
            </a:r>
            <a:r>
              <a:rPr lang="en-GB" sz="1400" dirty="0" smtClean="0"/>
              <a:t> </a:t>
            </a:r>
            <a:r>
              <a:rPr lang="en-GB" sz="1400" dirty="0" err="1" smtClean="0"/>
              <a:t>cyrhaeddiad</a:t>
            </a:r>
            <a:r>
              <a:rPr lang="en-GB" sz="1400" dirty="0" smtClean="0"/>
              <a:t> </a:t>
            </a:r>
            <a:r>
              <a:rPr lang="en-GB" sz="1400" dirty="0" err="1" smtClean="0"/>
              <a:t>disgyblion</a:t>
            </a:r>
            <a:r>
              <a:rPr lang="en-GB" sz="1400" dirty="0" smtClean="0"/>
              <a:t> </a:t>
            </a:r>
            <a:r>
              <a:rPr lang="en-GB" sz="1400" dirty="0" err="1" smtClean="0"/>
              <a:t>cystal</a:t>
            </a:r>
            <a:r>
              <a:rPr lang="en-GB" sz="1400" dirty="0" smtClean="0"/>
              <a:t> </a:t>
            </a:r>
            <a:r>
              <a:rPr lang="en-GB" sz="1400" dirty="0" err="1" smtClean="0"/>
              <a:t>â’r</a:t>
            </a:r>
            <a:r>
              <a:rPr lang="en-GB" sz="1400" dirty="0" smtClean="0"/>
              <a:t> </a:t>
            </a:r>
            <a:r>
              <a:rPr lang="en-GB" sz="1400" dirty="0" err="1" smtClean="0"/>
              <a:t>disgwyl</a:t>
            </a:r>
            <a:r>
              <a:rPr lang="en-GB" sz="1400" dirty="0" smtClean="0"/>
              <a:t>.</a:t>
            </a:r>
          </a:p>
          <a:p>
            <a:pPr marL="0" indent="0">
              <a:buNone/>
            </a:pPr>
            <a:endParaRPr lang="en-GB" sz="800" dirty="0" smtClean="0"/>
          </a:p>
          <a:p>
            <a:pPr marL="0" indent="0">
              <a:buNone/>
            </a:pPr>
            <a:r>
              <a:rPr lang="en-GB" sz="1400" dirty="0" smtClean="0"/>
              <a:t>I </a:t>
            </a:r>
            <a:r>
              <a:rPr lang="en-GB" sz="1400" dirty="0" err="1" smtClean="0"/>
              <a:t>gynorthwyo</a:t>
            </a:r>
            <a:r>
              <a:rPr lang="en-GB" sz="1400" dirty="0" smtClean="0"/>
              <a:t> </a:t>
            </a:r>
            <a:r>
              <a:rPr lang="en-GB" sz="1400" dirty="0" err="1" smtClean="0"/>
              <a:t>athrawon</a:t>
            </a:r>
            <a:r>
              <a:rPr lang="en-GB" sz="1400" dirty="0" smtClean="0"/>
              <a:t> </a:t>
            </a:r>
            <a:r>
              <a:rPr lang="en-GB" sz="1400" dirty="0" err="1" smtClean="0"/>
              <a:t>i</a:t>
            </a:r>
            <a:r>
              <a:rPr lang="en-GB" sz="1400" dirty="0" smtClean="0"/>
              <a:t> </a:t>
            </a:r>
            <a:r>
              <a:rPr lang="en-GB" sz="1400" dirty="0" err="1" smtClean="0"/>
              <a:t>wella</a:t>
            </a:r>
            <a:r>
              <a:rPr lang="en-GB" sz="1400" dirty="0" smtClean="0"/>
              <a:t> </a:t>
            </a:r>
            <a:r>
              <a:rPr lang="en-GB" sz="1400" dirty="0" err="1" smtClean="0"/>
              <a:t>eu</a:t>
            </a:r>
            <a:r>
              <a:rPr lang="en-GB" sz="1400" dirty="0" smtClean="0"/>
              <a:t> </a:t>
            </a:r>
            <a:r>
              <a:rPr lang="en-GB" sz="1400" dirty="0" err="1" smtClean="0"/>
              <a:t>harfer</a:t>
            </a:r>
            <a:r>
              <a:rPr lang="en-GB" sz="1400" dirty="0" smtClean="0"/>
              <a:t> a </a:t>
            </a:r>
            <a:r>
              <a:rPr lang="en-GB" sz="1400" dirty="0" err="1" smtClean="0"/>
              <a:t>dysgu</a:t>
            </a:r>
            <a:r>
              <a:rPr lang="en-GB" sz="1400" dirty="0" smtClean="0"/>
              <a:t> </a:t>
            </a:r>
            <a:r>
              <a:rPr lang="en-GB" sz="1400" dirty="0" err="1" smtClean="0"/>
              <a:t>disgyblion</a:t>
            </a:r>
            <a:r>
              <a:rPr lang="en-GB" sz="1400" dirty="0" smtClean="0"/>
              <a:t>, </a:t>
            </a:r>
            <a:r>
              <a:rPr lang="en-GB" sz="1400" dirty="0" err="1" smtClean="0"/>
              <a:t>daeth</a:t>
            </a:r>
            <a:r>
              <a:rPr lang="en-GB" sz="1400" dirty="0" smtClean="0"/>
              <a:t> y </a:t>
            </a:r>
            <a:r>
              <a:rPr lang="en-GB" sz="1400" dirty="0" err="1" smtClean="0"/>
              <a:t>pennaeth</a:t>
            </a:r>
            <a:r>
              <a:rPr lang="en-GB" sz="1400" dirty="0" smtClean="0"/>
              <a:t> â </a:t>
            </a:r>
            <a:r>
              <a:rPr lang="en-GB" sz="1400" dirty="0" err="1" smtClean="0"/>
              <a:t>chynghorydd</a:t>
            </a:r>
            <a:r>
              <a:rPr lang="en-GB" sz="1400" dirty="0" smtClean="0"/>
              <a:t> </a:t>
            </a:r>
            <a:r>
              <a:rPr lang="en-GB" sz="1400" dirty="0" err="1" smtClean="0"/>
              <a:t>i</a:t>
            </a:r>
            <a:r>
              <a:rPr lang="en-GB" sz="1400" dirty="0" smtClean="0"/>
              <a:t> </a:t>
            </a:r>
            <a:r>
              <a:rPr lang="en-GB" sz="1400" dirty="0" err="1" smtClean="0"/>
              <a:t>mewn</a:t>
            </a:r>
            <a:r>
              <a:rPr lang="en-GB" sz="1400" dirty="0" smtClean="0"/>
              <a:t> </a:t>
            </a:r>
            <a:r>
              <a:rPr lang="en-GB" sz="1400" dirty="0" err="1" smtClean="0"/>
              <a:t>i’r</a:t>
            </a:r>
            <a:r>
              <a:rPr lang="en-GB" sz="1400" dirty="0" smtClean="0"/>
              <a:t> </a:t>
            </a:r>
            <a:r>
              <a:rPr lang="en-GB" sz="1400" dirty="0" err="1" smtClean="0"/>
              <a:t>ysgol</a:t>
            </a:r>
            <a:r>
              <a:rPr lang="en-GB" sz="1400" dirty="0" smtClean="0"/>
              <a:t>.  </a:t>
            </a:r>
            <a:r>
              <a:rPr lang="en-GB" sz="1400" dirty="0" err="1" smtClean="0"/>
              <a:t>Arsylwodd</a:t>
            </a:r>
            <a:r>
              <a:rPr lang="en-GB" sz="1400" dirty="0" smtClean="0"/>
              <a:t> y </a:t>
            </a:r>
            <a:r>
              <a:rPr lang="en-GB" sz="1400" dirty="0" err="1" smtClean="0"/>
              <a:t>cynghorydd</a:t>
            </a:r>
            <a:r>
              <a:rPr lang="en-GB" sz="1400" dirty="0" smtClean="0"/>
              <a:t> </a:t>
            </a:r>
            <a:r>
              <a:rPr lang="en-GB" sz="1400" dirty="0" err="1" smtClean="0"/>
              <a:t>athrawon</a:t>
            </a:r>
            <a:r>
              <a:rPr lang="en-GB" sz="1400" dirty="0" smtClean="0"/>
              <a:t> a </a:t>
            </a:r>
            <a:r>
              <a:rPr lang="en-GB" sz="1400" dirty="0" err="1" smtClean="0"/>
              <a:t>nodwyd</a:t>
            </a:r>
            <a:r>
              <a:rPr lang="en-GB" sz="1400" dirty="0" smtClean="0"/>
              <a:t> a, </a:t>
            </a:r>
            <a:r>
              <a:rPr lang="en-GB" sz="1400" dirty="0" err="1" smtClean="0"/>
              <a:t>thrwy</a:t>
            </a:r>
            <a:r>
              <a:rPr lang="en-GB" sz="1400" dirty="0" smtClean="0"/>
              <a:t> </a:t>
            </a:r>
            <a:r>
              <a:rPr lang="en-GB" sz="1400" dirty="0" err="1" smtClean="0"/>
              <a:t>drafod</a:t>
            </a:r>
            <a:r>
              <a:rPr lang="en-GB" sz="1400" dirty="0" smtClean="0"/>
              <a:t> </a:t>
            </a:r>
            <a:r>
              <a:rPr lang="en-GB" sz="1400" dirty="0" err="1" smtClean="0"/>
              <a:t>â’r</a:t>
            </a:r>
            <a:r>
              <a:rPr lang="en-GB" sz="1400" dirty="0" smtClean="0"/>
              <a:t> </a:t>
            </a:r>
            <a:r>
              <a:rPr lang="en-GB" sz="1400" dirty="0" err="1" smtClean="0"/>
              <a:t>athro</a:t>
            </a:r>
            <a:r>
              <a:rPr lang="en-GB" sz="1400" dirty="0" smtClean="0"/>
              <a:t>, </a:t>
            </a:r>
            <a:r>
              <a:rPr lang="en-GB" sz="1400" dirty="0" err="1" smtClean="0"/>
              <a:t>amlygodd</a:t>
            </a:r>
            <a:r>
              <a:rPr lang="en-GB" sz="1400" dirty="0" smtClean="0"/>
              <a:t> un </a:t>
            </a:r>
            <a:r>
              <a:rPr lang="en-GB" sz="1400" dirty="0" err="1" smtClean="0"/>
              <a:t>neu</a:t>
            </a:r>
            <a:r>
              <a:rPr lang="en-GB" sz="1400" dirty="0" smtClean="0"/>
              <a:t> </a:t>
            </a:r>
            <a:r>
              <a:rPr lang="en-GB" sz="1400" dirty="0" err="1" smtClean="0"/>
              <a:t>ddau</a:t>
            </a:r>
            <a:r>
              <a:rPr lang="en-GB" sz="1400" dirty="0" smtClean="0"/>
              <a:t> o </a:t>
            </a:r>
            <a:r>
              <a:rPr lang="en-GB" sz="1400" dirty="0" err="1" smtClean="0"/>
              <a:t>feysydd</a:t>
            </a:r>
            <a:r>
              <a:rPr lang="en-GB" sz="1400" dirty="0" smtClean="0"/>
              <a:t> a </a:t>
            </a:r>
            <a:r>
              <a:rPr lang="en-GB" sz="1400" dirty="0" err="1" smtClean="0"/>
              <a:t>fyddai’n</a:t>
            </a:r>
            <a:r>
              <a:rPr lang="en-GB" sz="1400" dirty="0" smtClean="0"/>
              <a:t> </a:t>
            </a:r>
            <a:r>
              <a:rPr lang="en-GB" sz="1400" dirty="0" err="1" smtClean="0"/>
              <a:t>gwella</a:t>
            </a:r>
            <a:r>
              <a:rPr lang="en-GB" sz="1400" dirty="0" smtClean="0"/>
              <a:t> </a:t>
            </a:r>
            <a:r>
              <a:rPr lang="en-GB" sz="1400" dirty="0" err="1" smtClean="0"/>
              <a:t>cymhelliant</a:t>
            </a:r>
            <a:r>
              <a:rPr lang="en-GB" sz="1400" dirty="0" smtClean="0"/>
              <a:t> a </a:t>
            </a:r>
            <a:r>
              <a:rPr lang="en-GB" sz="1400" dirty="0" err="1" smtClean="0"/>
              <a:t>chyflawniad</a:t>
            </a:r>
            <a:r>
              <a:rPr lang="en-GB" sz="1400" dirty="0" smtClean="0"/>
              <a:t> </a:t>
            </a:r>
            <a:r>
              <a:rPr lang="en-GB" sz="1400" dirty="0" err="1" smtClean="0"/>
              <a:t>disgyblion</a:t>
            </a:r>
            <a:r>
              <a:rPr lang="en-GB" sz="1400" dirty="0" smtClean="0"/>
              <a:t> </a:t>
            </a:r>
            <a:r>
              <a:rPr lang="en-GB" sz="1400" dirty="0" err="1" smtClean="0"/>
              <a:t>pe</a:t>
            </a:r>
            <a:r>
              <a:rPr lang="en-GB" sz="1400" dirty="0" smtClean="0"/>
              <a:t> </a:t>
            </a:r>
            <a:r>
              <a:rPr lang="en-GB" sz="1400" dirty="0" err="1" smtClean="0"/>
              <a:t>byddant</a:t>
            </a:r>
            <a:r>
              <a:rPr lang="en-GB" sz="1400" dirty="0" smtClean="0"/>
              <a:t> </a:t>
            </a:r>
            <a:r>
              <a:rPr lang="en-GB" sz="1400" dirty="0" err="1" smtClean="0"/>
              <a:t>yn</a:t>
            </a:r>
            <a:r>
              <a:rPr lang="en-GB" sz="1400" dirty="0" smtClean="0"/>
              <a:t> </a:t>
            </a:r>
            <a:r>
              <a:rPr lang="en-GB" sz="1400" dirty="0" err="1" smtClean="0"/>
              <a:t>cael</a:t>
            </a:r>
            <a:r>
              <a:rPr lang="en-GB" sz="1400" dirty="0" smtClean="0"/>
              <a:t> </a:t>
            </a:r>
            <a:r>
              <a:rPr lang="en-GB" sz="1400" dirty="0" err="1" smtClean="0"/>
              <a:t>eu</a:t>
            </a:r>
            <a:r>
              <a:rPr lang="en-GB" sz="1400" dirty="0" smtClean="0"/>
              <a:t> </a:t>
            </a:r>
            <a:r>
              <a:rPr lang="en-GB" sz="1400" dirty="0" err="1" smtClean="0"/>
              <a:t>newid</a:t>
            </a:r>
            <a:r>
              <a:rPr lang="en-GB" sz="1400" dirty="0" smtClean="0"/>
              <a:t>.  </a:t>
            </a:r>
            <a:r>
              <a:rPr lang="en-GB" sz="1400" dirty="0" err="1" smtClean="0"/>
              <a:t>Cynlluniodd</a:t>
            </a:r>
            <a:r>
              <a:rPr lang="en-GB" sz="1400" dirty="0" smtClean="0"/>
              <a:t> y </a:t>
            </a:r>
            <a:r>
              <a:rPr lang="en-GB" sz="1400" dirty="0" err="1" smtClean="0"/>
              <a:t>cynghorydd</a:t>
            </a:r>
            <a:r>
              <a:rPr lang="en-GB" sz="1400" dirty="0" smtClean="0"/>
              <a:t> </a:t>
            </a:r>
            <a:r>
              <a:rPr lang="en-GB" sz="1400" dirty="0" err="1" smtClean="0"/>
              <a:t>a’r</a:t>
            </a:r>
            <a:r>
              <a:rPr lang="en-GB" sz="1400" dirty="0" smtClean="0"/>
              <a:t> </a:t>
            </a:r>
            <a:r>
              <a:rPr lang="en-GB" sz="1400" dirty="0" err="1" smtClean="0"/>
              <a:t>athro</a:t>
            </a:r>
            <a:r>
              <a:rPr lang="en-GB" sz="1400" dirty="0" smtClean="0"/>
              <a:t> </a:t>
            </a:r>
            <a:r>
              <a:rPr lang="en-GB" sz="1400" dirty="0" err="1" smtClean="0"/>
              <a:t>wers</a:t>
            </a:r>
            <a:r>
              <a:rPr lang="en-GB" sz="1400" dirty="0" smtClean="0"/>
              <a:t> </a:t>
            </a:r>
            <a:r>
              <a:rPr lang="en-GB" sz="1400" dirty="0" err="1" smtClean="0"/>
              <a:t>gyda’i</a:t>
            </a:r>
            <a:r>
              <a:rPr lang="en-GB" sz="1400" dirty="0" smtClean="0"/>
              <a:t> </a:t>
            </a:r>
            <a:r>
              <a:rPr lang="en-GB" sz="1400" dirty="0" err="1" smtClean="0"/>
              <a:t>gilydd</a:t>
            </a:r>
            <a:r>
              <a:rPr lang="en-GB" sz="1400" dirty="0" smtClean="0"/>
              <a:t>.  </a:t>
            </a:r>
            <a:r>
              <a:rPr lang="en-GB" sz="1400" dirty="0" err="1" smtClean="0"/>
              <a:t>Yna</a:t>
            </a:r>
            <a:r>
              <a:rPr lang="en-GB" sz="1400" dirty="0" smtClean="0"/>
              <a:t>, </a:t>
            </a:r>
            <a:r>
              <a:rPr lang="en-GB" sz="1400" dirty="0" err="1" smtClean="0"/>
              <a:t>addysgodd</a:t>
            </a:r>
            <a:r>
              <a:rPr lang="en-GB" sz="1400" dirty="0" smtClean="0"/>
              <a:t> y </a:t>
            </a:r>
            <a:r>
              <a:rPr lang="en-GB" sz="1400" dirty="0" err="1" smtClean="0"/>
              <a:t>cynghorydd</a:t>
            </a:r>
            <a:r>
              <a:rPr lang="en-GB" sz="1400" dirty="0" smtClean="0"/>
              <a:t> y </a:t>
            </a:r>
            <a:r>
              <a:rPr lang="en-GB" sz="1400" dirty="0" err="1" smtClean="0"/>
              <a:t>rhan</a:t>
            </a:r>
            <a:r>
              <a:rPr lang="en-GB" sz="1400" dirty="0" smtClean="0"/>
              <a:t> </a:t>
            </a:r>
            <a:r>
              <a:rPr lang="en-GB" sz="1400" dirty="0" err="1" smtClean="0"/>
              <a:t>gytûn</a:t>
            </a:r>
            <a:r>
              <a:rPr lang="en-GB" sz="1400" dirty="0" smtClean="0"/>
              <a:t>, </a:t>
            </a:r>
            <a:r>
              <a:rPr lang="en-GB" sz="1400" dirty="0" err="1" smtClean="0"/>
              <a:t>wrth</a:t>
            </a:r>
            <a:r>
              <a:rPr lang="en-GB" sz="1400" dirty="0" smtClean="0"/>
              <a:t> </a:t>
            </a:r>
            <a:r>
              <a:rPr lang="en-GB" sz="1400" dirty="0" err="1" smtClean="0"/>
              <a:t>i’r</a:t>
            </a:r>
            <a:r>
              <a:rPr lang="en-GB" sz="1400" dirty="0" smtClean="0"/>
              <a:t> </a:t>
            </a:r>
            <a:r>
              <a:rPr lang="en-GB" sz="1400" dirty="0" err="1" smtClean="0"/>
              <a:t>athro</a:t>
            </a:r>
            <a:r>
              <a:rPr lang="en-GB" sz="1400" dirty="0" smtClean="0"/>
              <a:t> </a:t>
            </a:r>
            <a:r>
              <a:rPr lang="en-GB" sz="1400" dirty="0" err="1" smtClean="0"/>
              <a:t>arsylwi</a:t>
            </a:r>
            <a:r>
              <a:rPr lang="en-GB" sz="1400" dirty="0" smtClean="0"/>
              <a:t>.  </a:t>
            </a:r>
            <a:r>
              <a:rPr lang="en-GB" sz="1400" dirty="0" err="1" smtClean="0"/>
              <a:t>Trafododd</a:t>
            </a:r>
            <a:r>
              <a:rPr lang="en-GB" sz="1400" dirty="0" smtClean="0"/>
              <a:t> yr </a:t>
            </a:r>
            <a:r>
              <a:rPr lang="en-GB" sz="1400" dirty="0" err="1" smtClean="0"/>
              <a:t>athro</a:t>
            </a:r>
            <a:r>
              <a:rPr lang="en-GB" sz="1400" dirty="0" smtClean="0"/>
              <a:t> </a:t>
            </a:r>
            <a:r>
              <a:rPr lang="en-GB" sz="1400" dirty="0" err="1" smtClean="0"/>
              <a:t>a’r</a:t>
            </a:r>
            <a:r>
              <a:rPr lang="en-GB" sz="1400" dirty="0" smtClean="0"/>
              <a:t> </a:t>
            </a:r>
            <a:r>
              <a:rPr lang="en-GB" sz="1400" dirty="0" err="1" smtClean="0"/>
              <a:t>cynghorydd</a:t>
            </a:r>
            <a:r>
              <a:rPr lang="en-GB" sz="1400" dirty="0" smtClean="0"/>
              <a:t> </a:t>
            </a:r>
            <a:r>
              <a:rPr lang="en-GB" sz="1400" dirty="0" err="1" smtClean="0"/>
              <a:t>arsylwadau’r</a:t>
            </a:r>
            <a:r>
              <a:rPr lang="en-GB" sz="1400" dirty="0" smtClean="0"/>
              <a:t> </a:t>
            </a:r>
            <a:r>
              <a:rPr lang="en-GB" sz="1400" dirty="0" err="1" smtClean="0"/>
              <a:t>athro</a:t>
            </a:r>
            <a:r>
              <a:rPr lang="en-GB" sz="1400" dirty="0" smtClean="0"/>
              <a:t>.  </a:t>
            </a:r>
            <a:r>
              <a:rPr lang="en-GB" sz="1400" dirty="0" err="1" smtClean="0"/>
              <a:t>Aethant</a:t>
            </a:r>
            <a:r>
              <a:rPr lang="en-GB" sz="1400" dirty="0" smtClean="0"/>
              <a:t> </a:t>
            </a:r>
            <a:r>
              <a:rPr lang="en-GB" sz="1400" dirty="0" err="1" smtClean="0"/>
              <a:t>ati</a:t>
            </a:r>
            <a:r>
              <a:rPr lang="en-GB" sz="1400" dirty="0" smtClean="0"/>
              <a:t> </a:t>
            </a:r>
            <a:r>
              <a:rPr lang="en-GB" sz="1400" dirty="0" err="1" smtClean="0"/>
              <a:t>i</a:t>
            </a:r>
            <a:r>
              <a:rPr lang="en-GB" sz="1400" dirty="0" smtClean="0"/>
              <a:t> </a:t>
            </a:r>
            <a:r>
              <a:rPr lang="en-GB" sz="1400" dirty="0" err="1" smtClean="0"/>
              <a:t>gynllunio</a:t>
            </a:r>
            <a:r>
              <a:rPr lang="en-GB" sz="1400" dirty="0" smtClean="0"/>
              <a:t> </a:t>
            </a:r>
            <a:r>
              <a:rPr lang="en-GB" sz="1400" dirty="0" err="1" smtClean="0"/>
              <a:t>gwers</a:t>
            </a:r>
            <a:r>
              <a:rPr lang="en-GB" sz="1400" dirty="0" smtClean="0"/>
              <a:t> </a:t>
            </a:r>
            <a:r>
              <a:rPr lang="en-GB" sz="1400" dirty="0" err="1" smtClean="0"/>
              <a:t>ddilynol</a:t>
            </a:r>
            <a:r>
              <a:rPr lang="en-GB" sz="1400" dirty="0" smtClean="0"/>
              <a:t> </a:t>
            </a:r>
            <a:r>
              <a:rPr lang="en-GB" sz="1400" dirty="0" err="1" smtClean="0"/>
              <a:t>gyda’i</a:t>
            </a:r>
            <a:r>
              <a:rPr lang="en-GB" sz="1400" dirty="0" smtClean="0"/>
              <a:t> </a:t>
            </a:r>
            <a:r>
              <a:rPr lang="en-GB" sz="1400" dirty="0" err="1" smtClean="0"/>
              <a:t>gilydd</a:t>
            </a:r>
            <a:r>
              <a:rPr lang="en-GB" sz="1400" dirty="0" smtClean="0"/>
              <a:t>, </a:t>
            </a:r>
            <a:r>
              <a:rPr lang="en-GB" sz="1400" dirty="0" err="1" smtClean="0"/>
              <a:t>oedd</a:t>
            </a:r>
            <a:r>
              <a:rPr lang="en-GB" sz="1400" dirty="0" smtClean="0"/>
              <a:t> </a:t>
            </a:r>
            <a:r>
              <a:rPr lang="en-GB" sz="1400" dirty="0" err="1" smtClean="0"/>
              <a:t>yn</a:t>
            </a:r>
            <a:r>
              <a:rPr lang="en-GB" sz="1400" dirty="0" smtClean="0"/>
              <a:t> </a:t>
            </a:r>
            <a:r>
              <a:rPr lang="en-GB" sz="1400" dirty="0" err="1" smtClean="0"/>
              <a:t>cynnwys</a:t>
            </a:r>
            <a:r>
              <a:rPr lang="en-GB" sz="1400" dirty="0" smtClean="0"/>
              <a:t> </a:t>
            </a:r>
            <a:r>
              <a:rPr lang="en-GB" sz="1400" dirty="0" err="1" smtClean="0"/>
              <a:t>ffocws</a:t>
            </a:r>
            <a:r>
              <a:rPr lang="en-GB" sz="1400" dirty="0" smtClean="0"/>
              <a:t> </a:t>
            </a:r>
            <a:r>
              <a:rPr lang="en-GB" sz="1400" dirty="0" err="1" smtClean="0"/>
              <a:t>ar</a:t>
            </a:r>
            <a:r>
              <a:rPr lang="en-GB" sz="1400" dirty="0" smtClean="0"/>
              <a:t> y </a:t>
            </a:r>
            <a:r>
              <a:rPr lang="en-GB" sz="1400" dirty="0" err="1" smtClean="0"/>
              <a:t>strategaeth</a:t>
            </a:r>
            <a:r>
              <a:rPr lang="en-GB" sz="1400" dirty="0" smtClean="0"/>
              <a:t> </a:t>
            </a:r>
            <a:r>
              <a:rPr lang="en-GB" sz="1400" dirty="0" err="1" smtClean="0"/>
              <a:t>gytûn</a:t>
            </a:r>
            <a:r>
              <a:rPr lang="en-GB" sz="1400" dirty="0" smtClean="0"/>
              <a:t>.  Y </a:t>
            </a:r>
            <a:r>
              <a:rPr lang="en-GB" sz="1400" dirty="0" err="1" smtClean="0"/>
              <a:t>tro</a:t>
            </a:r>
            <a:r>
              <a:rPr lang="en-GB" sz="1400" dirty="0" smtClean="0"/>
              <a:t> </a:t>
            </a:r>
            <a:r>
              <a:rPr lang="en-GB" sz="1400" dirty="0" err="1" smtClean="0"/>
              <a:t>hwn</a:t>
            </a:r>
            <a:r>
              <a:rPr lang="en-GB" sz="1400" dirty="0" smtClean="0"/>
              <a:t>, </a:t>
            </a:r>
            <a:r>
              <a:rPr lang="en-GB" sz="1400" dirty="0" err="1" smtClean="0"/>
              <a:t>addysgodd</a:t>
            </a:r>
            <a:r>
              <a:rPr lang="en-GB" sz="1400" dirty="0" smtClean="0"/>
              <a:t> yr </a:t>
            </a:r>
            <a:r>
              <a:rPr lang="en-GB" sz="1400" dirty="0" err="1" smtClean="0"/>
              <a:t>athro’r</a:t>
            </a:r>
            <a:r>
              <a:rPr lang="en-GB" sz="1400" dirty="0" smtClean="0"/>
              <a:t> </a:t>
            </a:r>
            <a:r>
              <a:rPr lang="en-GB" sz="1400" dirty="0" err="1" smtClean="0"/>
              <a:t>wers</a:t>
            </a:r>
            <a:r>
              <a:rPr lang="en-GB" sz="1400" dirty="0" smtClean="0"/>
              <a:t>, ac </a:t>
            </a:r>
            <a:r>
              <a:rPr lang="en-GB" sz="1400" dirty="0" err="1" smtClean="0"/>
              <a:t>arsylwodd</a:t>
            </a:r>
            <a:r>
              <a:rPr lang="en-GB" sz="1400" dirty="0" smtClean="0"/>
              <a:t> y </a:t>
            </a:r>
            <a:r>
              <a:rPr lang="en-GB" sz="1400" dirty="0" err="1" smtClean="0"/>
              <a:t>cynghorydd</a:t>
            </a:r>
            <a:r>
              <a:rPr lang="en-GB" sz="1400" dirty="0" smtClean="0"/>
              <a:t>.</a:t>
            </a:r>
          </a:p>
          <a:p>
            <a:pPr marL="0" indent="0">
              <a:buNone/>
            </a:pPr>
            <a:endParaRPr lang="en-GB" sz="800" dirty="0" smtClean="0"/>
          </a:p>
          <a:p>
            <a:pPr marL="0" indent="0">
              <a:buNone/>
            </a:pPr>
            <a:r>
              <a:rPr lang="en-GB" sz="1400" dirty="0" err="1" smtClean="0"/>
              <a:t>Yn</a:t>
            </a:r>
            <a:r>
              <a:rPr lang="en-GB" sz="1400" dirty="0" smtClean="0"/>
              <a:t> y </a:t>
            </a:r>
            <a:r>
              <a:rPr lang="en-GB" sz="1400" dirty="0" err="1" smtClean="0"/>
              <a:t>ffordd</a:t>
            </a:r>
            <a:r>
              <a:rPr lang="en-GB" sz="1400" dirty="0" smtClean="0"/>
              <a:t> </a:t>
            </a:r>
            <a:r>
              <a:rPr lang="en-GB" sz="1400" dirty="0" err="1" smtClean="0"/>
              <a:t>hon</a:t>
            </a:r>
            <a:r>
              <a:rPr lang="en-GB" sz="1400" dirty="0" smtClean="0"/>
              <a:t>, </a:t>
            </a:r>
            <a:r>
              <a:rPr lang="en-GB" sz="1400" dirty="0" err="1" smtClean="0"/>
              <a:t>drwy</a:t>
            </a:r>
            <a:r>
              <a:rPr lang="en-GB" sz="1400" dirty="0" smtClean="0"/>
              <a:t> </a:t>
            </a:r>
            <a:r>
              <a:rPr lang="en-GB" sz="1400" dirty="0" err="1" smtClean="0"/>
              <a:t>gymryd</a:t>
            </a:r>
            <a:r>
              <a:rPr lang="en-GB" sz="1400" dirty="0" smtClean="0"/>
              <a:t> </a:t>
            </a:r>
            <a:r>
              <a:rPr lang="en-GB" sz="1400" dirty="0" err="1" smtClean="0"/>
              <a:t>camau</a:t>
            </a:r>
            <a:r>
              <a:rPr lang="en-GB" sz="1400" dirty="0" smtClean="0"/>
              <a:t> </a:t>
            </a:r>
            <a:r>
              <a:rPr lang="en-GB" sz="1400" dirty="0" err="1" smtClean="0"/>
              <a:t>bach</a:t>
            </a:r>
            <a:r>
              <a:rPr lang="en-GB" sz="1400" dirty="0" smtClean="0"/>
              <a:t> â </a:t>
            </a:r>
            <a:r>
              <a:rPr lang="en-GB" sz="1400" dirty="0" err="1" smtClean="0"/>
              <a:t>ffocws</a:t>
            </a:r>
            <a:r>
              <a:rPr lang="en-GB" sz="1400" dirty="0" smtClean="0"/>
              <a:t>, </a:t>
            </a:r>
            <a:r>
              <a:rPr lang="en-GB" sz="1400" dirty="0" err="1" smtClean="0"/>
              <a:t>helpodd</a:t>
            </a:r>
            <a:r>
              <a:rPr lang="en-GB" sz="1400" dirty="0" smtClean="0"/>
              <a:t> </a:t>
            </a:r>
            <a:r>
              <a:rPr lang="en-GB" sz="1400" dirty="0" err="1" smtClean="0"/>
              <a:t>arsylwi</a:t>
            </a:r>
            <a:r>
              <a:rPr lang="en-GB" sz="1400" dirty="0" smtClean="0"/>
              <a:t> </a:t>
            </a:r>
            <a:r>
              <a:rPr lang="en-GB" sz="1400" dirty="0" err="1" smtClean="0"/>
              <a:t>dosbarth</a:t>
            </a:r>
            <a:r>
              <a:rPr lang="en-GB" sz="1400" dirty="0" smtClean="0"/>
              <a:t> yr </a:t>
            </a:r>
            <a:r>
              <a:rPr lang="en-GB" sz="1400" dirty="0" err="1" smtClean="0"/>
              <a:t>athro</a:t>
            </a:r>
            <a:r>
              <a:rPr lang="en-GB" sz="1400" dirty="0" smtClean="0"/>
              <a:t> </a:t>
            </a:r>
            <a:r>
              <a:rPr lang="en-GB" sz="1400" dirty="0" err="1" smtClean="0"/>
              <a:t>i</a:t>
            </a:r>
            <a:r>
              <a:rPr lang="en-GB" sz="1400" dirty="0" smtClean="0"/>
              <a:t> </a:t>
            </a:r>
            <a:r>
              <a:rPr lang="en-GB" sz="1400" dirty="0" err="1" smtClean="0"/>
              <a:t>wella</a:t>
            </a:r>
            <a:r>
              <a:rPr lang="en-GB" sz="1400" dirty="0" smtClean="0"/>
              <a:t> </a:t>
            </a:r>
            <a:r>
              <a:rPr lang="en-GB" sz="1400" dirty="0" err="1" smtClean="0"/>
              <a:t>ei</a:t>
            </a:r>
            <a:r>
              <a:rPr lang="en-GB" sz="1400" dirty="0" smtClean="0"/>
              <a:t> </a:t>
            </a:r>
            <a:r>
              <a:rPr lang="en-GB" sz="1400" dirty="0" err="1" smtClean="0"/>
              <a:t>arfer</a:t>
            </a:r>
            <a:r>
              <a:rPr lang="en-GB" sz="1400" dirty="0" smtClean="0"/>
              <a:t> a </a:t>
            </a:r>
            <a:r>
              <a:rPr lang="en-GB" sz="1400" dirty="0" err="1" smtClean="0"/>
              <a:t>chyflawniadau</a:t>
            </a:r>
            <a:r>
              <a:rPr lang="en-GB" sz="1400" dirty="0" smtClean="0"/>
              <a:t> </a:t>
            </a:r>
            <a:r>
              <a:rPr lang="en-GB" sz="1400" dirty="0" err="1" smtClean="0"/>
              <a:t>disgyblion</a:t>
            </a:r>
            <a:r>
              <a:rPr lang="en-GB" sz="1400" dirty="0" smtClean="0"/>
              <a:t>.</a:t>
            </a:r>
          </a:p>
          <a:p>
            <a:pPr marL="0" indent="0" algn="ctr">
              <a:buNone/>
            </a:pPr>
            <a:endParaRPr lang="en-GB" sz="1400" dirty="0"/>
          </a:p>
        </p:txBody>
      </p:sp>
    </p:spTree>
    <p:extLst>
      <p:ext uri="{BB962C8B-B14F-4D97-AF65-F5344CB8AC3E}">
        <p14:creationId xmlns:p14="http://schemas.microsoft.com/office/powerpoint/2010/main" val="24281914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850" y="188640"/>
            <a:ext cx="8352606" cy="1008112"/>
          </a:xfrm>
        </p:spPr>
        <p:txBody>
          <a:bodyPr/>
          <a:lstStyle/>
          <a:p>
            <a:pPr algn="l" eaLnBrk="1" hangingPunct="1"/>
            <a:r>
              <a:rPr lang="en-GB" sz="4000" dirty="0" smtClean="0">
                <a:solidFill>
                  <a:srgbClr val="015284"/>
                </a:solidFill>
              </a:rPr>
              <a:t>10 </a:t>
            </a:r>
            <a:r>
              <a:rPr lang="en-GB" sz="4000" dirty="0" err="1" smtClean="0">
                <a:solidFill>
                  <a:srgbClr val="015284"/>
                </a:solidFill>
              </a:rPr>
              <a:t>cwestiwn</a:t>
            </a:r>
            <a:r>
              <a:rPr lang="en-GB" sz="4000" dirty="0" smtClean="0">
                <a:solidFill>
                  <a:srgbClr val="015284"/>
                </a:solidFill>
              </a:rPr>
              <a:t> </a:t>
            </a:r>
            <a:r>
              <a:rPr lang="en-GB" sz="4000" dirty="0" err="1" smtClean="0">
                <a:solidFill>
                  <a:srgbClr val="015284"/>
                </a:solidFill>
              </a:rPr>
              <a:t>i</a:t>
            </a:r>
            <a:r>
              <a:rPr lang="en-GB" sz="4000" dirty="0" smtClean="0">
                <a:solidFill>
                  <a:srgbClr val="015284"/>
                </a:solidFill>
              </a:rPr>
              <a:t> </a:t>
            </a:r>
            <a:r>
              <a:rPr lang="en-GB" sz="4000" dirty="0" err="1" smtClean="0">
                <a:solidFill>
                  <a:srgbClr val="015284"/>
                </a:solidFill>
              </a:rPr>
              <a:t>ddarparwyr</a:t>
            </a:r>
            <a:r>
              <a:rPr lang="en-GB" sz="4000" dirty="0">
                <a:solidFill>
                  <a:srgbClr val="015284"/>
                </a:solidFill>
              </a:rPr>
              <a:t/>
            </a:r>
            <a:br>
              <a:rPr lang="en-GB" sz="4000" dirty="0">
                <a:solidFill>
                  <a:srgbClr val="015284"/>
                </a:solidFill>
              </a:rPr>
            </a:br>
            <a:r>
              <a:rPr lang="en-GB" sz="4000" dirty="0" smtClean="0"/>
              <a:t>10 questions for providers</a:t>
            </a:r>
            <a:endParaRPr lang="en-US" sz="4000" dirty="0" smtClean="0">
              <a:solidFill>
                <a:srgbClr val="015284"/>
              </a:solidFill>
            </a:endParaRPr>
          </a:p>
        </p:txBody>
      </p:sp>
      <p:sp>
        <p:nvSpPr>
          <p:cNvPr id="4099" name="Rectangle 4"/>
          <p:cNvSpPr>
            <a:spLocks noGrp="1" noChangeArrowheads="1"/>
          </p:cNvSpPr>
          <p:nvPr>
            <p:ph type="body" sz="half" idx="2"/>
          </p:nvPr>
        </p:nvSpPr>
        <p:spPr>
          <a:xfrm>
            <a:off x="467544" y="1340768"/>
            <a:ext cx="4248150" cy="4968875"/>
          </a:xfrm>
        </p:spPr>
        <p:txBody>
          <a:bodyPr/>
          <a:lstStyle/>
          <a:p>
            <a:pPr marL="457200" indent="-457200" eaLnBrk="1" hangingPunct="1">
              <a:buFont typeface="+mj-lt"/>
              <a:buAutoNum type="arabicPeriod"/>
            </a:pPr>
            <a:r>
              <a:rPr lang="en-GB" sz="1800" dirty="0" smtClean="0"/>
              <a:t>A </a:t>
            </a:r>
            <a:r>
              <a:rPr lang="en-GB" sz="1800" dirty="0" err="1" smtClean="0"/>
              <a:t>oes</a:t>
            </a:r>
            <a:r>
              <a:rPr lang="en-GB" sz="1800" dirty="0" smtClean="0"/>
              <a:t> </a:t>
            </a:r>
            <a:r>
              <a:rPr lang="en-GB" sz="1800" dirty="0" err="1" smtClean="0"/>
              <a:t>diwylliant</a:t>
            </a:r>
            <a:r>
              <a:rPr lang="en-GB" sz="1800" dirty="0" smtClean="0"/>
              <a:t> </a:t>
            </a:r>
            <a:r>
              <a:rPr lang="en-GB" sz="1800" dirty="0" err="1" smtClean="0"/>
              <a:t>ar</a:t>
            </a:r>
            <a:r>
              <a:rPr lang="en-GB" sz="1800" dirty="0" smtClean="0"/>
              <a:t> y </a:t>
            </a:r>
            <a:r>
              <a:rPr lang="en-GB" sz="1800" dirty="0" err="1" smtClean="0"/>
              <a:t>cyd</a:t>
            </a:r>
            <a:r>
              <a:rPr lang="en-GB" sz="1800" dirty="0" smtClean="0"/>
              <a:t> o </a:t>
            </a:r>
            <a:r>
              <a:rPr lang="en-GB" sz="1800" dirty="0" err="1" smtClean="0"/>
              <a:t>wella</a:t>
            </a:r>
            <a:r>
              <a:rPr lang="en-GB" sz="1800" dirty="0" smtClean="0"/>
              <a:t>, </a:t>
            </a:r>
            <a:r>
              <a:rPr lang="en-GB" sz="1800" dirty="0" err="1" smtClean="0"/>
              <a:t>hunanarfarnu</a:t>
            </a:r>
            <a:r>
              <a:rPr lang="en-GB" sz="1800" dirty="0" smtClean="0"/>
              <a:t> a </a:t>
            </a:r>
            <a:r>
              <a:rPr lang="en-GB" sz="1800" dirty="0" err="1" smtClean="0"/>
              <a:t>dysgu</a:t>
            </a:r>
            <a:r>
              <a:rPr lang="en-GB" sz="1800" dirty="0" smtClean="0"/>
              <a:t> </a:t>
            </a:r>
            <a:r>
              <a:rPr lang="en-GB" sz="1800" dirty="0" err="1" smtClean="0"/>
              <a:t>proffesiynol</a:t>
            </a:r>
            <a:r>
              <a:rPr lang="en-GB" sz="1800" dirty="0" smtClean="0"/>
              <a:t> </a:t>
            </a:r>
            <a:r>
              <a:rPr lang="en-GB" sz="1800" dirty="0" err="1" smtClean="0"/>
              <a:t>yn</a:t>
            </a:r>
            <a:r>
              <a:rPr lang="en-GB" sz="1800" dirty="0" smtClean="0"/>
              <a:t> </a:t>
            </a:r>
            <a:r>
              <a:rPr lang="en-GB" sz="1800" dirty="0" err="1" smtClean="0"/>
              <a:t>eich</a:t>
            </a:r>
            <a:r>
              <a:rPr lang="en-GB" sz="1800" dirty="0" smtClean="0"/>
              <a:t> </a:t>
            </a:r>
            <a:r>
              <a:rPr lang="en-GB" sz="1800" dirty="0" err="1" smtClean="0"/>
              <a:t>ysgol</a:t>
            </a:r>
            <a:r>
              <a:rPr lang="en-GB" sz="1800" dirty="0" smtClean="0"/>
              <a:t>?</a:t>
            </a:r>
          </a:p>
          <a:p>
            <a:pPr marL="457200" indent="-457200" eaLnBrk="1" hangingPunct="1">
              <a:buFont typeface="+mj-lt"/>
              <a:buAutoNum type="arabicPeriod"/>
            </a:pPr>
            <a:r>
              <a:rPr lang="en-GB" sz="1800" dirty="0" smtClean="0"/>
              <a:t>A </a:t>
            </a:r>
            <a:r>
              <a:rPr lang="en-GB" sz="1800" dirty="0" err="1" smtClean="0"/>
              <a:t>yw</a:t>
            </a:r>
            <a:r>
              <a:rPr lang="en-GB" sz="1800" dirty="0" smtClean="0"/>
              <a:t> </a:t>
            </a:r>
            <a:r>
              <a:rPr lang="en-GB" sz="1800" dirty="0" err="1" smtClean="0"/>
              <a:t>arweinwyr</a:t>
            </a:r>
            <a:r>
              <a:rPr lang="en-GB" sz="1800" dirty="0" smtClean="0"/>
              <a:t> </a:t>
            </a:r>
            <a:r>
              <a:rPr lang="en-GB" sz="1800" dirty="0" err="1" smtClean="0"/>
              <a:t>yn</a:t>
            </a:r>
            <a:r>
              <a:rPr lang="en-GB" sz="1800" dirty="0" smtClean="0"/>
              <a:t> </a:t>
            </a:r>
            <a:r>
              <a:rPr lang="en-GB" sz="1800" dirty="0" err="1" smtClean="0"/>
              <a:t>eich</a:t>
            </a:r>
            <a:r>
              <a:rPr lang="en-GB" sz="1800" dirty="0" smtClean="0"/>
              <a:t> </a:t>
            </a:r>
            <a:r>
              <a:rPr lang="en-GB" sz="1800" dirty="0" err="1" smtClean="0"/>
              <a:t>ysgol</a:t>
            </a:r>
            <a:r>
              <a:rPr lang="en-GB" sz="1800" dirty="0" smtClean="0"/>
              <a:t> </a:t>
            </a:r>
            <a:r>
              <a:rPr lang="en-GB" sz="1800" dirty="0" err="1" smtClean="0"/>
              <a:t>yn</a:t>
            </a:r>
            <a:r>
              <a:rPr lang="en-GB" sz="1800" dirty="0" smtClean="0"/>
              <a:t> </a:t>
            </a:r>
            <a:r>
              <a:rPr lang="en-GB" sz="1800" dirty="0" err="1" smtClean="0"/>
              <a:t>cyfathrebu</a:t>
            </a:r>
            <a:r>
              <a:rPr lang="en-GB" sz="1800" dirty="0" smtClean="0"/>
              <a:t> </a:t>
            </a:r>
            <a:r>
              <a:rPr lang="en-GB" sz="1800" dirty="0" err="1" smtClean="0"/>
              <a:t>gweledigaeth</a:t>
            </a:r>
            <a:r>
              <a:rPr lang="en-GB" sz="1800" dirty="0" smtClean="0"/>
              <a:t> </a:t>
            </a:r>
            <a:r>
              <a:rPr lang="en-GB" sz="1800" dirty="0" err="1" smtClean="0"/>
              <a:t>glir</a:t>
            </a:r>
            <a:r>
              <a:rPr lang="en-GB" sz="1800" dirty="0" smtClean="0"/>
              <a:t> </a:t>
            </a:r>
            <a:r>
              <a:rPr lang="en-GB" sz="1800" dirty="0" err="1" smtClean="0"/>
              <a:t>ar</a:t>
            </a:r>
            <a:r>
              <a:rPr lang="en-GB" sz="1800" dirty="0" smtClean="0"/>
              <a:t> </a:t>
            </a:r>
            <a:r>
              <a:rPr lang="en-GB" sz="1800" dirty="0" err="1" smtClean="0"/>
              <a:t>gyfer</a:t>
            </a:r>
            <a:r>
              <a:rPr lang="en-GB" sz="1800" dirty="0" smtClean="0"/>
              <a:t> </a:t>
            </a:r>
            <a:r>
              <a:rPr lang="en-GB" sz="1800" dirty="0" err="1" smtClean="0"/>
              <a:t>cyflawni</a:t>
            </a:r>
            <a:r>
              <a:rPr lang="en-GB" sz="1800" dirty="0" smtClean="0"/>
              <a:t> </a:t>
            </a:r>
            <a:r>
              <a:rPr lang="en-GB" sz="1800" dirty="0" err="1" smtClean="0"/>
              <a:t>safonau</a:t>
            </a:r>
            <a:r>
              <a:rPr lang="en-GB" sz="1800" dirty="0" smtClean="0"/>
              <a:t> </a:t>
            </a:r>
            <a:r>
              <a:rPr lang="en-GB" sz="1800" dirty="0" err="1" smtClean="0"/>
              <a:t>uchel</a:t>
            </a:r>
            <a:r>
              <a:rPr lang="en-GB" sz="1800" dirty="0" smtClean="0"/>
              <a:t> </a:t>
            </a:r>
            <a:r>
              <a:rPr lang="en-GB" sz="1800" dirty="0" err="1" smtClean="0"/>
              <a:t>i</a:t>
            </a:r>
            <a:r>
              <a:rPr lang="en-GB" sz="1800" dirty="0" smtClean="0"/>
              <a:t> </a:t>
            </a:r>
            <a:r>
              <a:rPr lang="en-GB" sz="1800" dirty="0" err="1" smtClean="0"/>
              <a:t>ddisgyblion</a:t>
            </a:r>
            <a:r>
              <a:rPr lang="en-GB" sz="1800" dirty="0" smtClean="0"/>
              <a:t> ac </a:t>
            </a:r>
            <a:r>
              <a:rPr lang="en-GB" sz="1800" dirty="0" err="1" smtClean="0"/>
              <a:t>ansawdd</a:t>
            </a:r>
            <a:r>
              <a:rPr lang="en-GB" sz="1800" dirty="0" smtClean="0"/>
              <a:t> yr </a:t>
            </a:r>
            <a:r>
              <a:rPr lang="en-GB" sz="1800" dirty="0" err="1" smtClean="0"/>
              <a:t>addysgu</a:t>
            </a:r>
            <a:r>
              <a:rPr lang="en-GB" sz="1800" dirty="0" smtClean="0"/>
              <a:t> a </a:t>
            </a:r>
            <a:r>
              <a:rPr lang="en-GB" sz="1800" dirty="0" err="1" smtClean="0"/>
              <a:t>dysgu</a:t>
            </a:r>
            <a:r>
              <a:rPr lang="en-GB" sz="1800" dirty="0" smtClean="0"/>
              <a:t> yr </a:t>
            </a:r>
            <a:r>
              <a:rPr lang="en-GB" sz="1800" dirty="0" err="1" smtClean="0"/>
              <a:t>hoffent</a:t>
            </a:r>
            <a:r>
              <a:rPr lang="en-GB" sz="1800" dirty="0" smtClean="0"/>
              <a:t> </a:t>
            </a:r>
            <a:r>
              <a:rPr lang="en-GB" sz="1800" dirty="0" err="1" smtClean="0"/>
              <a:t>eu</a:t>
            </a:r>
            <a:r>
              <a:rPr lang="en-GB" sz="1800" dirty="0" smtClean="0"/>
              <a:t> </a:t>
            </a:r>
            <a:r>
              <a:rPr lang="en-GB" sz="1800" dirty="0" err="1" smtClean="0"/>
              <a:t>gweld</a:t>
            </a:r>
            <a:r>
              <a:rPr lang="en-GB" sz="1800" dirty="0" smtClean="0"/>
              <a:t>?</a:t>
            </a:r>
          </a:p>
          <a:p>
            <a:pPr marL="457200" indent="-457200" eaLnBrk="1" hangingPunct="1">
              <a:buFont typeface="+mj-lt"/>
              <a:buAutoNum type="arabicPeriod"/>
            </a:pPr>
            <a:r>
              <a:rPr lang="en-GB" sz="1800" dirty="0" smtClean="0"/>
              <a:t>A </a:t>
            </a:r>
            <a:r>
              <a:rPr lang="en-GB" sz="1800" dirty="0" err="1" smtClean="0"/>
              <a:t>yw</a:t>
            </a:r>
            <a:r>
              <a:rPr lang="en-GB" sz="1800" dirty="0" smtClean="0"/>
              <a:t> </a:t>
            </a:r>
            <a:r>
              <a:rPr lang="en-GB" sz="1800" dirty="0" err="1" smtClean="0"/>
              <a:t>arsylwi</a:t>
            </a:r>
            <a:r>
              <a:rPr lang="en-GB" sz="1800" dirty="0" smtClean="0"/>
              <a:t> </a:t>
            </a:r>
            <a:r>
              <a:rPr lang="en-GB" sz="1800" dirty="0" err="1" smtClean="0"/>
              <a:t>dosbarthiadau’n</a:t>
            </a:r>
            <a:r>
              <a:rPr lang="en-GB" sz="1800" dirty="0" smtClean="0"/>
              <a:t> </a:t>
            </a:r>
            <a:r>
              <a:rPr lang="en-GB" sz="1800" dirty="0" err="1" smtClean="0"/>
              <a:t>cael</a:t>
            </a:r>
            <a:r>
              <a:rPr lang="en-GB" sz="1800" dirty="0" smtClean="0"/>
              <a:t> </a:t>
            </a:r>
            <a:r>
              <a:rPr lang="en-GB" sz="1800" dirty="0" err="1" smtClean="0"/>
              <a:t>ei</a:t>
            </a:r>
            <a:r>
              <a:rPr lang="en-GB" sz="1800" dirty="0" smtClean="0"/>
              <a:t> </a:t>
            </a:r>
            <a:r>
              <a:rPr lang="en-GB" sz="1800" dirty="0" err="1" smtClean="0"/>
              <a:t>ystyried</a:t>
            </a:r>
            <a:r>
              <a:rPr lang="en-GB" sz="1800" dirty="0" smtClean="0"/>
              <a:t> </a:t>
            </a:r>
            <a:r>
              <a:rPr lang="en-GB" sz="1800" dirty="0" err="1" smtClean="0"/>
              <a:t>yn</a:t>
            </a:r>
            <a:r>
              <a:rPr lang="en-GB" sz="1800" dirty="0" smtClean="0"/>
              <a:t> </a:t>
            </a:r>
            <a:r>
              <a:rPr lang="en-GB" sz="1800" dirty="0" err="1" smtClean="0"/>
              <a:t>hawl</a:t>
            </a:r>
            <a:r>
              <a:rPr lang="en-GB" sz="1800" dirty="0" smtClean="0"/>
              <a:t> </a:t>
            </a:r>
            <a:r>
              <a:rPr lang="en-GB" sz="1800" dirty="0" err="1" smtClean="0"/>
              <a:t>gan</a:t>
            </a:r>
            <a:r>
              <a:rPr lang="en-GB" sz="1800" dirty="0" smtClean="0"/>
              <a:t> staff </a:t>
            </a:r>
            <a:r>
              <a:rPr lang="en-GB" sz="1800" dirty="0" err="1" smtClean="0"/>
              <a:t>yn</a:t>
            </a:r>
            <a:r>
              <a:rPr lang="en-GB" sz="1800" dirty="0" smtClean="0"/>
              <a:t> </a:t>
            </a:r>
            <a:r>
              <a:rPr lang="en-GB" sz="1800" dirty="0" err="1" smtClean="0"/>
              <a:t>eich</a:t>
            </a:r>
            <a:r>
              <a:rPr lang="en-GB" sz="1800" dirty="0" smtClean="0"/>
              <a:t> </a:t>
            </a:r>
            <a:r>
              <a:rPr lang="en-GB" sz="1800" dirty="0" err="1" smtClean="0"/>
              <a:t>ysgol</a:t>
            </a:r>
            <a:r>
              <a:rPr lang="en-GB" sz="1800" dirty="0" smtClean="0"/>
              <a:t>?</a:t>
            </a:r>
          </a:p>
          <a:p>
            <a:pPr marL="457200" indent="-457200" eaLnBrk="1" hangingPunct="1">
              <a:buFont typeface="+mj-lt"/>
              <a:buAutoNum type="arabicPeriod"/>
            </a:pPr>
            <a:r>
              <a:rPr lang="en-GB" sz="1800" dirty="0" smtClean="0"/>
              <a:t>A </a:t>
            </a:r>
            <a:r>
              <a:rPr lang="en-GB" sz="1800" dirty="0" err="1" smtClean="0"/>
              <a:t>yw’r</a:t>
            </a:r>
            <a:r>
              <a:rPr lang="en-GB" sz="1800" dirty="0" smtClean="0"/>
              <a:t> </a:t>
            </a:r>
            <a:r>
              <a:rPr lang="en-GB" sz="1800" dirty="0" err="1" smtClean="0"/>
              <a:t>polisi</a:t>
            </a:r>
            <a:r>
              <a:rPr lang="en-GB" sz="1800" dirty="0" smtClean="0"/>
              <a:t> </a:t>
            </a:r>
            <a:r>
              <a:rPr lang="en-GB" sz="1800" dirty="0" err="1" smtClean="0"/>
              <a:t>addysgu</a:t>
            </a:r>
            <a:r>
              <a:rPr lang="en-GB" sz="1800" dirty="0" smtClean="0"/>
              <a:t> a </a:t>
            </a:r>
            <a:r>
              <a:rPr lang="en-GB" sz="1800" dirty="0" err="1" smtClean="0"/>
              <a:t>dysgu’n</a:t>
            </a:r>
            <a:r>
              <a:rPr lang="en-GB" sz="1800" dirty="0" smtClean="0"/>
              <a:t> </a:t>
            </a:r>
            <a:r>
              <a:rPr lang="en-GB" sz="1800" dirty="0" err="1" smtClean="0"/>
              <a:t>eglur</a:t>
            </a:r>
            <a:r>
              <a:rPr lang="en-GB" sz="1800" dirty="0" smtClean="0"/>
              <a:t> </a:t>
            </a:r>
            <a:r>
              <a:rPr lang="en-GB" sz="1800" dirty="0" err="1" smtClean="0"/>
              <a:t>ynghylch</a:t>
            </a:r>
            <a:r>
              <a:rPr lang="en-GB" sz="1800" dirty="0" smtClean="0"/>
              <a:t> </a:t>
            </a:r>
            <a:r>
              <a:rPr lang="en-GB" sz="1800" dirty="0" err="1" smtClean="0"/>
              <a:t>dibenion</a:t>
            </a:r>
            <a:r>
              <a:rPr lang="en-GB" sz="1800" dirty="0" smtClean="0"/>
              <a:t> ac </a:t>
            </a:r>
            <a:r>
              <a:rPr lang="en-GB" sz="1800" dirty="0" err="1" smtClean="0"/>
              <a:t>amseriad</a:t>
            </a:r>
            <a:r>
              <a:rPr lang="en-GB" sz="1800" dirty="0" smtClean="0"/>
              <a:t> </a:t>
            </a:r>
            <a:r>
              <a:rPr lang="en-GB" sz="1800" dirty="0" err="1" smtClean="0"/>
              <a:t>arsylwi</a:t>
            </a:r>
            <a:r>
              <a:rPr lang="en-GB" sz="1800" dirty="0" smtClean="0"/>
              <a:t> </a:t>
            </a:r>
            <a:r>
              <a:rPr lang="en-GB" sz="1800" dirty="0" err="1" smtClean="0"/>
              <a:t>dosbarthiadau</a:t>
            </a:r>
            <a:r>
              <a:rPr lang="en-GB" sz="1800" dirty="0" smtClean="0"/>
              <a:t>?</a:t>
            </a:r>
          </a:p>
          <a:p>
            <a:pPr marL="457200" indent="-457200" eaLnBrk="1" hangingPunct="1">
              <a:buFont typeface="+mj-lt"/>
              <a:buAutoNum type="arabicPeriod"/>
            </a:pPr>
            <a:r>
              <a:rPr lang="en-GB" sz="1800" dirty="0" smtClean="0"/>
              <a:t>A </a:t>
            </a:r>
            <a:r>
              <a:rPr lang="en-GB" sz="1800" dirty="0" err="1" smtClean="0"/>
              <a:t>yw</a:t>
            </a:r>
            <a:r>
              <a:rPr lang="en-GB" sz="1800" dirty="0" smtClean="0"/>
              <a:t> </a:t>
            </a:r>
            <a:r>
              <a:rPr lang="en-GB" sz="1800" dirty="0" err="1" smtClean="0"/>
              <a:t>rolau</a:t>
            </a:r>
            <a:r>
              <a:rPr lang="en-GB" sz="1800" dirty="0" smtClean="0"/>
              <a:t> </a:t>
            </a:r>
            <a:r>
              <a:rPr lang="en-GB" sz="1800" dirty="0" err="1" smtClean="0"/>
              <a:t>arweinyddiaeth</a:t>
            </a:r>
            <a:r>
              <a:rPr lang="en-GB" sz="1800" dirty="0" smtClean="0"/>
              <a:t> </a:t>
            </a:r>
            <a:r>
              <a:rPr lang="en-GB" sz="1800" dirty="0" err="1" smtClean="0"/>
              <a:t>yn</a:t>
            </a:r>
            <a:r>
              <a:rPr lang="en-GB" sz="1800" dirty="0" smtClean="0"/>
              <a:t> </a:t>
            </a:r>
            <a:r>
              <a:rPr lang="en-GB" sz="1800" dirty="0" err="1" smtClean="0"/>
              <a:t>cael</a:t>
            </a:r>
            <a:r>
              <a:rPr lang="en-GB" sz="1800" dirty="0" smtClean="0"/>
              <a:t> </a:t>
            </a:r>
            <a:r>
              <a:rPr lang="en-GB" sz="1800" dirty="0" err="1" smtClean="0"/>
              <a:t>eu</a:t>
            </a:r>
            <a:r>
              <a:rPr lang="en-GB" sz="1800" dirty="0" smtClean="0"/>
              <a:t> </a:t>
            </a:r>
            <a:r>
              <a:rPr lang="en-GB" sz="1800" dirty="0" err="1" smtClean="0"/>
              <a:t>dosbarthu</a:t>
            </a:r>
            <a:r>
              <a:rPr lang="en-GB" sz="1800" dirty="0" smtClean="0"/>
              <a:t> </a:t>
            </a:r>
            <a:r>
              <a:rPr lang="en-GB" sz="1800" dirty="0" err="1" smtClean="0"/>
              <a:t>fel</a:t>
            </a:r>
            <a:r>
              <a:rPr lang="en-GB" sz="1800" dirty="0" smtClean="0"/>
              <a:t> y </a:t>
            </a:r>
            <a:r>
              <a:rPr lang="en-GB" sz="1800" dirty="0" err="1" smtClean="0"/>
              <a:t>caiff</a:t>
            </a:r>
            <a:r>
              <a:rPr lang="en-GB" sz="1800" dirty="0" smtClean="0"/>
              <a:t> </a:t>
            </a:r>
            <a:r>
              <a:rPr lang="en-GB" sz="1800" dirty="0" err="1" smtClean="0"/>
              <a:t>cyfrifoldebau</a:t>
            </a:r>
            <a:r>
              <a:rPr lang="en-GB" sz="1800" dirty="0" smtClean="0"/>
              <a:t> </a:t>
            </a:r>
            <a:r>
              <a:rPr lang="en-GB" sz="1800" dirty="0" err="1" smtClean="0"/>
              <a:t>eu</a:t>
            </a:r>
            <a:r>
              <a:rPr lang="en-GB" sz="1800" dirty="0" smtClean="0"/>
              <a:t> </a:t>
            </a:r>
            <a:r>
              <a:rPr lang="en-GB" sz="1800" dirty="0" err="1" smtClean="0"/>
              <a:t>rhannu</a:t>
            </a:r>
            <a:r>
              <a:rPr lang="en-GB" sz="1800" dirty="0" smtClean="0"/>
              <a:t> </a:t>
            </a:r>
            <a:r>
              <a:rPr lang="en-GB" sz="1800" dirty="0" err="1" smtClean="0"/>
              <a:t>a’u</a:t>
            </a:r>
            <a:r>
              <a:rPr lang="en-GB" sz="1800" dirty="0" smtClean="0"/>
              <a:t> </a:t>
            </a:r>
            <a:r>
              <a:rPr lang="en-GB" sz="1800" dirty="0" err="1" smtClean="0"/>
              <a:t>deall</a:t>
            </a:r>
            <a:r>
              <a:rPr lang="en-GB" sz="1800" dirty="0" smtClean="0"/>
              <a:t> </a:t>
            </a:r>
            <a:r>
              <a:rPr lang="en-GB" sz="1800" dirty="0" err="1" smtClean="0"/>
              <a:t>gan</a:t>
            </a:r>
            <a:r>
              <a:rPr lang="en-GB" sz="1800" dirty="0" smtClean="0"/>
              <a:t> yr </a:t>
            </a:r>
            <a:r>
              <a:rPr lang="en-GB" sz="1800" dirty="0" err="1" smtClean="0"/>
              <a:t>holl</a:t>
            </a:r>
            <a:r>
              <a:rPr lang="en-GB" sz="1800" dirty="0" smtClean="0"/>
              <a:t> staff?</a:t>
            </a:r>
          </a:p>
          <a:p>
            <a:pPr eaLnBrk="1" hangingPunct="1"/>
            <a:endParaRPr lang="en-US" dirty="0" smtClean="0"/>
          </a:p>
        </p:txBody>
      </p:sp>
      <p:sp>
        <p:nvSpPr>
          <p:cNvPr id="4" name="Rectangle 4"/>
          <p:cNvSpPr txBox="1">
            <a:spLocks noChangeArrowheads="1"/>
          </p:cNvSpPr>
          <p:nvPr/>
        </p:nvSpPr>
        <p:spPr bwMode="auto">
          <a:xfrm>
            <a:off x="4873928" y="1340768"/>
            <a:ext cx="4248150" cy="5184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eaLnBrk="1" hangingPunct="1">
              <a:buFont typeface="+mj-lt"/>
              <a:buAutoNum type="arabicPeriod"/>
            </a:pPr>
            <a:r>
              <a:rPr lang="en-GB" sz="1800" kern="0" dirty="0" smtClean="0">
                <a:solidFill>
                  <a:srgbClr val="D60134"/>
                </a:solidFill>
              </a:rPr>
              <a:t>Is there a shared culture of improvement, self-evaluation and professional learning in your school?</a:t>
            </a:r>
          </a:p>
          <a:p>
            <a:pPr eaLnBrk="1" hangingPunct="1">
              <a:buFont typeface="+mj-lt"/>
              <a:buAutoNum type="arabicPeriod"/>
            </a:pPr>
            <a:r>
              <a:rPr lang="en-GB" sz="1800" kern="0" dirty="0" smtClean="0">
                <a:solidFill>
                  <a:srgbClr val="D60134"/>
                </a:solidFill>
              </a:rPr>
              <a:t>Do leaders in your school communicate a clear vision for the achievement of high pupil standards and the quality of teaching and learning they wish to see?</a:t>
            </a:r>
          </a:p>
          <a:p>
            <a:pPr eaLnBrk="1" hangingPunct="1">
              <a:buFont typeface="+mj-lt"/>
              <a:buAutoNum type="arabicPeriod"/>
            </a:pPr>
            <a:r>
              <a:rPr lang="en-GB" sz="1800" kern="0" dirty="0" smtClean="0">
                <a:solidFill>
                  <a:srgbClr val="D60134"/>
                </a:solidFill>
              </a:rPr>
              <a:t>Is classroom observation seen as an entitlement by staff in your school?</a:t>
            </a:r>
          </a:p>
          <a:p>
            <a:pPr eaLnBrk="1" hangingPunct="1">
              <a:buFont typeface="+mj-lt"/>
              <a:buAutoNum type="arabicPeriod"/>
            </a:pPr>
            <a:r>
              <a:rPr lang="en-GB" sz="1800" kern="0" dirty="0" smtClean="0">
                <a:solidFill>
                  <a:srgbClr val="D60134"/>
                </a:solidFill>
              </a:rPr>
              <a:t>Is the teaching and learning policy explicit about the purposes and timings of classroom observations?</a:t>
            </a:r>
          </a:p>
          <a:p>
            <a:pPr eaLnBrk="1" hangingPunct="1">
              <a:buFont typeface="+mj-lt"/>
              <a:buAutoNum type="arabicPeriod"/>
            </a:pPr>
            <a:r>
              <a:rPr lang="en-GB" sz="1800" kern="0" dirty="0" smtClean="0">
                <a:solidFill>
                  <a:srgbClr val="D60134"/>
                </a:solidFill>
              </a:rPr>
              <a:t>Are leadership roles distributed so that responsibilities are shared and understood by all staff?</a:t>
            </a:r>
          </a:p>
          <a:p>
            <a:pPr eaLnBrk="1" hangingPunct="1">
              <a:buFont typeface="+mj-lt"/>
              <a:buAutoNum type="arabicPeriod"/>
            </a:pPr>
            <a:endParaRPr lang="en-GB" sz="1800" kern="0" dirty="0" smtClean="0">
              <a:solidFill>
                <a:srgbClr val="D60134"/>
              </a:solidFill>
            </a:endParaRPr>
          </a:p>
          <a:p>
            <a:pPr marL="0" indent="0" eaLnBrk="1" hangingPunct="1">
              <a:buNone/>
            </a:pPr>
            <a:endParaRPr lang="en-GB" sz="1800" kern="0" dirty="0" smtClean="0">
              <a:solidFill>
                <a:srgbClr val="D60134"/>
              </a:solidFill>
            </a:endParaRPr>
          </a:p>
          <a:p>
            <a:pPr eaLnBrk="1" hangingPunct="1"/>
            <a:endParaRPr lang="en-US" kern="0" dirty="0" smtClean="0"/>
          </a:p>
        </p:txBody>
      </p:sp>
    </p:spTree>
    <p:extLst>
      <p:ext uri="{BB962C8B-B14F-4D97-AF65-F5344CB8AC3E}">
        <p14:creationId xmlns:p14="http://schemas.microsoft.com/office/powerpoint/2010/main" val="24281914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588" y="188913"/>
            <a:ext cx="7772400" cy="1367879"/>
          </a:xfrm>
        </p:spPr>
        <p:txBody>
          <a:bodyPr/>
          <a:lstStyle/>
          <a:p>
            <a:pPr algn="l" eaLnBrk="1" hangingPunct="1"/>
            <a:r>
              <a:rPr lang="en-GB" sz="4000" dirty="0">
                <a:solidFill>
                  <a:srgbClr val="015284"/>
                </a:solidFill>
              </a:rPr>
              <a:t>10 </a:t>
            </a:r>
            <a:r>
              <a:rPr lang="en-GB" sz="4000" dirty="0" err="1" smtClean="0">
                <a:solidFill>
                  <a:srgbClr val="015284"/>
                </a:solidFill>
              </a:rPr>
              <a:t>cwestiwn</a:t>
            </a:r>
            <a:r>
              <a:rPr lang="en-GB" sz="4000" dirty="0" smtClean="0">
                <a:solidFill>
                  <a:srgbClr val="015284"/>
                </a:solidFill>
              </a:rPr>
              <a:t> </a:t>
            </a:r>
            <a:r>
              <a:rPr lang="en-GB" sz="4000" dirty="0" err="1">
                <a:solidFill>
                  <a:srgbClr val="015284"/>
                </a:solidFill>
              </a:rPr>
              <a:t>i</a:t>
            </a:r>
            <a:r>
              <a:rPr lang="en-GB" sz="4000" dirty="0">
                <a:solidFill>
                  <a:srgbClr val="015284"/>
                </a:solidFill>
              </a:rPr>
              <a:t> </a:t>
            </a:r>
            <a:r>
              <a:rPr lang="en-GB" sz="4000" dirty="0" err="1">
                <a:solidFill>
                  <a:srgbClr val="015284"/>
                </a:solidFill>
              </a:rPr>
              <a:t>ddarparwyr</a:t>
            </a:r>
            <a:r>
              <a:rPr lang="en-GB" sz="4000" dirty="0">
                <a:solidFill>
                  <a:srgbClr val="015284"/>
                </a:solidFill>
              </a:rPr>
              <a:t/>
            </a:r>
            <a:br>
              <a:rPr lang="en-GB" sz="4000" dirty="0">
                <a:solidFill>
                  <a:srgbClr val="015284"/>
                </a:solidFill>
              </a:rPr>
            </a:br>
            <a:r>
              <a:rPr lang="en-GB" sz="4000" dirty="0"/>
              <a:t>10 questions for providers</a:t>
            </a:r>
            <a:r>
              <a:rPr lang="en-GB" sz="3200" dirty="0" smtClean="0"/>
              <a:t/>
            </a:r>
            <a:br>
              <a:rPr lang="en-GB" sz="3200" dirty="0" smtClean="0"/>
            </a:br>
            <a:endParaRPr lang="en-US" sz="3200" dirty="0" smtClean="0">
              <a:solidFill>
                <a:srgbClr val="015284"/>
              </a:solidFill>
            </a:endParaRPr>
          </a:p>
        </p:txBody>
      </p:sp>
      <p:sp>
        <p:nvSpPr>
          <p:cNvPr id="12291" name="Rectangle 3"/>
          <p:cNvSpPr>
            <a:spLocks noGrp="1" noChangeArrowheads="1"/>
          </p:cNvSpPr>
          <p:nvPr>
            <p:ph type="body" sz="half" idx="1"/>
          </p:nvPr>
        </p:nvSpPr>
        <p:spPr>
          <a:xfrm>
            <a:off x="251520" y="1412776"/>
            <a:ext cx="4681538" cy="5084762"/>
          </a:xfrm>
        </p:spPr>
        <p:txBody>
          <a:bodyPr/>
          <a:lstStyle/>
          <a:p>
            <a:pPr>
              <a:buAutoNum type="arabicPeriod" startAt="6"/>
            </a:pPr>
            <a:r>
              <a:rPr lang="en-GB" sz="1800" dirty="0" smtClean="0"/>
              <a:t>A </a:t>
            </a:r>
            <a:r>
              <a:rPr lang="en-GB" sz="1800" dirty="0" err="1" smtClean="0"/>
              <a:t>yw</a:t>
            </a:r>
            <a:r>
              <a:rPr lang="en-GB" sz="1800" dirty="0" smtClean="0"/>
              <a:t> </a:t>
            </a:r>
            <a:r>
              <a:rPr lang="en-GB" sz="1800" dirty="0" err="1" smtClean="0"/>
              <a:t>arsylwadau’n</a:t>
            </a:r>
            <a:r>
              <a:rPr lang="en-GB" sz="1800" dirty="0" smtClean="0"/>
              <a:t> </a:t>
            </a:r>
            <a:r>
              <a:rPr lang="en-GB" sz="1800" dirty="0" err="1" smtClean="0"/>
              <a:t>canolbwyntio’n</a:t>
            </a:r>
            <a:r>
              <a:rPr lang="en-GB" sz="1800" dirty="0" smtClean="0"/>
              <a:t> </a:t>
            </a:r>
            <a:r>
              <a:rPr lang="en-GB" sz="1800" dirty="0" err="1" smtClean="0"/>
              <a:t>glir</a:t>
            </a:r>
            <a:r>
              <a:rPr lang="en-GB" sz="1800" dirty="0" smtClean="0"/>
              <a:t> </a:t>
            </a:r>
            <a:r>
              <a:rPr lang="en-GB" sz="1800" dirty="0" err="1" smtClean="0"/>
              <a:t>ar</a:t>
            </a:r>
            <a:r>
              <a:rPr lang="en-GB" sz="1800" dirty="0" smtClean="0"/>
              <a:t> y </a:t>
            </a:r>
            <a:r>
              <a:rPr lang="en-GB" sz="1800" dirty="0" err="1" smtClean="0"/>
              <a:t>graddau</a:t>
            </a:r>
            <a:r>
              <a:rPr lang="en-GB" sz="1800" dirty="0" smtClean="0"/>
              <a:t> y </a:t>
            </a:r>
            <a:r>
              <a:rPr lang="en-GB" sz="1800" dirty="0" err="1" smtClean="0"/>
              <a:t>mae</a:t>
            </a:r>
            <a:r>
              <a:rPr lang="en-GB" sz="1800" dirty="0" smtClean="0"/>
              <a:t> </a:t>
            </a:r>
            <a:r>
              <a:rPr lang="en-GB" sz="1800" dirty="0" err="1" smtClean="0"/>
              <a:t>addysgu’n</a:t>
            </a:r>
            <a:r>
              <a:rPr lang="en-GB" sz="1800" dirty="0" smtClean="0"/>
              <a:t> </a:t>
            </a:r>
            <a:r>
              <a:rPr lang="en-GB" sz="1800" dirty="0" err="1" smtClean="0"/>
              <a:t>helpu</a:t>
            </a:r>
            <a:r>
              <a:rPr lang="en-GB" sz="1800" dirty="0" smtClean="0"/>
              <a:t> </a:t>
            </a:r>
            <a:r>
              <a:rPr lang="en-GB" sz="1800" dirty="0" err="1" smtClean="0"/>
              <a:t>dysgwyr</a:t>
            </a:r>
            <a:r>
              <a:rPr lang="en-GB" sz="1800" dirty="0" smtClean="0"/>
              <a:t> </a:t>
            </a:r>
            <a:r>
              <a:rPr lang="en-GB" sz="1800" dirty="0" err="1" smtClean="0"/>
              <a:t>i</a:t>
            </a:r>
            <a:r>
              <a:rPr lang="en-GB" sz="1800" dirty="0" smtClean="0"/>
              <a:t> </a:t>
            </a:r>
            <a:r>
              <a:rPr lang="en-GB" sz="1800" dirty="0" err="1" smtClean="0"/>
              <a:t>ddysgu</a:t>
            </a:r>
            <a:r>
              <a:rPr lang="en-GB" sz="1800" dirty="0" smtClean="0"/>
              <a:t>, </a:t>
            </a:r>
            <a:r>
              <a:rPr lang="en-GB" sz="1800" dirty="0" err="1" smtClean="0"/>
              <a:t>gwneud</a:t>
            </a:r>
            <a:r>
              <a:rPr lang="en-GB" sz="1800" dirty="0" smtClean="0"/>
              <a:t> </a:t>
            </a:r>
            <a:r>
              <a:rPr lang="en-GB" sz="1800" dirty="0" err="1" smtClean="0"/>
              <a:t>cynnydd</a:t>
            </a:r>
            <a:r>
              <a:rPr lang="en-GB" sz="1800" dirty="0" smtClean="0"/>
              <a:t> a </a:t>
            </a:r>
            <a:r>
              <a:rPr lang="en-GB" sz="1800" dirty="0" err="1" smtClean="0"/>
              <a:t>chyflawni</a:t>
            </a:r>
            <a:r>
              <a:rPr lang="en-GB" sz="1800" dirty="0" smtClean="0"/>
              <a:t>?</a:t>
            </a:r>
          </a:p>
          <a:p>
            <a:pPr>
              <a:buAutoNum type="arabicPeriod" startAt="6"/>
            </a:pPr>
            <a:r>
              <a:rPr lang="en-GB" sz="1800" dirty="0" smtClean="0"/>
              <a:t>A </a:t>
            </a:r>
            <a:r>
              <a:rPr lang="en-GB" sz="1800" dirty="0" err="1" smtClean="0"/>
              <a:t>yw</a:t>
            </a:r>
            <a:r>
              <a:rPr lang="en-GB" sz="1800" dirty="0" smtClean="0"/>
              <a:t> </a:t>
            </a:r>
            <a:r>
              <a:rPr lang="en-GB" sz="1800" dirty="0" err="1" smtClean="0"/>
              <a:t>arsylwadau’n</a:t>
            </a:r>
            <a:r>
              <a:rPr lang="en-GB" sz="1800" dirty="0" smtClean="0"/>
              <a:t> </a:t>
            </a:r>
            <a:r>
              <a:rPr lang="en-GB" sz="1800" dirty="0" err="1" smtClean="0"/>
              <a:t>tynnu</a:t>
            </a:r>
            <a:r>
              <a:rPr lang="en-GB" sz="1800" dirty="0" smtClean="0"/>
              <a:t> </a:t>
            </a:r>
            <a:r>
              <a:rPr lang="en-GB" sz="1800" dirty="0" err="1" smtClean="0"/>
              <a:t>ar</a:t>
            </a:r>
            <a:r>
              <a:rPr lang="en-GB" sz="1800" dirty="0" smtClean="0"/>
              <a:t> </a:t>
            </a:r>
            <a:r>
              <a:rPr lang="en-GB" sz="1800" dirty="0" err="1" smtClean="0"/>
              <a:t>ystod</a:t>
            </a:r>
            <a:r>
              <a:rPr lang="en-GB" sz="1800" dirty="0" smtClean="0"/>
              <a:t> </a:t>
            </a:r>
            <a:r>
              <a:rPr lang="en-GB" sz="1800" dirty="0" err="1" smtClean="0"/>
              <a:t>eang</a:t>
            </a:r>
            <a:r>
              <a:rPr lang="en-GB" sz="1800" dirty="0" smtClean="0"/>
              <a:t> o </a:t>
            </a:r>
            <a:r>
              <a:rPr lang="en-GB" sz="1800" dirty="0" err="1" smtClean="0"/>
              <a:t>dystiolaeth</a:t>
            </a:r>
            <a:r>
              <a:rPr lang="en-GB" sz="1800" dirty="0" smtClean="0"/>
              <a:t> am </a:t>
            </a:r>
            <a:r>
              <a:rPr lang="en-GB" sz="1800" dirty="0" err="1" smtClean="0"/>
              <a:t>ddysgu</a:t>
            </a:r>
            <a:r>
              <a:rPr lang="en-GB" sz="1800" dirty="0" smtClean="0"/>
              <a:t> </a:t>
            </a:r>
            <a:r>
              <a:rPr lang="en-GB" sz="1800" dirty="0" err="1" smtClean="0"/>
              <a:t>disgyblion</a:t>
            </a:r>
            <a:r>
              <a:rPr lang="en-GB" sz="1800" dirty="0" smtClean="0"/>
              <a:t>, </a:t>
            </a:r>
            <a:r>
              <a:rPr lang="en-GB" sz="1800" dirty="0" err="1" smtClean="0"/>
              <a:t>fel</a:t>
            </a:r>
            <a:r>
              <a:rPr lang="en-GB" sz="1800" dirty="0" smtClean="0"/>
              <a:t> </a:t>
            </a:r>
            <a:r>
              <a:rPr lang="en-GB" sz="1800" dirty="0" err="1" smtClean="0"/>
              <a:t>craffu</a:t>
            </a:r>
            <a:r>
              <a:rPr lang="en-GB" sz="1800" dirty="0" smtClean="0"/>
              <a:t> </a:t>
            </a:r>
            <a:r>
              <a:rPr lang="en-GB" sz="1800" dirty="0" err="1" smtClean="0"/>
              <a:t>ar</a:t>
            </a:r>
            <a:r>
              <a:rPr lang="en-GB" sz="1800" dirty="0" smtClean="0"/>
              <a:t> </a:t>
            </a:r>
            <a:r>
              <a:rPr lang="en-GB" sz="1800" dirty="0" err="1" smtClean="0"/>
              <a:t>waith</a:t>
            </a:r>
            <a:r>
              <a:rPr lang="en-GB" sz="1800" dirty="0" smtClean="0"/>
              <a:t> </a:t>
            </a:r>
            <a:r>
              <a:rPr lang="en-GB" sz="1800" dirty="0" err="1" smtClean="0"/>
              <a:t>ysgrifenedig</a:t>
            </a:r>
            <a:r>
              <a:rPr lang="en-GB" sz="1800" dirty="0" smtClean="0"/>
              <a:t>, </a:t>
            </a:r>
            <a:r>
              <a:rPr lang="en-GB" sz="1800" dirty="0" err="1" smtClean="0"/>
              <a:t>gwrando</a:t>
            </a:r>
            <a:r>
              <a:rPr lang="en-GB" sz="1800" dirty="0" smtClean="0"/>
              <a:t> </a:t>
            </a:r>
            <a:r>
              <a:rPr lang="en-GB" sz="1800" dirty="0" err="1" smtClean="0"/>
              <a:t>ar</a:t>
            </a:r>
            <a:r>
              <a:rPr lang="en-GB" sz="1800" dirty="0" smtClean="0"/>
              <a:t> </a:t>
            </a:r>
            <a:r>
              <a:rPr lang="en-GB" sz="1800" dirty="0" err="1" smtClean="0"/>
              <a:t>ddysgwyr</a:t>
            </a:r>
            <a:r>
              <a:rPr lang="en-GB" sz="1800" dirty="0" smtClean="0"/>
              <a:t>?</a:t>
            </a:r>
          </a:p>
          <a:p>
            <a:pPr>
              <a:buAutoNum type="arabicPeriod" startAt="6"/>
            </a:pPr>
            <a:r>
              <a:rPr lang="en-GB" sz="1800" dirty="0" smtClean="0"/>
              <a:t>A </a:t>
            </a:r>
            <a:r>
              <a:rPr lang="en-GB" sz="1800" dirty="0" err="1" smtClean="0"/>
              <a:t>yw</a:t>
            </a:r>
            <a:r>
              <a:rPr lang="en-GB" sz="1800" dirty="0" smtClean="0"/>
              <a:t> </a:t>
            </a:r>
            <a:r>
              <a:rPr lang="en-GB" sz="1800" dirty="0" err="1" smtClean="0"/>
              <a:t>arsylwyr</a:t>
            </a:r>
            <a:r>
              <a:rPr lang="en-GB" sz="1800" dirty="0" smtClean="0"/>
              <a:t> </a:t>
            </a:r>
            <a:r>
              <a:rPr lang="en-GB" sz="1800" dirty="0" err="1" smtClean="0"/>
              <a:t>yn</a:t>
            </a:r>
            <a:r>
              <a:rPr lang="en-GB" sz="1800" dirty="0" smtClean="0"/>
              <a:t> </a:t>
            </a:r>
            <a:r>
              <a:rPr lang="en-GB" sz="1800" dirty="0" err="1" smtClean="0"/>
              <a:t>defnyddio</a:t>
            </a:r>
            <a:r>
              <a:rPr lang="en-GB" sz="1800" dirty="0" smtClean="0"/>
              <a:t> </a:t>
            </a:r>
            <a:r>
              <a:rPr lang="en-GB" sz="1800" dirty="0" err="1" smtClean="0"/>
              <a:t>ffurflenni</a:t>
            </a:r>
            <a:r>
              <a:rPr lang="en-GB" sz="1800" dirty="0" smtClean="0"/>
              <a:t> </a:t>
            </a:r>
            <a:r>
              <a:rPr lang="en-GB" sz="1800" dirty="0" err="1" smtClean="0"/>
              <a:t>sy’n</a:t>
            </a:r>
            <a:r>
              <a:rPr lang="en-GB" sz="1800" dirty="0" smtClean="0"/>
              <a:t> </a:t>
            </a:r>
            <a:r>
              <a:rPr lang="en-GB" sz="1800" dirty="0" err="1" smtClean="0"/>
              <a:t>addas</a:t>
            </a:r>
            <a:r>
              <a:rPr lang="en-GB" sz="1800" dirty="0" smtClean="0"/>
              <a:t> </a:t>
            </a:r>
            <a:r>
              <a:rPr lang="en-GB" sz="1800" dirty="0" err="1" smtClean="0"/>
              <a:t>i</a:t>
            </a:r>
            <a:r>
              <a:rPr lang="en-GB" sz="1800" dirty="0" smtClean="0"/>
              <a:t> </a:t>
            </a:r>
            <a:r>
              <a:rPr lang="en-GB" sz="1800" dirty="0" err="1" smtClean="0"/>
              <a:t>ddiben</a:t>
            </a:r>
            <a:r>
              <a:rPr lang="en-GB" sz="1800" dirty="0" smtClean="0"/>
              <a:t> yr </a:t>
            </a:r>
            <a:r>
              <a:rPr lang="en-GB" sz="1800" dirty="0" err="1" smtClean="0"/>
              <a:t>arsylwi</a:t>
            </a:r>
            <a:r>
              <a:rPr lang="en-GB" sz="1800" dirty="0" smtClean="0"/>
              <a:t>?</a:t>
            </a:r>
          </a:p>
          <a:p>
            <a:pPr>
              <a:buAutoNum type="arabicPeriod" startAt="6"/>
            </a:pPr>
            <a:r>
              <a:rPr lang="en-GB" sz="1800" dirty="0" smtClean="0"/>
              <a:t>A </a:t>
            </a:r>
            <a:r>
              <a:rPr lang="en-GB" sz="1800" dirty="0" err="1" smtClean="0"/>
              <a:t>oes</a:t>
            </a:r>
            <a:r>
              <a:rPr lang="en-GB" sz="1800" dirty="0" smtClean="0"/>
              <a:t> </a:t>
            </a:r>
            <a:r>
              <a:rPr lang="en-GB" sz="1800" dirty="0" err="1" smtClean="0"/>
              <a:t>cyfleoedd</a:t>
            </a:r>
            <a:r>
              <a:rPr lang="en-GB" sz="1800" dirty="0" smtClean="0"/>
              <a:t> </a:t>
            </a:r>
            <a:r>
              <a:rPr lang="en-GB" sz="1800" dirty="0" err="1" smtClean="0"/>
              <a:t>rhaglenedig</a:t>
            </a:r>
            <a:r>
              <a:rPr lang="en-GB" sz="1800" dirty="0" smtClean="0"/>
              <a:t> am </a:t>
            </a:r>
            <a:r>
              <a:rPr lang="en-GB" sz="1800" dirty="0" err="1" smtClean="0"/>
              <a:t>ddeialog</a:t>
            </a:r>
            <a:r>
              <a:rPr lang="en-GB" sz="1800" dirty="0" smtClean="0"/>
              <a:t> </a:t>
            </a:r>
            <a:r>
              <a:rPr lang="en-GB" sz="1800" dirty="0" err="1" smtClean="0"/>
              <a:t>broffesiynol</a:t>
            </a:r>
            <a:r>
              <a:rPr lang="en-GB" sz="1800" dirty="0" smtClean="0"/>
              <a:t> </a:t>
            </a:r>
            <a:r>
              <a:rPr lang="en-GB" sz="1800" dirty="0" err="1" smtClean="0"/>
              <a:t>rhwng</a:t>
            </a:r>
            <a:r>
              <a:rPr lang="en-GB" sz="1800" dirty="0" smtClean="0"/>
              <a:t> yr </a:t>
            </a:r>
            <a:r>
              <a:rPr lang="en-GB" sz="1800" dirty="0" err="1" smtClean="0"/>
              <a:t>arsylwr</a:t>
            </a:r>
            <a:r>
              <a:rPr lang="en-GB" sz="1800" dirty="0" smtClean="0"/>
              <a:t> </a:t>
            </a:r>
            <a:r>
              <a:rPr lang="en-GB" sz="1800" dirty="0" err="1" smtClean="0"/>
              <a:t>a’r</a:t>
            </a:r>
            <a:r>
              <a:rPr lang="en-GB" sz="1800" dirty="0" smtClean="0"/>
              <a:t> </a:t>
            </a:r>
            <a:r>
              <a:rPr lang="en-GB" sz="1800" dirty="0" err="1" smtClean="0"/>
              <a:t>sawl</a:t>
            </a:r>
            <a:r>
              <a:rPr lang="en-GB" sz="1800" dirty="0" smtClean="0"/>
              <a:t> </a:t>
            </a:r>
            <a:r>
              <a:rPr lang="en-GB" sz="1800" dirty="0" err="1" smtClean="0"/>
              <a:t>sy’n</a:t>
            </a:r>
            <a:r>
              <a:rPr lang="en-GB" sz="1800" dirty="0" smtClean="0"/>
              <a:t> </a:t>
            </a:r>
            <a:r>
              <a:rPr lang="en-GB" sz="1800" dirty="0" err="1" smtClean="0"/>
              <a:t>cael</a:t>
            </a:r>
            <a:r>
              <a:rPr lang="en-GB" sz="1800" dirty="0" smtClean="0"/>
              <a:t> </a:t>
            </a:r>
            <a:r>
              <a:rPr lang="en-GB" sz="1800" dirty="0" err="1" smtClean="0"/>
              <a:t>ei</a:t>
            </a:r>
            <a:r>
              <a:rPr lang="en-GB" sz="1800" dirty="0" smtClean="0"/>
              <a:t> (h)</a:t>
            </a:r>
            <a:r>
              <a:rPr lang="en-GB" sz="1800" dirty="0" err="1" smtClean="0"/>
              <a:t>arsylwi</a:t>
            </a:r>
            <a:r>
              <a:rPr lang="en-GB" sz="1800" dirty="0" smtClean="0"/>
              <a:t>?</a:t>
            </a:r>
          </a:p>
          <a:p>
            <a:pPr>
              <a:buAutoNum type="arabicPeriod" startAt="6"/>
            </a:pPr>
            <a:r>
              <a:rPr lang="en-GB" sz="1800" dirty="0" smtClean="0"/>
              <a:t>A </a:t>
            </a:r>
            <a:r>
              <a:rPr lang="en-GB" sz="1800" dirty="0" err="1" smtClean="0"/>
              <a:t>yw’r</a:t>
            </a:r>
            <a:r>
              <a:rPr lang="en-GB" sz="1800" dirty="0" smtClean="0"/>
              <a:t> </a:t>
            </a:r>
            <a:r>
              <a:rPr lang="en-GB" sz="1800" dirty="0" err="1" smtClean="0"/>
              <a:t>arsylwyr</a:t>
            </a:r>
            <a:r>
              <a:rPr lang="en-GB" sz="1800" dirty="0" smtClean="0"/>
              <a:t> </a:t>
            </a:r>
            <a:r>
              <a:rPr lang="en-GB" sz="1800" dirty="0" err="1" smtClean="0"/>
              <a:t>yn</a:t>
            </a:r>
            <a:r>
              <a:rPr lang="en-GB" sz="1800" dirty="0" smtClean="0"/>
              <a:t> </a:t>
            </a:r>
            <a:r>
              <a:rPr lang="en-GB" sz="1800" dirty="0" err="1" smtClean="0"/>
              <a:t>cael</a:t>
            </a:r>
            <a:r>
              <a:rPr lang="en-GB" sz="1800" dirty="0" smtClean="0"/>
              <a:t> </a:t>
            </a:r>
            <a:r>
              <a:rPr lang="en-GB" sz="1800" dirty="0" err="1" smtClean="0"/>
              <a:t>eu</a:t>
            </a:r>
            <a:r>
              <a:rPr lang="en-GB" sz="1800" dirty="0" smtClean="0"/>
              <a:t> </a:t>
            </a:r>
            <a:r>
              <a:rPr lang="en-GB" sz="1800" dirty="0" err="1" smtClean="0"/>
              <a:t>hyfforddi</a:t>
            </a:r>
            <a:r>
              <a:rPr lang="en-GB" sz="1800" dirty="0" smtClean="0"/>
              <a:t>?  A </a:t>
            </a:r>
            <a:r>
              <a:rPr lang="en-GB" sz="1800" dirty="0" err="1" smtClean="0"/>
              <a:t>yw</a:t>
            </a:r>
            <a:r>
              <a:rPr lang="en-GB" sz="1800" dirty="0" smtClean="0"/>
              <a:t> </a:t>
            </a:r>
            <a:r>
              <a:rPr lang="en-GB" sz="1800" dirty="0" err="1" smtClean="0"/>
              <a:t>cymedroli’n</a:t>
            </a:r>
            <a:r>
              <a:rPr lang="en-GB" sz="1800" dirty="0" smtClean="0"/>
              <a:t> </a:t>
            </a:r>
            <a:r>
              <a:rPr lang="en-GB" sz="1800" dirty="0" err="1" smtClean="0"/>
              <a:t>digwydd</a:t>
            </a:r>
            <a:r>
              <a:rPr lang="en-GB" sz="1800" dirty="0" smtClean="0"/>
              <a:t> </a:t>
            </a:r>
            <a:r>
              <a:rPr lang="en-GB" sz="1800" dirty="0" err="1" smtClean="0"/>
              <a:t>er</a:t>
            </a:r>
            <a:r>
              <a:rPr lang="en-GB" sz="1800" dirty="0" smtClean="0"/>
              <a:t> </a:t>
            </a:r>
            <a:r>
              <a:rPr lang="en-GB" sz="1800" dirty="0" err="1" smtClean="0"/>
              <a:t>mwyn</a:t>
            </a:r>
            <a:r>
              <a:rPr lang="en-GB" sz="1800" dirty="0" smtClean="0"/>
              <a:t> </a:t>
            </a:r>
            <a:r>
              <a:rPr lang="en-GB" sz="1800" dirty="0" err="1" smtClean="0"/>
              <a:t>sicrhau</a:t>
            </a:r>
            <a:r>
              <a:rPr lang="en-GB" sz="1800" dirty="0" smtClean="0"/>
              <a:t> </a:t>
            </a:r>
            <a:r>
              <a:rPr lang="en-GB" sz="1800" dirty="0" err="1" smtClean="0"/>
              <a:t>tegwch</a:t>
            </a:r>
            <a:r>
              <a:rPr lang="en-GB" sz="1800" dirty="0" smtClean="0"/>
              <a:t> a </a:t>
            </a:r>
            <a:r>
              <a:rPr lang="en-GB" sz="1800" dirty="0" err="1" smtClean="0"/>
              <a:t>chysondeb</a:t>
            </a:r>
            <a:r>
              <a:rPr lang="en-GB" sz="1800" dirty="0" smtClean="0"/>
              <a:t>?</a:t>
            </a:r>
          </a:p>
        </p:txBody>
      </p:sp>
      <p:sp>
        <p:nvSpPr>
          <p:cNvPr id="4" name="Rectangle 3"/>
          <p:cNvSpPr txBox="1">
            <a:spLocks noChangeArrowheads="1"/>
          </p:cNvSpPr>
          <p:nvPr/>
        </p:nvSpPr>
        <p:spPr bwMode="auto">
          <a:xfrm>
            <a:off x="4860032" y="1420813"/>
            <a:ext cx="4193909" cy="5084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a:buFontTx/>
              <a:buAutoNum type="arabicPeriod" startAt="6"/>
            </a:pPr>
            <a:r>
              <a:rPr lang="en-GB" sz="1800" kern="0" dirty="0" smtClean="0">
                <a:solidFill>
                  <a:srgbClr val="D60134"/>
                </a:solidFill>
              </a:rPr>
              <a:t>Do observations focus clearly on the extent to which teaching helps pupils to learn, make progress and achieve?</a:t>
            </a:r>
          </a:p>
          <a:p>
            <a:pPr>
              <a:buFontTx/>
              <a:buAutoNum type="arabicPeriod" startAt="6"/>
            </a:pPr>
            <a:r>
              <a:rPr lang="en-GB" sz="1800" kern="0" dirty="0" smtClean="0">
                <a:solidFill>
                  <a:srgbClr val="D60134"/>
                </a:solidFill>
              </a:rPr>
              <a:t>Do observations draw on a wide range of evidence about pupils’ learning, such as scrutiny of written work, listening to learners?</a:t>
            </a:r>
          </a:p>
          <a:p>
            <a:pPr>
              <a:buFontTx/>
              <a:buAutoNum type="arabicPeriod" startAt="6"/>
            </a:pPr>
            <a:r>
              <a:rPr lang="en-GB" sz="1800" kern="0" dirty="0" smtClean="0">
                <a:solidFill>
                  <a:srgbClr val="D60134"/>
                </a:solidFill>
              </a:rPr>
              <a:t>Do observers use forms that suit the purpose of the observation?</a:t>
            </a:r>
          </a:p>
          <a:p>
            <a:pPr>
              <a:buFontTx/>
              <a:buAutoNum type="arabicPeriod" startAt="6"/>
            </a:pPr>
            <a:r>
              <a:rPr lang="en-GB" sz="1800" kern="0" dirty="0" smtClean="0">
                <a:solidFill>
                  <a:srgbClr val="D60134"/>
                </a:solidFill>
              </a:rPr>
              <a:t>Are there programmed opportunities for professional dialogue between the observer and the observer?</a:t>
            </a:r>
          </a:p>
          <a:p>
            <a:pPr>
              <a:buFontTx/>
              <a:buAutoNum type="arabicPeriod" startAt="6"/>
            </a:pPr>
            <a:r>
              <a:rPr lang="en-GB" sz="1800" kern="0" dirty="0" smtClean="0">
                <a:solidFill>
                  <a:srgbClr val="D60134"/>
                </a:solidFill>
              </a:rPr>
              <a:t>Are observers trained? Does moderation take place to ensure fairness and consistency?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11968" y="2924944"/>
            <a:ext cx="7772400" cy="1872208"/>
          </a:xfrm>
        </p:spPr>
        <p:txBody>
          <a:bodyPr/>
          <a:lstStyle/>
          <a:p>
            <a:pPr algn="l" eaLnBrk="1" hangingPunct="1"/>
            <a:r>
              <a:rPr lang="en-GB" sz="3600" dirty="0" smtClean="0"/>
              <a:t/>
            </a:r>
            <a:br>
              <a:rPr lang="en-GB" sz="3600" dirty="0" smtClean="0"/>
            </a:br>
            <a:r>
              <a:rPr lang="en-GB" sz="3600" dirty="0" err="1" smtClean="0">
                <a:solidFill>
                  <a:srgbClr val="015284"/>
                </a:solidFill>
              </a:rPr>
              <a:t>Dolen</a:t>
            </a:r>
            <a:r>
              <a:rPr lang="en-GB" sz="3600" dirty="0" smtClean="0">
                <a:solidFill>
                  <a:srgbClr val="015284"/>
                </a:solidFill>
              </a:rPr>
              <a:t> we </a:t>
            </a:r>
            <a:r>
              <a:rPr lang="en-GB" sz="3600" dirty="0" err="1" smtClean="0">
                <a:solidFill>
                  <a:srgbClr val="015284"/>
                </a:solidFill>
              </a:rPr>
              <a:t>i’r</a:t>
            </a:r>
            <a:r>
              <a:rPr lang="en-GB" sz="3600" dirty="0" smtClean="0">
                <a:solidFill>
                  <a:srgbClr val="015284"/>
                </a:solidFill>
              </a:rPr>
              <a:t> </a:t>
            </a:r>
            <a:r>
              <a:rPr lang="en-GB" sz="3600" dirty="0" err="1" smtClean="0">
                <a:solidFill>
                  <a:srgbClr val="015284"/>
                </a:solidFill>
              </a:rPr>
              <a:t>adroddiad</a:t>
            </a:r>
            <a:r>
              <a:rPr lang="en-GB" sz="3600" dirty="0" smtClean="0">
                <a:solidFill>
                  <a:srgbClr val="015284"/>
                </a:solidFill>
              </a:rPr>
              <a:t> </a:t>
            </a:r>
            <a:r>
              <a:rPr lang="en-GB" sz="3600" dirty="0" err="1" smtClean="0">
                <a:solidFill>
                  <a:srgbClr val="015284"/>
                </a:solidFill>
              </a:rPr>
              <a:t>llawn</a:t>
            </a:r>
            <a:r>
              <a:rPr lang="en-GB" sz="3600" dirty="0">
                <a:solidFill>
                  <a:srgbClr val="015284"/>
                </a:solidFill>
              </a:rPr>
              <a:t>:</a:t>
            </a:r>
            <a:r>
              <a:rPr lang="en-GB" sz="3600" dirty="0" smtClean="0">
                <a:solidFill>
                  <a:srgbClr val="015284"/>
                </a:solidFill>
              </a:rPr>
              <a:t> </a:t>
            </a:r>
            <a:br>
              <a:rPr lang="en-GB" sz="3600" dirty="0" smtClean="0">
                <a:solidFill>
                  <a:srgbClr val="015284"/>
                </a:solidFill>
              </a:rPr>
            </a:br>
            <a:r>
              <a:rPr lang="en-GB" sz="3600" dirty="0">
                <a:solidFill>
                  <a:srgbClr val="015284"/>
                </a:solidFill>
              </a:rPr>
              <a:t/>
            </a:r>
            <a:br>
              <a:rPr lang="en-GB" sz="3600" dirty="0">
                <a:solidFill>
                  <a:srgbClr val="015284"/>
                </a:solidFill>
              </a:rPr>
            </a:br>
            <a:r>
              <a:rPr lang="en-GB" sz="3600" dirty="0" err="1" smtClean="0">
                <a:solidFill>
                  <a:srgbClr val="015284"/>
                </a:solidFill>
                <a:hlinkClick r:id="rId2"/>
              </a:rPr>
              <a:t>Cymraeg</a:t>
            </a:r>
            <a:r>
              <a:rPr lang="en-GB" sz="3600" dirty="0">
                <a:solidFill>
                  <a:srgbClr val="015284"/>
                </a:solidFill>
              </a:rPr>
              <a:t/>
            </a:r>
            <a:br>
              <a:rPr lang="en-GB" sz="3600" dirty="0">
                <a:solidFill>
                  <a:srgbClr val="015284"/>
                </a:solidFill>
              </a:rPr>
            </a:br>
            <a:r>
              <a:rPr lang="en-GB" sz="3600" dirty="0">
                <a:solidFill>
                  <a:srgbClr val="015284"/>
                </a:solidFill>
              </a:rPr>
              <a:t/>
            </a:r>
            <a:br>
              <a:rPr lang="en-GB" sz="3600" dirty="0">
                <a:solidFill>
                  <a:srgbClr val="015284"/>
                </a:solidFill>
              </a:rPr>
            </a:br>
            <a:r>
              <a:rPr lang="en-GB" sz="3600" dirty="0" smtClean="0"/>
              <a:t>Web-link to full report:</a:t>
            </a:r>
            <a:br>
              <a:rPr lang="en-GB" sz="3600" dirty="0" smtClean="0"/>
            </a:br>
            <a:r>
              <a:rPr lang="en-GB" sz="3600" dirty="0"/>
              <a:t/>
            </a:r>
            <a:br>
              <a:rPr lang="en-GB" sz="3600" dirty="0"/>
            </a:br>
            <a:r>
              <a:rPr lang="en-GB" sz="3600" dirty="0" smtClean="0">
                <a:hlinkClick r:id="rId3"/>
              </a:rPr>
              <a:t>English</a:t>
            </a:r>
            <a:r>
              <a:rPr lang="en-GB" sz="3600" dirty="0" smtClean="0"/>
              <a:t/>
            </a:r>
            <a:br>
              <a:rPr lang="en-GB" sz="3600" dirty="0" smtClean="0"/>
            </a:br>
            <a:r>
              <a:rPr lang="en-GB" sz="3600" dirty="0" smtClean="0">
                <a:solidFill>
                  <a:srgbClr val="015284"/>
                </a:solidFill>
              </a:rPr>
              <a:t/>
            </a:r>
            <a:br>
              <a:rPr lang="en-GB" sz="3600" dirty="0" smtClean="0">
                <a:solidFill>
                  <a:srgbClr val="015284"/>
                </a:solidFill>
              </a:rPr>
            </a:br>
            <a:r>
              <a:rPr lang="en-GB" sz="3600" dirty="0" smtClean="0">
                <a:solidFill>
                  <a:srgbClr val="015284"/>
                </a:solidFill>
              </a:rPr>
              <a:t/>
            </a:r>
            <a:br>
              <a:rPr lang="en-GB" sz="3600" dirty="0" smtClean="0">
                <a:solidFill>
                  <a:srgbClr val="015284"/>
                </a:solidFill>
              </a:rPr>
            </a:br>
            <a:endParaRPr lang="en-US" sz="3600" dirty="0" smtClean="0">
              <a:solidFill>
                <a:srgbClr val="015284"/>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Placeholder 5"/>
          <p:cNvSpPr>
            <a:spLocks noGrp="1"/>
          </p:cNvSpPr>
          <p:nvPr>
            <p:ph type="body" idx="1"/>
          </p:nvPr>
        </p:nvSpPr>
        <p:spPr/>
        <p:txBody>
          <a:bodyPr/>
          <a:lstStyle/>
          <a:p>
            <a:pPr algn="ctr"/>
            <a:r>
              <a:rPr lang="cy-GB" sz="6000" dirty="0"/>
              <a:t>Cwestiynau...</a:t>
            </a:r>
            <a:endParaRPr lang="en-GB" sz="6000" dirty="0"/>
          </a:p>
          <a:p>
            <a:pPr algn="ctr"/>
            <a:r>
              <a:rPr lang="en-GB" sz="6000" dirty="0" smtClean="0">
                <a:solidFill>
                  <a:srgbClr val="D60134"/>
                </a:solidFill>
              </a:rPr>
              <a:t>Questions…</a:t>
            </a:r>
          </a:p>
          <a:p>
            <a:endParaRPr lang="en-GB"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188913"/>
            <a:ext cx="7772400" cy="863600"/>
          </a:xfrm>
        </p:spPr>
        <p:txBody>
          <a:bodyPr/>
          <a:lstStyle/>
          <a:p>
            <a:r>
              <a:rPr lang="en-GB" sz="3600" dirty="0" err="1" smtClean="0">
                <a:solidFill>
                  <a:srgbClr val="015284"/>
                </a:solidFill>
              </a:rPr>
              <a:t>Cefndir</a:t>
            </a:r>
            <a:r>
              <a:rPr lang="en-GB" sz="3600" dirty="0" smtClean="0">
                <a:solidFill>
                  <a:srgbClr val="015284"/>
                </a:solidFill>
              </a:rPr>
              <a:t>  </a:t>
            </a:r>
            <a:r>
              <a:rPr lang="en-GB" sz="3600" dirty="0" smtClean="0"/>
              <a:t>Background</a:t>
            </a:r>
            <a:endParaRPr lang="en-GB" sz="3600" b="1" dirty="0" smtClean="0">
              <a:solidFill>
                <a:srgbClr val="015284"/>
              </a:solidFill>
            </a:endParaRPr>
          </a:p>
        </p:txBody>
      </p:sp>
      <p:sp>
        <p:nvSpPr>
          <p:cNvPr id="3075" name="Content Placeholder 3"/>
          <p:cNvSpPr>
            <a:spLocks noGrp="1"/>
          </p:cNvSpPr>
          <p:nvPr>
            <p:ph sz="half" idx="2"/>
          </p:nvPr>
        </p:nvSpPr>
        <p:spPr>
          <a:xfrm>
            <a:off x="251520" y="1340768"/>
            <a:ext cx="4320480" cy="5328890"/>
          </a:xfrm>
        </p:spPr>
        <p:txBody>
          <a:bodyPr/>
          <a:lstStyle/>
          <a:p>
            <a:r>
              <a:rPr lang="en-GB" sz="2000" dirty="0" err="1" smtClean="0"/>
              <a:t>Nodi</a:t>
            </a:r>
            <a:r>
              <a:rPr lang="en-GB" sz="2000" dirty="0" smtClean="0"/>
              <a:t> </a:t>
            </a:r>
            <a:r>
              <a:rPr lang="en-GB" sz="2000" dirty="0" err="1" smtClean="0"/>
              <a:t>sut</a:t>
            </a:r>
            <a:r>
              <a:rPr lang="en-GB" sz="2000" dirty="0" smtClean="0"/>
              <a:t> </a:t>
            </a:r>
            <a:r>
              <a:rPr lang="en-GB" sz="2000" dirty="0" err="1" smtClean="0"/>
              <a:t>mae</a:t>
            </a:r>
            <a:r>
              <a:rPr lang="en-GB" sz="2000" dirty="0" smtClean="0"/>
              <a:t> </a:t>
            </a:r>
            <a:r>
              <a:rPr lang="en-GB" sz="2000" dirty="0" err="1" smtClean="0"/>
              <a:t>ysgolion</a:t>
            </a:r>
            <a:r>
              <a:rPr lang="en-GB" sz="2000" dirty="0" smtClean="0"/>
              <a:t> </a:t>
            </a:r>
            <a:r>
              <a:rPr lang="en-GB" sz="2000" dirty="0" err="1" smtClean="0"/>
              <a:t>yn</a:t>
            </a:r>
            <a:r>
              <a:rPr lang="en-GB" sz="2000" dirty="0" smtClean="0"/>
              <a:t> </a:t>
            </a:r>
            <a:r>
              <a:rPr lang="en-GB" sz="2000" dirty="0" err="1" smtClean="0"/>
              <a:t>defnyddio</a:t>
            </a:r>
            <a:r>
              <a:rPr lang="en-GB" sz="2000" dirty="0" smtClean="0"/>
              <a:t> </a:t>
            </a:r>
            <a:r>
              <a:rPr lang="en-GB" sz="2000" dirty="0" err="1" smtClean="0"/>
              <a:t>arsylwadau</a:t>
            </a:r>
            <a:r>
              <a:rPr lang="en-GB" sz="2000" dirty="0" smtClean="0"/>
              <a:t> </a:t>
            </a:r>
            <a:r>
              <a:rPr lang="en-GB" sz="2000" dirty="0" err="1" smtClean="0"/>
              <a:t>dosbarth</a:t>
            </a:r>
            <a:r>
              <a:rPr lang="en-GB" sz="2000" dirty="0" smtClean="0"/>
              <a:t> </a:t>
            </a:r>
            <a:r>
              <a:rPr lang="en-GB" sz="2000" dirty="0" err="1" smtClean="0"/>
              <a:t>i</a:t>
            </a:r>
            <a:r>
              <a:rPr lang="en-GB" sz="2000" dirty="0" smtClean="0"/>
              <a:t> </a:t>
            </a:r>
            <a:r>
              <a:rPr lang="en-GB" sz="2000" dirty="0" err="1" smtClean="0"/>
              <a:t>wella</a:t>
            </a:r>
            <a:r>
              <a:rPr lang="en-GB" sz="2000" dirty="0" smtClean="0"/>
              <a:t> </a:t>
            </a:r>
            <a:r>
              <a:rPr lang="en-GB" sz="2000" dirty="0" err="1" smtClean="0"/>
              <a:t>safonau</a:t>
            </a:r>
            <a:r>
              <a:rPr lang="en-GB" sz="2000" dirty="0" smtClean="0"/>
              <a:t> </a:t>
            </a:r>
            <a:r>
              <a:rPr lang="en-GB" sz="2000" dirty="0" err="1" smtClean="0"/>
              <a:t>cyflawniad</a:t>
            </a:r>
            <a:r>
              <a:rPr lang="en-GB" sz="2000" dirty="0" smtClean="0"/>
              <a:t> </a:t>
            </a:r>
            <a:r>
              <a:rPr lang="en-GB" sz="2000" dirty="0" err="1" smtClean="0"/>
              <a:t>disgyblion</a:t>
            </a:r>
            <a:endParaRPr lang="en-GB" sz="2000" dirty="0" smtClean="0"/>
          </a:p>
          <a:p>
            <a:r>
              <a:rPr lang="en-GB" sz="2000" dirty="0" err="1" smtClean="0"/>
              <a:t>Nodi</a:t>
            </a:r>
            <a:r>
              <a:rPr lang="en-GB" sz="2000" dirty="0" smtClean="0"/>
              <a:t> </a:t>
            </a:r>
            <a:r>
              <a:rPr lang="en-GB" sz="2000" dirty="0" err="1" smtClean="0"/>
              <a:t>sut</a:t>
            </a:r>
            <a:r>
              <a:rPr lang="en-GB" sz="2000" dirty="0" smtClean="0"/>
              <a:t> gall </a:t>
            </a:r>
            <a:r>
              <a:rPr lang="en-GB" sz="2000" dirty="0" err="1" smtClean="0"/>
              <a:t>arsylwi</a:t>
            </a:r>
            <a:r>
              <a:rPr lang="en-GB" sz="2000" dirty="0" smtClean="0"/>
              <a:t> </a:t>
            </a:r>
            <a:r>
              <a:rPr lang="en-GB" sz="2000" dirty="0" err="1" smtClean="0"/>
              <a:t>dosbarthiadau</a:t>
            </a:r>
            <a:r>
              <a:rPr lang="en-GB" sz="2000" dirty="0" smtClean="0"/>
              <a:t> </a:t>
            </a:r>
            <a:r>
              <a:rPr lang="en-GB" sz="2000" dirty="0" err="1" smtClean="0"/>
              <a:t>helpu</a:t>
            </a:r>
            <a:r>
              <a:rPr lang="en-GB" sz="2000" dirty="0" smtClean="0"/>
              <a:t> </a:t>
            </a:r>
            <a:r>
              <a:rPr lang="en-GB" sz="2000" dirty="0" err="1" smtClean="0"/>
              <a:t>addysgu</a:t>
            </a:r>
            <a:r>
              <a:rPr lang="en-GB" sz="2000" dirty="0" smtClean="0"/>
              <a:t> a </a:t>
            </a:r>
            <a:r>
              <a:rPr lang="en-GB" sz="2000" dirty="0" err="1" smtClean="0"/>
              <a:t>dysgu</a:t>
            </a:r>
            <a:endParaRPr lang="en-GB" sz="2000" dirty="0" smtClean="0"/>
          </a:p>
          <a:p>
            <a:r>
              <a:rPr lang="en-GB" sz="2000" dirty="0" err="1" smtClean="0"/>
              <a:t>Nodi</a:t>
            </a:r>
            <a:r>
              <a:rPr lang="en-GB" sz="2000" dirty="0" smtClean="0"/>
              <a:t> </a:t>
            </a:r>
            <a:r>
              <a:rPr lang="en-GB" sz="2000" dirty="0" err="1" smtClean="0"/>
              <a:t>sut</a:t>
            </a:r>
            <a:r>
              <a:rPr lang="en-GB" sz="2000" dirty="0" smtClean="0"/>
              <a:t> </a:t>
            </a:r>
            <a:r>
              <a:rPr lang="en-GB" sz="2000" dirty="0" err="1" smtClean="0"/>
              <a:t>mae</a:t>
            </a:r>
            <a:r>
              <a:rPr lang="en-GB" sz="2000" dirty="0" smtClean="0"/>
              <a:t> </a:t>
            </a:r>
            <a:r>
              <a:rPr lang="en-GB" sz="2000" dirty="0" err="1" smtClean="0"/>
              <a:t>arsylwi</a:t>
            </a:r>
            <a:r>
              <a:rPr lang="en-GB" sz="2000" dirty="0" smtClean="0"/>
              <a:t> </a:t>
            </a:r>
            <a:r>
              <a:rPr lang="en-GB" sz="2000" dirty="0" err="1" smtClean="0"/>
              <a:t>dosbarthiadau’n</a:t>
            </a:r>
            <a:r>
              <a:rPr lang="en-GB" sz="2000" dirty="0" smtClean="0"/>
              <a:t> </a:t>
            </a:r>
            <a:r>
              <a:rPr lang="en-GB" sz="2000" dirty="0" err="1" smtClean="0"/>
              <a:t>helpu</a:t>
            </a:r>
            <a:r>
              <a:rPr lang="en-GB" sz="2000" dirty="0" smtClean="0"/>
              <a:t> </a:t>
            </a:r>
            <a:r>
              <a:rPr lang="en-GB" sz="2000" dirty="0" err="1" smtClean="0"/>
              <a:t>arweinwyr</a:t>
            </a:r>
            <a:r>
              <a:rPr lang="en-GB" sz="2000" dirty="0" smtClean="0"/>
              <a:t> </a:t>
            </a:r>
            <a:r>
              <a:rPr lang="en-GB" sz="2000" dirty="0" err="1" smtClean="0"/>
              <a:t>i</a:t>
            </a:r>
            <a:r>
              <a:rPr lang="en-GB" sz="2000" dirty="0" smtClean="0"/>
              <a:t> </a:t>
            </a:r>
            <a:r>
              <a:rPr lang="en-GB" sz="2000" dirty="0" err="1" smtClean="0"/>
              <a:t>gefnogi</a:t>
            </a:r>
            <a:r>
              <a:rPr lang="en-GB" sz="2000" dirty="0" smtClean="0"/>
              <a:t> </a:t>
            </a:r>
            <a:r>
              <a:rPr lang="en-GB" sz="2000" dirty="0" err="1" smtClean="0"/>
              <a:t>mentrau</a:t>
            </a:r>
            <a:r>
              <a:rPr lang="en-GB" sz="2000" dirty="0" smtClean="0"/>
              <a:t> </a:t>
            </a:r>
            <a:r>
              <a:rPr lang="en-GB" sz="2000" dirty="0" err="1" smtClean="0"/>
              <a:t>sydd</a:t>
            </a:r>
            <a:r>
              <a:rPr lang="en-GB" sz="2000" dirty="0" smtClean="0"/>
              <a:t> </a:t>
            </a:r>
            <a:r>
              <a:rPr lang="en-GB" sz="2000" dirty="0" err="1" smtClean="0"/>
              <a:t>â’r</a:t>
            </a:r>
            <a:r>
              <a:rPr lang="en-GB" sz="2000" dirty="0" smtClean="0"/>
              <a:t> nod o </a:t>
            </a:r>
            <a:r>
              <a:rPr lang="en-GB" sz="2000" dirty="0" err="1" smtClean="0"/>
              <a:t>gyfoethogi</a:t>
            </a:r>
            <a:r>
              <a:rPr lang="en-GB" sz="2000" dirty="0" smtClean="0"/>
              <a:t> </a:t>
            </a:r>
            <a:r>
              <a:rPr lang="en-GB" sz="2000" dirty="0" err="1" smtClean="0"/>
              <a:t>datblygiad</a:t>
            </a:r>
            <a:r>
              <a:rPr lang="en-GB" sz="2000" dirty="0" smtClean="0"/>
              <a:t> </a:t>
            </a:r>
            <a:r>
              <a:rPr lang="en-GB" sz="2000" dirty="0" err="1" smtClean="0"/>
              <a:t>proffesiynol</a:t>
            </a:r>
            <a:r>
              <a:rPr lang="en-GB" sz="2000" dirty="0" smtClean="0"/>
              <a:t> yr </a:t>
            </a:r>
            <a:r>
              <a:rPr lang="en-GB" sz="2000" dirty="0" err="1" smtClean="0"/>
              <a:t>holl</a:t>
            </a:r>
            <a:r>
              <a:rPr lang="en-GB" sz="2000" dirty="0" smtClean="0"/>
              <a:t> staff</a:t>
            </a:r>
          </a:p>
          <a:p>
            <a:r>
              <a:rPr lang="en-GB" sz="2000" dirty="0" err="1" smtClean="0"/>
              <a:t>Ymwelwyd</a:t>
            </a:r>
            <a:r>
              <a:rPr lang="en-GB" sz="2000" dirty="0" smtClean="0"/>
              <a:t> â </a:t>
            </a:r>
            <a:r>
              <a:rPr lang="en-GB" sz="2000" dirty="0" err="1" smtClean="0"/>
              <a:t>sampl</a:t>
            </a:r>
            <a:r>
              <a:rPr lang="en-GB" sz="2000" dirty="0" smtClean="0"/>
              <a:t> o </a:t>
            </a:r>
            <a:r>
              <a:rPr lang="en-GB" sz="2000" dirty="0" err="1" smtClean="0"/>
              <a:t>ysgolion</a:t>
            </a:r>
            <a:r>
              <a:rPr lang="en-GB" sz="2000" dirty="0" smtClean="0"/>
              <a:t> </a:t>
            </a:r>
            <a:r>
              <a:rPr lang="en-GB" sz="2000" dirty="0" err="1" smtClean="0"/>
              <a:t>cynradd</a:t>
            </a:r>
            <a:r>
              <a:rPr lang="en-GB" sz="2000" dirty="0" smtClean="0"/>
              <a:t> ac </a:t>
            </a:r>
            <a:r>
              <a:rPr lang="en-GB" sz="2000" dirty="0" err="1" smtClean="0"/>
              <a:t>uwchradd</a:t>
            </a:r>
            <a:r>
              <a:rPr lang="en-GB" sz="2000" dirty="0" smtClean="0"/>
              <a:t> </a:t>
            </a:r>
            <a:r>
              <a:rPr lang="en-GB" sz="2000" dirty="0" err="1" smtClean="0"/>
              <a:t>cyfrwng</a:t>
            </a:r>
            <a:r>
              <a:rPr lang="en-GB" sz="2000" dirty="0" smtClean="0"/>
              <a:t> </a:t>
            </a:r>
            <a:r>
              <a:rPr lang="en-GB" sz="2000" dirty="0" err="1" smtClean="0"/>
              <a:t>Cymraeg</a:t>
            </a:r>
            <a:r>
              <a:rPr lang="en-GB" sz="2000" dirty="0" smtClean="0"/>
              <a:t> a </a:t>
            </a:r>
            <a:r>
              <a:rPr lang="en-GB" sz="2000" dirty="0" err="1" smtClean="0"/>
              <a:t>chyfrwng</a:t>
            </a:r>
            <a:r>
              <a:rPr lang="en-GB" sz="2000" dirty="0" smtClean="0"/>
              <a:t> </a:t>
            </a:r>
            <a:r>
              <a:rPr lang="en-GB" sz="2000" dirty="0" err="1" smtClean="0"/>
              <a:t>Saesneg</a:t>
            </a:r>
            <a:r>
              <a:rPr lang="en-GB" sz="2000" dirty="0" smtClean="0"/>
              <a:t> â </a:t>
            </a:r>
            <a:r>
              <a:rPr lang="en-GB" sz="2000" dirty="0" err="1" smtClean="0"/>
              <a:t>barnau</a:t>
            </a:r>
            <a:r>
              <a:rPr lang="en-GB" sz="2000" dirty="0" smtClean="0"/>
              <a:t> </a:t>
            </a:r>
            <a:r>
              <a:rPr lang="en-GB" sz="2000" dirty="0" err="1" smtClean="0"/>
              <a:t>da</a:t>
            </a:r>
            <a:r>
              <a:rPr lang="en-GB" sz="2000" dirty="0" smtClean="0"/>
              <a:t> </a:t>
            </a:r>
            <a:r>
              <a:rPr lang="en-GB" sz="2000" dirty="0" err="1" smtClean="0"/>
              <a:t>i</a:t>
            </a:r>
            <a:r>
              <a:rPr lang="en-GB" sz="2000" dirty="0" smtClean="0"/>
              <a:t> </a:t>
            </a:r>
            <a:r>
              <a:rPr lang="en-GB" sz="2000" dirty="0" err="1" smtClean="0"/>
              <a:t>ragorol</a:t>
            </a:r>
            <a:r>
              <a:rPr lang="en-GB" sz="2000" dirty="0" smtClean="0"/>
              <a:t> </a:t>
            </a:r>
            <a:r>
              <a:rPr lang="en-GB" sz="2000" dirty="0" err="1" smtClean="0"/>
              <a:t>yn</a:t>
            </a:r>
            <a:r>
              <a:rPr lang="en-GB" sz="2000" dirty="0" smtClean="0"/>
              <a:t> </a:t>
            </a:r>
            <a:r>
              <a:rPr lang="en-GB" sz="2000" dirty="0" err="1" smtClean="0"/>
              <a:t>ystod</a:t>
            </a:r>
            <a:r>
              <a:rPr lang="en-GB" sz="2000" dirty="0" smtClean="0"/>
              <a:t> </a:t>
            </a:r>
            <a:r>
              <a:rPr lang="en-GB" sz="2000" dirty="0" err="1" smtClean="0"/>
              <a:t>hydref</a:t>
            </a:r>
            <a:r>
              <a:rPr lang="en-GB" sz="2000" dirty="0" smtClean="0"/>
              <a:t> 2013</a:t>
            </a:r>
          </a:p>
        </p:txBody>
      </p:sp>
      <p:sp>
        <p:nvSpPr>
          <p:cNvPr id="4" name="Content Placeholder 3"/>
          <p:cNvSpPr>
            <a:spLocks noGrp="1"/>
          </p:cNvSpPr>
          <p:nvPr>
            <p:ph sz="half" idx="2"/>
          </p:nvPr>
        </p:nvSpPr>
        <p:spPr>
          <a:xfrm>
            <a:off x="4788024" y="1340768"/>
            <a:ext cx="4105275" cy="5517232"/>
          </a:xfrm>
        </p:spPr>
        <p:txBody>
          <a:bodyPr/>
          <a:lstStyle/>
          <a:p>
            <a:r>
              <a:rPr lang="en-GB" sz="2000" dirty="0" smtClean="0">
                <a:solidFill>
                  <a:srgbClr val="D60134"/>
                </a:solidFill>
              </a:rPr>
              <a:t>To identify how schools use classroom observation to improve pupils’ standards of achievement</a:t>
            </a:r>
          </a:p>
          <a:p>
            <a:r>
              <a:rPr lang="en-GB" sz="2000" dirty="0" smtClean="0">
                <a:solidFill>
                  <a:srgbClr val="D60134"/>
                </a:solidFill>
              </a:rPr>
              <a:t>To identify how classroom observation can help teaching and learning</a:t>
            </a:r>
          </a:p>
          <a:p>
            <a:r>
              <a:rPr lang="en-GB" sz="2000" dirty="0" smtClean="0">
                <a:solidFill>
                  <a:srgbClr val="D60134"/>
                </a:solidFill>
              </a:rPr>
              <a:t>To identify how classroom observation helps leaders to support initiatives aimed that will enhance the professional development of all staff</a:t>
            </a:r>
          </a:p>
          <a:p>
            <a:r>
              <a:rPr lang="en-GB" sz="2000" dirty="0" smtClean="0">
                <a:solidFill>
                  <a:srgbClr val="D60134"/>
                </a:solidFill>
              </a:rPr>
              <a:t>Visited sample of Welsh-medium and English-medium primary and secondary schools with good to excellent judgements in autumn 2013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528" y="404664"/>
            <a:ext cx="7772400" cy="1224136"/>
          </a:xfrm>
        </p:spPr>
        <p:txBody>
          <a:bodyPr/>
          <a:lstStyle/>
          <a:p>
            <a:pPr eaLnBrk="1" hangingPunct="1"/>
            <a:r>
              <a:rPr lang="en-GB" sz="3600" dirty="0" err="1">
                <a:solidFill>
                  <a:srgbClr val="015284"/>
                </a:solidFill>
              </a:rPr>
              <a:t>Prif</a:t>
            </a:r>
            <a:r>
              <a:rPr lang="en-GB" sz="3600" dirty="0">
                <a:solidFill>
                  <a:srgbClr val="015284"/>
                </a:solidFill>
              </a:rPr>
              <a:t> </a:t>
            </a:r>
            <a:r>
              <a:rPr lang="en-GB" sz="3600" dirty="0" err="1" smtClean="0">
                <a:solidFill>
                  <a:srgbClr val="015284"/>
                </a:solidFill>
              </a:rPr>
              <a:t>ganfyddiadau</a:t>
            </a:r>
            <a:r>
              <a:rPr lang="en-GB" sz="3600" dirty="0" smtClean="0">
                <a:solidFill>
                  <a:srgbClr val="015284"/>
                </a:solidFill>
              </a:rPr>
              <a:t/>
            </a:r>
            <a:br>
              <a:rPr lang="en-GB" sz="3600" dirty="0" smtClean="0">
                <a:solidFill>
                  <a:srgbClr val="015284"/>
                </a:solidFill>
              </a:rPr>
            </a:br>
            <a:r>
              <a:rPr lang="en-GB" sz="3600" dirty="0" smtClean="0"/>
              <a:t>Main findings </a:t>
            </a:r>
            <a:br>
              <a:rPr lang="en-GB" sz="3600" dirty="0" smtClean="0"/>
            </a:br>
            <a:endParaRPr lang="en-US" sz="3600" dirty="0" smtClean="0">
              <a:solidFill>
                <a:srgbClr val="015284"/>
              </a:solidFill>
            </a:endParaRPr>
          </a:p>
        </p:txBody>
      </p:sp>
      <p:sp>
        <p:nvSpPr>
          <p:cNvPr id="4099" name="Rectangle 4"/>
          <p:cNvSpPr>
            <a:spLocks noGrp="1" noChangeArrowheads="1"/>
          </p:cNvSpPr>
          <p:nvPr>
            <p:ph type="body" sz="half" idx="2"/>
          </p:nvPr>
        </p:nvSpPr>
        <p:spPr>
          <a:xfrm>
            <a:off x="468313" y="1420812"/>
            <a:ext cx="4248150" cy="4816476"/>
          </a:xfrm>
        </p:spPr>
        <p:txBody>
          <a:bodyPr/>
          <a:lstStyle/>
          <a:p>
            <a:pPr eaLnBrk="1" hangingPunct="1"/>
            <a:r>
              <a:rPr lang="en-GB" sz="2000" dirty="0" err="1" smtClean="0"/>
              <a:t>Caiff</a:t>
            </a:r>
            <a:r>
              <a:rPr lang="en-GB" sz="2000" dirty="0" smtClean="0"/>
              <a:t> </a:t>
            </a:r>
            <a:r>
              <a:rPr lang="en-GB" sz="2000" dirty="0" err="1" smtClean="0"/>
              <a:t>arsylwadau</a:t>
            </a:r>
            <a:r>
              <a:rPr lang="en-GB" sz="2000" dirty="0" smtClean="0"/>
              <a:t> </a:t>
            </a:r>
            <a:r>
              <a:rPr lang="en-GB" sz="2000" dirty="0" err="1" smtClean="0"/>
              <a:t>dosbarth</a:t>
            </a:r>
            <a:r>
              <a:rPr lang="en-GB" sz="2000" dirty="0" smtClean="0"/>
              <a:t> </a:t>
            </a:r>
            <a:r>
              <a:rPr lang="en-GB" sz="2000" dirty="0" err="1" smtClean="0"/>
              <a:t>eu</a:t>
            </a:r>
            <a:r>
              <a:rPr lang="en-GB" sz="2000" dirty="0" smtClean="0"/>
              <a:t> </a:t>
            </a:r>
            <a:r>
              <a:rPr lang="en-GB" sz="2000" dirty="0" err="1" smtClean="0"/>
              <a:t>cynnal</a:t>
            </a:r>
            <a:r>
              <a:rPr lang="en-GB" sz="2000" dirty="0" smtClean="0"/>
              <a:t> am </a:t>
            </a:r>
            <a:r>
              <a:rPr lang="en-GB" sz="2000" dirty="0" err="1" smtClean="0"/>
              <a:t>ystod</a:t>
            </a:r>
            <a:r>
              <a:rPr lang="en-GB" sz="2000" dirty="0" smtClean="0"/>
              <a:t> </a:t>
            </a:r>
            <a:r>
              <a:rPr lang="en-GB" sz="2000" dirty="0" err="1" smtClean="0"/>
              <a:t>eang</a:t>
            </a:r>
            <a:r>
              <a:rPr lang="en-GB" sz="2000" dirty="0" smtClean="0"/>
              <a:t> o </a:t>
            </a:r>
            <a:r>
              <a:rPr lang="en-GB" sz="2000" dirty="0" err="1" smtClean="0"/>
              <a:t>resymau</a:t>
            </a:r>
            <a:endParaRPr lang="en-GB" sz="2000" dirty="0" smtClean="0"/>
          </a:p>
          <a:p>
            <a:pPr eaLnBrk="1" hangingPunct="1"/>
            <a:r>
              <a:rPr lang="en-GB" sz="2000" dirty="0" err="1" smtClean="0"/>
              <a:t>Ffocws</a:t>
            </a:r>
            <a:r>
              <a:rPr lang="en-GB" sz="2000" dirty="0" smtClean="0"/>
              <a:t> </a:t>
            </a:r>
            <a:r>
              <a:rPr lang="en-GB" sz="2000" dirty="0" err="1" smtClean="0"/>
              <a:t>da</a:t>
            </a:r>
            <a:r>
              <a:rPr lang="en-GB" sz="2000" dirty="0" smtClean="0"/>
              <a:t> </a:t>
            </a:r>
            <a:r>
              <a:rPr lang="en-GB" sz="2000" dirty="0" err="1" smtClean="0"/>
              <a:t>yn</a:t>
            </a:r>
            <a:r>
              <a:rPr lang="en-GB" sz="2000" dirty="0" smtClean="0"/>
              <a:t> yr </a:t>
            </a:r>
            <a:r>
              <a:rPr lang="en-GB" sz="2000" dirty="0" err="1" smtClean="0"/>
              <a:t>ysgol</a:t>
            </a:r>
            <a:r>
              <a:rPr lang="en-GB" sz="2000" dirty="0" smtClean="0"/>
              <a:t> yr </a:t>
            </a:r>
            <a:r>
              <a:rPr lang="en-GB" sz="2000" dirty="0" err="1" smtClean="0"/>
              <a:t>ymwelwyd</a:t>
            </a:r>
            <a:r>
              <a:rPr lang="en-GB" sz="2000" dirty="0" smtClean="0"/>
              <a:t> â </a:t>
            </a:r>
            <a:r>
              <a:rPr lang="en-GB" sz="2000" dirty="0" err="1" smtClean="0"/>
              <a:t>nhw</a:t>
            </a:r>
            <a:r>
              <a:rPr lang="en-GB" sz="2000" dirty="0" smtClean="0"/>
              <a:t> </a:t>
            </a:r>
            <a:r>
              <a:rPr lang="en-GB" sz="2000" dirty="0" err="1" smtClean="0"/>
              <a:t>ar</a:t>
            </a:r>
            <a:r>
              <a:rPr lang="en-GB" sz="2000" dirty="0" smtClean="0"/>
              <a:t> </a:t>
            </a:r>
            <a:r>
              <a:rPr lang="en-GB" sz="2000" dirty="0" err="1" smtClean="0"/>
              <a:t>rannu</a:t>
            </a:r>
            <a:r>
              <a:rPr lang="en-GB" sz="2000" dirty="0" smtClean="0"/>
              <a:t> </a:t>
            </a:r>
            <a:r>
              <a:rPr lang="en-GB" sz="2000" dirty="0" err="1" smtClean="0"/>
              <a:t>arfer</a:t>
            </a:r>
            <a:r>
              <a:rPr lang="en-GB" sz="2000" dirty="0" smtClean="0"/>
              <a:t> </a:t>
            </a:r>
            <a:r>
              <a:rPr lang="en-GB" sz="2000" dirty="0" err="1" smtClean="0"/>
              <a:t>effeithiol</a:t>
            </a:r>
            <a:r>
              <a:rPr lang="en-GB" sz="2000" dirty="0" smtClean="0"/>
              <a:t>, </a:t>
            </a:r>
            <a:r>
              <a:rPr lang="en-GB" sz="2000" dirty="0" err="1" smtClean="0"/>
              <a:t>yn</a:t>
            </a:r>
            <a:r>
              <a:rPr lang="en-GB" sz="2000" dirty="0" smtClean="0"/>
              <a:t> </a:t>
            </a:r>
            <a:r>
              <a:rPr lang="en-GB" sz="2000" dirty="0" err="1" smtClean="0"/>
              <a:t>ogystal</a:t>
            </a:r>
            <a:r>
              <a:rPr lang="en-GB" sz="2000" dirty="0" smtClean="0"/>
              <a:t> </a:t>
            </a:r>
            <a:r>
              <a:rPr lang="en-GB" sz="2000" dirty="0" err="1" smtClean="0"/>
              <a:t>ag</a:t>
            </a:r>
            <a:r>
              <a:rPr lang="en-GB" sz="2000" dirty="0" smtClean="0"/>
              <a:t> am </a:t>
            </a:r>
            <a:r>
              <a:rPr lang="en-GB" sz="2000" dirty="0" err="1" smtClean="0"/>
              <a:t>resymau</a:t>
            </a:r>
            <a:r>
              <a:rPr lang="en-GB" sz="2000" dirty="0" smtClean="0"/>
              <a:t> </a:t>
            </a:r>
            <a:r>
              <a:rPr lang="en-GB" sz="2000" dirty="0" err="1" smtClean="0"/>
              <a:t>rheoli</a:t>
            </a:r>
            <a:r>
              <a:rPr lang="en-GB" sz="2000" dirty="0" smtClean="0"/>
              <a:t> </a:t>
            </a:r>
            <a:r>
              <a:rPr lang="en-GB" sz="2000" dirty="0" err="1" smtClean="0"/>
              <a:t>perfformiad</a:t>
            </a:r>
            <a:endParaRPr lang="en-GB" sz="2000" dirty="0" smtClean="0"/>
          </a:p>
          <a:p>
            <a:pPr eaLnBrk="1" hangingPunct="1"/>
            <a:r>
              <a:rPr lang="en-GB" sz="2000" dirty="0" smtClean="0"/>
              <a:t>Mae </a:t>
            </a:r>
            <a:r>
              <a:rPr lang="en-GB" sz="2000" dirty="0" err="1" smtClean="0"/>
              <a:t>arsylwi</a:t>
            </a:r>
            <a:r>
              <a:rPr lang="en-GB" sz="2000" dirty="0" smtClean="0"/>
              <a:t> </a:t>
            </a:r>
            <a:r>
              <a:rPr lang="en-GB" sz="2000" dirty="0" err="1" smtClean="0"/>
              <a:t>dosbarthiadau’n</a:t>
            </a:r>
            <a:r>
              <a:rPr lang="en-GB" sz="2000" dirty="0" smtClean="0"/>
              <a:t> </a:t>
            </a:r>
            <a:r>
              <a:rPr lang="en-GB" sz="2000" dirty="0" err="1" smtClean="0"/>
              <a:t>gwella</a:t>
            </a:r>
            <a:r>
              <a:rPr lang="en-GB" sz="2000" dirty="0" smtClean="0"/>
              <a:t> </a:t>
            </a:r>
            <a:r>
              <a:rPr lang="en-GB" sz="2000" dirty="0" err="1" smtClean="0"/>
              <a:t>addysgu</a:t>
            </a:r>
            <a:r>
              <a:rPr lang="en-GB" sz="2000" dirty="0" smtClean="0"/>
              <a:t> a </a:t>
            </a:r>
            <a:r>
              <a:rPr lang="en-GB" sz="2000" dirty="0" err="1" smtClean="0"/>
              <a:t>dysgu’n</a:t>
            </a:r>
            <a:r>
              <a:rPr lang="en-GB" sz="2000" dirty="0" smtClean="0"/>
              <a:t> </a:t>
            </a:r>
            <a:r>
              <a:rPr lang="en-GB" sz="2000" dirty="0" err="1" smtClean="0"/>
              <a:t>effeithiol</a:t>
            </a:r>
            <a:r>
              <a:rPr lang="en-GB" sz="2000" dirty="0" smtClean="0"/>
              <a:t> </a:t>
            </a:r>
            <a:r>
              <a:rPr lang="en-GB" sz="2000" dirty="0" err="1" smtClean="0"/>
              <a:t>o’i</a:t>
            </a:r>
            <a:r>
              <a:rPr lang="en-GB" sz="2000" dirty="0" smtClean="0"/>
              <a:t> </a:t>
            </a:r>
            <a:r>
              <a:rPr lang="en-GB" sz="2000" dirty="0" err="1" smtClean="0"/>
              <a:t>gyfuno</a:t>
            </a:r>
            <a:r>
              <a:rPr lang="en-GB" sz="2000" dirty="0" smtClean="0"/>
              <a:t> â </a:t>
            </a:r>
            <a:r>
              <a:rPr lang="en-GB" sz="2000" dirty="0" err="1" smtClean="0"/>
              <a:t>gweithgareddau</a:t>
            </a:r>
            <a:r>
              <a:rPr lang="en-GB" sz="2000" dirty="0" smtClean="0"/>
              <a:t> </a:t>
            </a:r>
            <a:r>
              <a:rPr lang="en-GB" sz="2000" dirty="0" err="1" smtClean="0"/>
              <a:t>eraill</a:t>
            </a:r>
            <a:r>
              <a:rPr lang="en-GB" sz="2000" dirty="0" smtClean="0"/>
              <a:t>, </a:t>
            </a:r>
            <a:r>
              <a:rPr lang="en-GB" sz="2000" dirty="0" err="1" smtClean="0"/>
              <a:t>fel</a:t>
            </a:r>
            <a:r>
              <a:rPr lang="en-GB" sz="2000" dirty="0" smtClean="0"/>
              <a:t> </a:t>
            </a:r>
            <a:r>
              <a:rPr lang="en-GB" sz="2000" dirty="0" err="1" smtClean="0"/>
              <a:t>craffu</a:t>
            </a:r>
            <a:r>
              <a:rPr lang="en-GB" sz="2000" dirty="0" smtClean="0"/>
              <a:t> </a:t>
            </a:r>
            <a:r>
              <a:rPr lang="en-GB" sz="2000" dirty="0" err="1" smtClean="0"/>
              <a:t>ar</a:t>
            </a:r>
            <a:r>
              <a:rPr lang="en-GB" sz="2000" dirty="0" smtClean="0"/>
              <a:t> </a:t>
            </a:r>
            <a:r>
              <a:rPr lang="en-GB" sz="2000" dirty="0" err="1" smtClean="0"/>
              <a:t>lyfrau</a:t>
            </a:r>
            <a:r>
              <a:rPr lang="en-GB" sz="2000" dirty="0" smtClean="0"/>
              <a:t>, </a:t>
            </a:r>
            <a:r>
              <a:rPr lang="en-GB" sz="2000" dirty="0" err="1" smtClean="0"/>
              <a:t>gwrando</a:t>
            </a:r>
            <a:r>
              <a:rPr lang="en-GB" sz="2000" dirty="0" smtClean="0"/>
              <a:t> </a:t>
            </a:r>
            <a:r>
              <a:rPr lang="en-GB" sz="2000" dirty="0" err="1" smtClean="0"/>
              <a:t>ar</a:t>
            </a:r>
            <a:r>
              <a:rPr lang="en-GB" sz="2000" dirty="0" smtClean="0"/>
              <a:t> </a:t>
            </a:r>
            <a:r>
              <a:rPr lang="en-GB" sz="2000" dirty="0" err="1" smtClean="0"/>
              <a:t>ddysgwyr</a:t>
            </a:r>
            <a:endParaRPr lang="en-GB" sz="2000" dirty="0" smtClean="0"/>
          </a:p>
          <a:p>
            <a:pPr eaLnBrk="1" hangingPunct="1"/>
            <a:r>
              <a:rPr lang="en-GB" sz="2000" dirty="0" smtClean="0"/>
              <a:t>Mae </a:t>
            </a:r>
            <a:r>
              <a:rPr lang="en-GB" sz="2000" dirty="0" err="1" smtClean="0"/>
              <a:t>arweinwyr</a:t>
            </a:r>
            <a:r>
              <a:rPr lang="en-GB" sz="2000" dirty="0" smtClean="0"/>
              <a:t> </a:t>
            </a:r>
            <a:r>
              <a:rPr lang="en-GB" sz="2000" dirty="0" err="1" smtClean="0"/>
              <a:t>yn</a:t>
            </a:r>
            <a:r>
              <a:rPr lang="en-GB" sz="2000" dirty="0" smtClean="0"/>
              <a:t> </a:t>
            </a:r>
            <a:r>
              <a:rPr lang="en-GB" sz="2000" dirty="0" err="1" smtClean="0"/>
              <a:t>meithrin</a:t>
            </a:r>
            <a:r>
              <a:rPr lang="en-GB" sz="2000" dirty="0" smtClean="0"/>
              <a:t> </a:t>
            </a:r>
            <a:r>
              <a:rPr lang="en-GB" sz="2000" dirty="0" err="1" smtClean="0"/>
              <a:t>diwylliant</a:t>
            </a:r>
            <a:r>
              <a:rPr lang="en-GB" sz="2000" dirty="0" smtClean="0"/>
              <a:t> </a:t>
            </a:r>
            <a:r>
              <a:rPr lang="en-GB" sz="2000" dirty="0" err="1" smtClean="0"/>
              <a:t>ar</a:t>
            </a:r>
            <a:r>
              <a:rPr lang="en-GB" sz="2000" dirty="0" smtClean="0"/>
              <a:t> y </a:t>
            </a:r>
            <a:r>
              <a:rPr lang="en-GB" sz="2000" dirty="0" err="1" smtClean="0"/>
              <a:t>cyd</a:t>
            </a:r>
            <a:r>
              <a:rPr lang="en-GB" sz="2000" dirty="0" smtClean="0"/>
              <a:t> o </a:t>
            </a:r>
            <a:r>
              <a:rPr lang="en-GB" sz="2000" dirty="0" err="1" smtClean="0"/>
              <a:t>wella</a:t>
            </a:r>
            <a:r>
              <a:rPr lang="en-GB" sz="2000" dirty="0" smtClean="0"/>
              <a:t>, </a:t>
            </a:r>
            <a:r>
              <a:rPr lang="en-GB" sz="2000" dirty="0" err="1" smtClean="0"/>
              <a:t>hunanarfarnu</a:t>
            </a:r>
            <a:r>
              <a:rPr lang="en-GB" sz="2000" dirty="0" smtClean="0"/>
              <a:t> a </a:t>
            </a:r>
            <a:r>
              <a:rPr lang="en-GB" sz="2000" dirty="0" err="1" smtClean="0"/>
              <a:t>dysgu</a:t>
            </a:r>
            <a:r>
              <a:rPr lang="en-GB" sz="2000" dirty="0" smtClean="0"/>
              <a:t> </a:t>
            </a:r>
            <a:r>
              <a:rPr lang="en-GB" sz="2000" dirty="0" err="1" smtClean="0"/>
              <a:t>proffesiynol</a:t>
            </a:r>
            <a:endParaRPr lang="en-GB" sz="2000" dirty="0" smtClean="0"/>
          </a:p>
          <a:p>
            <a:pPr eaLnBrk="1" hangingPunct="1"/>
            <a:endParaRPr lang="en-US" dirty="0" smtClean="0"/>
          </a:p>
        </p:txBody>
      </p:sp>
      <p:sp>
        <p:nvSpPr>
          <p:cNvPr id="4" name="Rectangle 4"/>
          <p:cNvSpPr txBox="1">
            <a:spLocks noChangeArrowheads="1"/>
          </p:cNvSpPr>
          <p:nvPr/>
        </p:nvSpPr>
        <p:spPr bwMode="auto">
          <a:xfrm>
            <a:off x="4716016" y="1420812"/>
            <a:ext cx="4248150" cy="5248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eaLnBrk="1" hangingPunct="1"/>
            <a:r>
              <a:rPr lang="en-GB" sz="2000" kern="0" dirty="0" smtClean="0">
                <a:solidFill>
                  <a:srgbClr val="D60134"/>
                </a:solidFill>
              </a:rPr>
              <a:t>Classroom observation takes place for a wide range of reasons</a:t>
            </a:r>
          </a:p>
          <a:p>
            <a:pPr eaLnBrk="1" hangingPunct="1"/>
            <a:r>
              <a:rPr lang="en-GB" sz="2000" kern="0" dirty="0" smtClean="0">
                <a:solidFill>
                  <a:srgbClr val="D60134"/>
                </a:solidFill>
              </a:rPr>
              <a:t>Good focus in the schools visited on sharing effective practice as well as for reasons of performance management</a:t>
            </a:r>
          </a:p>
          <a:p>
            <a:pPr eaLnBrk="1" hangingPunct="1"/>
            <a:r>
              <a:rPr lang="en-GB" sz="2000" kern="0" dirty="0" smtClean="0">
                <a:solidFill>
                  <a:srgbClr val="D60134"/>
                </a:solidFill>
              </a:rPr>
              <a:t>Classroom observation is effective in improving teaching and learning when it is combined with other activities, such as book scrutiny, listening to learners</a:t>
            </a:r>
          </a:p>
          <a:p>
            <a:pPr eaLnBrk="1" hangingPunct="1"/>
            <a:r>
              <a:rPr lang="en-GB" sz="2000" kern="0" dirty="0" smtClean="0">
                <a:solidFill>
                  <a:srgbClr val="D60134"/>
                </a:solidFill>
              </a:rPr>
              <a:t>Leaders establish a shared culture of improvement, self-evaluation and professional learning </a:t>
            </a:r>
          </a:p>
          <a:p>
            <a:pPr eaLnBrk="1" hangingPunct="1"/>
            <a:endParaRPr lang="en-US" kern="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850" y="260350"/>
            <a:ext cx="7772400" cy="719138"/>
          </a:xfrm>
        </p:spPr>
        <p:txBody>
          <a:bodyPr/>
          <a:lstStyle/>
          <a:p>
            <a:pPr eaLnBrk="1" hangingPunct="1"/>
            <a:r>
              <a:rPr lang="en-GB" sz="3600" dirty="0" err="1">
                <a:solidFill>
                  <a:srgbClr val="015284"/>
                </a:solidFill>
              </a:rPr>
              <a:t>Prif</a:t>
            </a:r>
            <a:r>
              <a:rPr lang="en-GB" sz="3600" dirty="0">
                <a:solidFill>
                  <a:srgbClr val="015284"/>
                </a:solidFill>
              </a:rPr>
              <a:t> </a:t>
            </a:r>
            <a:r>
              <a:rPr lang="en-GB" sz="3600" dirty="0" err="1">
                <a:solidFill>
                  <a:srgbClr val="015284"/>
                </a:solidFill>
              </a:rPr>
              <a:t>ganfyddiadau</a:t>
            </a:r>
            <a:r>
              <a:rPr lang="en-GB" sz="3600" dirty="0">
                <a:solidFill>
                  <a:srgbClr val="015284"/>
                </a:solidFill>
              </a:rPr>
              <a:t/>
            </a:r>
            <a:br>
              <a:rPr lang="en-GB" sz="3600" dirty="0">
                <a:solidFill>
                  <a:srgbClr val="015284"/>
                </a:solidFill>
              </a:rPr>
            </a:br>
            <a:r>
              <a:rPr lang="en-GB" sz="3600" dirty="0"/>
              <a:t>Main findings</a:t>
            </a:r>
            <a:endParaRPr lang="en-US" sz="3600" dirty="0" smtClean="0">
              <a:solidFill>
                <a:srgbClr val="015284"/>
              </a:solidFill>
            </a:endParaRPr>
          </a:p>
        </p:txBody>
      </p:sp>
      <p:sp>
        <p:nvSpPr>
          <p:cNvPr id="4099" name="Rectangle 4"/>
          <p:cNvSpPr>
            <a:spLocks noGrp="1" noChangeArrowheads="1"/>
          </p:cNvSpPr>
          <p:nvPr>
            <p:ph type="body" sz="half" idx="2"/>
          </p:nvPr>
        </p:nvSpPr>
        <p:spPr>
          <a:xfrm>
            <a:off x="467544" y="1412776"/>
            <a:ext cx="4248150" cy="4968875"/>
          </a:xfrm>
        </p:spPr>
        <p:txBody>
          <a:bodyPr/>
          <a:lstStyle/>
          <a:p>
            <a:pPr eaLnBrk="1" hangingPunct="1">
              <a:buFontTx/>
              <a:buNone/>
            </a:pPr>
            <a:r>
              <a:rPr lang="en-GB" sz="2000" dirty="0" smtClean="0"/>
              <a:t>Mae </a:t>
            </a:r>
            <a:r>
              <a:rPr lang="en-GB" sz="2000" dirty="0" err="1" smtClean="0"/>
              <a:t>ffactorau</a:t>
            </a:r>
            <a:r>
              <a:rPr lang="en-GB" sz="2000" dirty="0" smtClean="0"/>
              <a:t> </a:t>
            </a:r>
            <a:r>
              <a:rPr lang="en-GB" sz="2000" dirty="0" err="1" smtClean="0"/>
              <a:t>allweddol</a:t>
            </a:r>
            <a:r>
              <a:rPr lang="en-GB" sz="2000" dirty="0" smtClean="0"/>
              <a:t> o ran </a:t>
            </a:r>
            <a:r>
              <a:rPr lang="en-GB" sz="2000" dirty="0" err="1" smtClean="0"/>
              <a:t>sefydlu’r</a:t>
            </a:r>
            <a:r>
              <a:rPr lang="en-GB" sz="2000" dirty="0" smtClean="0"/>
              <a:t> </a:t>
            </a:r>
            <a:r>
              <a:rPr lang="en-GB" sz="2000" dirty="0" err="1" smtClean="0"/>
              <a:t>hinsawdd</a:t>
            </a:r>
            <a:r>
              <a:rPr lang="en-GB" sz="2000" dirty="0" smtClean="0"/>
              <a:t> </a:t>
            </a:r>
            <a:r>
              <a:rPr lang="en-GB" sz="2000" dirty="0" err="1" smtClean="0"/>
              <a:t>gywir</a:t>
            </a:r>
            <a:r>
              <a:rPr lang="en-GB" sz="2000" dirty="0" smtClean="0"/>
              <a:t> </a:t>
            </a:r>
            <a:r>
              <a:rPr lang="en-GB" sz="2000" dirty="0" err="1" smtClean="0"/>
              <a:t>fel</a:t>
            </a:r>
            <a:r>
              <a:rPr lang="en-GB" sz="2000" dirty="0" smtClean="0"/>
              <a:t> a </a:t>
            </a:r>
            <a:r>
              <a:rPr lang="en-GB" sz="2000" dirty="0" err="1" smtClean="0"/>
              <a:t>ganlyn</a:t>
            </a:r>
            <a:r>
              <a:rPr lang="en-GB" sz="2000" dirty="0" smtClean="0"/>
              <a:t>:</a:t>
            </a:r>
          </a:p>
          <a:p>
            <a:pPr eaLnBrk="1" hangingPunct="1"/>
            <a:r>
              <a:rPr lang="en-GB" sz="2000" dirty="0" smtClean="0"/>
              <a:t>Mae </a:t>
            </a:r>
            <a:r>
              <a:rPr lang="en-GB" sz="2000" dirty="0" err="1" smtClean="0"/>
              <a:t>arweinwyr</a:t>
            </a:r>
            <a:r>
              <a:rPr lang="en-GB" sz="2000" dirty="0" smtClean="0"/>
              <a:t> </a:t>
            </a:r>
            <a:r>
              <a:rPr lang="en-GB" sz="2000" dirty="0" err="1" smtClean="0"/>
              <a:t>yn</a:t>
            </a:r>
            <a:r>
              <a:rPr lang="en-GB" sz="2000" dirty="0" smtClean="0"/>
              <a:t> </a:t>
            </a:r>
            <a:r>
              <a:rPr lang="en-GB" sz="2000" dirty="0" err="1" smtClean="0"/>
              <a:t>cyfathrebu</a:t>
            </a:r>
            <a:r>
              <a:rPr lang="en-GB" sz="2000" dirty="0" smtClean="0"/>
              <a:t> </a:t>
            </a:r>
            <a:r>
              <a:rPr lang="en-GB" sz="2000" dirty="0" err="1" smtClean="0"/>
              <a:t>gweledigaeth</a:t>
            </a:r>
            <a:r>
              <a:rPr lang="en-GB" sz="2000" dirty="0" smtClean="0"/>
              <a:t> </a:t>
            </a:r>
            <a:r>
              <a:rPr lang="en-GB" sz="2000" dirty="0" err="1" smtClean="0"/>
              <a:t>strategol</a:t>
            </a:r>
            <a:r>
              <a:rPr lang="en-GB" sz="2000" dirty="0" smtClean="0"/>
              <a:t> </a:t>
            </a:r>
            <a:r>
              <a:rPr lang="en-GB" sz="2000" dirty="0" err="1" smtClean="0"/>
              <a:t>glir</a:t>
            </a:r>
            <a:r>
              <a:rPr lang="en-GB" sz="2000" dirty="0" smtClean="0"/>
              <a:t> </a:t>
            </a:r>
            <a:r>
              <a:rPr lang="en-GB" sz="2000" dirty="0" err="1" smtClean="0"/>
              <a:t>ar</a:t>
            </a:r>
            <a:r>
              <a:rPr lang="en-GB" sz="2000" dirty="0" smtClean="0"/>
              <a:t> </a:t>
            </a:r>
            <a:r>
              <a:rPr lang="en-GB" sz="2000" dirty="0" err="1" smtClean="0"/>
              <a:t>gyfer</a:t>
            </a:r>
            <a:r>
              <a:rPr lang="en-GB" sz="2000" dirty="0" smtClean="0"/>
              <a:t> </a:t>
            </a:r>
            <a:r>
              <a:rPr lang="en-GB" sz="2000" dirty="0" err="1" smtClean="0"/>
              <a:t>cyflawni</a:t>
            </a:r>
            <a:r>
              <a:rPr lang="en-GB" sz="2000" dirty="0" smtClean="0"/>
              <a:t> </a:t>
            </a:r>
            <a:r>
              <a:rPr lang="en-GB" sz="2000" dirty="0" err="1" smtClean="0"/>
              <a:t>safonau</a:t>
            </a:r>
            <a:r>
              <a:rPr lang="en-GB" sz="2000" dirty="0" smtClean="0"/>
              <a:t> </a:t>
            </a:r>
            <a:r>
              <a:rPr lang="en-GB" sz="2000" dirty="0" err="1" smtClean="0"/>
              <a:t>uchel</a:t>
            </a:r>
            <a:r>
              <a:rPr lang="en-GB" sz="2000" dirty="0" smtClean="0"/>
              <a:t> ac </a:t>
            </a:r>
            <a:r>
              <a:rPr lang="en-GB" sz="2000" dirty="0" err="1" smtClean="0"/>
              <a:t>ar</a:t>
            </a:r>
            <a:r>
              <a:rPr lang="en-GB" sz="2000" dirty="0" smtClean="0"/>
              <a:t> </a:t>
            </a:r>
            <a:r>
              <a:rPr lang="en-GB" sz="2000" dirty="0" err="1" smtClean="0"/>
              <a:t>gyfer</a:t>
            </a:r>
            <a:r>
              <a:rPr lang="en-GB" sz="2000" dirty="0" smtClean="0"/>
              <a:t> </a:t>
            </a:r>
            <a:r>
              <a:rPr lang="en-GB" sz="2000" dirty="0" err="1" smtClean="0"/>
              <a:t>ansawdd</a:t>
            </a:r>
            <a:r>
              <a:rPr lang="en-GB" sz="2000" dirty="0" smtClean="0"/>
              <a:t> yr </a:t>
            </a:r>
            <a:r>
              <a:rPr lang="en-GB" sz="2000" dirty="0" err="1" smtClean="0"/>
              <a:t>addysgu</a:t>
            </a:r>
            <a:r>
              <a:rPr lang="en-GB" sz="2000" dirty="0" smtClean="0"/>
              <a:t> a </a:t>
            </a:r>
            <a:r>
              <a:rPr lang="en-GB" sz="2000" dirty="0" err="1" smtClean="0"/>
              <a:t>dysgu</a:t>
            </a:r>
            <a:r>
              <a:rPr lang="en-GB" sz="2000" dirty="0" smtClean="0"/>
              <a:t> yr </a:t>
            </a:r>
            <a:r>
              <a:rPr lang="en-GB" sz="2000" dirty="0" err="1" smtClean="0"/>
              <a:t>hoffent</a:t>
            </a:r>
            <a:r>
              <a:rPr lang="en-GB" sz="2000" dirty="0" smtClean="0"/>
              <a:t> </a:t>
            </a:r>
            <a:r>
              <a:rPr lang="en-GB" sz="2000" dirty="0" err="1" smtClean="0"/>
              <a:t>ei</a:t>
            </a:r>
            <a:r>
              <a:rPr lang="en-GB" sz="2000" dirty="0" smtClean="0"/>
              <a:t> </a:t>
            </a:r>
            <a:r>
              <a:rPr lang="en-GB" sz="2000" dirty="0" err="1" smtClean="0"/>
              <a:t>gyflawni</a:t>
            </a:r>
            <a:endParaRPr lang="en-GB" sz="2000" dirty="0" smtClean="0"/>
          </a:p>
          <a:p>
            <a:pPr eaLnBrk="1" hangingPunct="1"/>
            <a:r>
              <a:rPr lang="en-GB" sz="2000" dirty="0" err="1" smtClean="0"/>
              <a:t>Maent</a:t>
            </a:r>
            <a:r>
              <a:rPr lang="en-GB" sz="2000" dirty="0" smtClean="0"/>
              <a:t> </a:t>
            </a:r>
            <a:r>
              <a:rPr lang="en-GB" sz="2000" dirty="0" err="1" smtClean="0"/>
              <a:t>yn</a:t>
            </a:r>
            <a:r>
              <a:rPr lang="en-GB" sz="2000" dirty="0" smtClean="0"/>
              <a:t> </a:t>
            </a:r>
            <a:r>
              <a:rPr lang="en-GB" sz="2000" dirty="0" err="1" smtClean="0"/>
              <a:t>eglur</a:t>
            </a:r>
            <a:r>
              <a:rPr lang="en-GB" sz="2000" dirty="0" smtClean="0"/>
              <a:t> </a:t>
            </a:r>
            <a:r>
              <a:rPr lang="en-GB" sz="2000" dirty="0" err="1" smtClean="0"/>
              <a:t>ynghylch</a:t>
            </a:r>
            <a:r>
              <a:rPr lang="en-GB" sz="2000" dirty="0" smtClean="0"/>
              <a:t> </a:t>
            </a:r>
            <a:r>
              <a:rPr lang="en-GB" sz="2000" dirty="0" err="1" smtClean="0"/>
              <a:t>diben</a:t>
            </a:r>
            <a:r>
              <a:rPr lang="en-GB" sz="2000" dirty="0" smtClean="0"/>
              <a:t> </a:t>
            </a:r>
            <a:r>
              <a:rPr lang="en-GB" sz="2000" dirty="0" err="1" smtClean="0"/>
              <a:t>arsylwi</a:t>
            </a:r>
            <a:r>
              <a:rPr lang="en-GB" sz="2000" dirty="0" smtClean="0"/>
              <a:t> </a:t>
            </a:r>
            <a:r>
              <a:rPr lang="en-GB" sz="2000" dirty="0" err="1" smtClean="0"/>
              <a:t>ystafelloedd</a:t>
            </a:r>
            <a:r>
              <a:rPr lang="en-GB" sz="2000" dirty="0" smtClean="0"/>
              <a:t> </a:t>
            </a:r>
            <a:r>
              <a:rPr lang="en-GB" sz="2000" dirty="0" err="1" smtClean="0"/>
              <a:t>dosbarth</a:t>
            </a:r>
            <a:r>
              <a:rPr lang="en-GB" sz="2000" dirty="0" smtClean="0"/>
              <a:t> </a:t>
            </a:r>
            <a:r>
              <a:rPr lang="en-GB" sz="2000" dirty="0" err="1" smtClean="0"/>
              <a:t>yn</a:t>
            </a:r>
            <a:r>
              <a:rPr lang="en-GB" sz="2000" dirty="0" smtClean="0"/>
              <a:t> </a:t>
            </a:r>
            <a:r>
              <a:rPr lang="en-GB" sz="2000" dirty="0" err="1" smtClean="0"/>
              <a:t>eu</a:t>
            </a:r>
            <a:r>
              <a:rPr lang="en-GB" sz="2000" dirty="0" smtClean="0"/>
              <a:t> </a:t>
            </a:r>
            <a:r>
              <a:rPr lang="en-GB" sz="2000" dirty="0" err="1" smtClean="0"/>
              <a:t>polisïau</a:t>
            </a:r>
            <a:endParaRPr lang="en-GB" sz="2000" dirty="0" smtClean="0"/>
          </a:p>
          <a:p>
            <a:pPr eaLnBrk="1" hangingPunct="1"/>
            <a:r>
              <a:rPr lang="en-GB" sz="2000" dirty="0" err="1" smtClean="0"/>
              <a:t>Maent</a:t>
            </a:r>
            <a:r>
              <a:rPr lang="en-GB" sz="2000" dirty="0" smtClean="0"/>
              <a:t> </a:t>
            </a:r>
            <a:r>
              <a:rPr lang="en-GB" sz="2000" dirty="0" err="1" smtClean="0"/>
              <a:t>yn</a:t>
            </a:r>
            <a:r>
              <a:rPr lang="en-GB" sz="2000" dirty="0" smtClean="0"/>
              <a:t> </a:t>
            </a:r>
            <a:r>
              <a:rPr lang="en-GB" sz="2000" dirty="0" err="1" smtClean="0"/>
              <a:t>darparu</a:t>
            </a:r>
            <a:r>
              <a:rPr lang="en-GB" sz="2000" dirty="0" smtClean="0"/>
              <a:t> </a:t>
            </a:r>
            <a:r>
              <a:rPr lang="en-GB" sz="2000" dirty="0" err="1" smtClean="0"/>
              <a:t>cyfleoedd</a:t>
            </a:r>
            <a:r>
              <a:rPr lang="en-GB" sz="2000" dirty="0" smtClean="0"/>
              <a:t> </a:t>
            </a:r>
            <a:r>
              <a:rPr lang="en-GB" sz="2000" dirty="0" err="1" smtClean="0"/>
              <a:t>datblygiad</a:t>
            </a:r>
            <a:r>
              <a:rPr lang="en-GB" sz="2000" dirty="0" smtClean="0"/>
              <a:t> </a:t>
            </a:r>
            <a:r>
              <a:rPr lang="en-GB" sz="2000" dirty="0" err="1" smtClean="0"/>
              <a:t>proffesiynol</a:t>
            </a:r>
            <a:r>
              <a:rPr lang="en-GB" sz="2000" dirty="0" smtClean="0"/>
              <a:t> </a:t>
            </a:r>
            <a:r>
              <a:rPr lang="en-GB" sz="2000" dirty="0" err="1" smtClean="0"/>
              <a:t>i</a:t>
            </a:r>
            <a:r>
              <a:rPr lang="en-GB" sz="2000" dirty="0" smtClean="0"/>
              <a:t> staff </a:t>
            </a:r>
            <a:r>
              <a:rPr lang="en-GB" sz="2000" dirty="0" err="1" smtClean="0"/>
              <a:t>sy’n</a:t>
            </a:r>
            <a:r>
              <a:rPr lang="en-GB" sz="2000" dirty="0" smtClean="0"/>
              <a:t> </a:t>
            </a:r>
            <a:r>
              <a:rPr lang="en-GB" sz="2000" dirty="0" err="1" smtClean="0"/>
              <a:t>deillio</a:t>
            </a:r>
            <a:r>
              <a:rPr lang="en-GB" sz="2000" dirty="0" smtClean="0"/>
              <a:t> o </a:t>
            </a:r>
            <a:r>
              <a:rPr lang="en-GB" sz="2000" dirty="0" err="1" smtClean="0"/>
              <a:t>arsylwi</a:t>
            </a:r>
            <a:r>
              <a:rPr lang="en-GB" sz="2000" dirty="0" smtClean="0"/>
              <a:t> </a:t>
            </a:r>
            <a:r>
              <a:rPr lang="en-GB" sz="2000" dirty="0" err="1" smtClean="0"/>
              <a:t>ystafelloedd</a:t>
            </a:r>
            <a:r>
              <a:rPr lang="en-GB" sz="2000" dirty="0" smtClean="0"/>
              <a:t> </a:t>
            </a:r>
            <a:r>
              <a:rPr lang="en-GB" sz="2000" dirty="0" err="1" smtClean="0"/>
              <a:t>dosbarth</a:t>
            </a:r>
            <a:r>
              <a:rPr lang="en-GB" sz="2000" dirty="0" smtClean="0"/>
              <a:t> ac </a:t>
            </a:r>
            <a:r>
              <a:rPr lang="en-GB" sz="2000" dirty="0" err="1" smtClean="0"/>
              <a:t>yn</a:t>
            </a:r>
            <a:r>
              <a:rPr lang="en-GB" sz="2000" dirty="0" smtClean="0"/>
              <a:t> </a:t>
            </a:r>
            <a:r>
              <a:rPr lang="en-GB" sz="2000" dirty="0" err="1" smtClean="0"/>
              <a:t>cysylltu</a:t>
            </a:r>
            <a:r>
              <a:rPr lang="en-GB" sz="2000" dirty="0" smtClean="0"/>
              <a:t> â </a:t>
            </a:r>
            <a:r>
              <a:rPr lang="en-GB" sz="2000" dirty="0" err="1" smtClean="0"/>
              <a:t>blaenoriaethau’r</a:t>
            </a:r>
            <a:r>
              <a:rPr lang="en-GB" sz="2000" dirty="0" smtClean="0"/>
              <a:t> </a:t>
            </a:r>
            <a:r>
              <a:rPr lang="en-GB" sz="2000" dirty="0" err="1" smtClean="0"/>
              <a:t>ysgol</a:t>
            </a:r>
            <a:r>
              <a:rPr lang="en-GB" sz="2000" dirty="0" smtClean="0"/>
              <a:t> </a:t>
            </a:r>
            <a:r>
              <a:rPr lang="en-GB" sz="2000" dirty="0" err="1" smtClean="0"/>
              <a:t>gyfan</a:t>
            </a:r>
            <a:r>
              <a:rPr lang="en-GB" sz="2000" dirty="0" smtClean="0"/>
              <a:t> ac </a:t>
            </a:r>
            <a:r>
              <a:rPr lang="en-GB" sz="2000" dirty="0" err="1" smtClean="0"/>
              <a:t>anghenion</a:t>
            </a:r>
            <a:r>
              <a:rPr lang="en-GB" sz="2000" dirty="0" smtClean="0"/>
              <a:t> </a:t>
            </a:r>
            <a:r>
              <a:rPr lang="en-GB" sz="2000" dirty="0" err="1" smtClean="0"/>
              <a:t>datblygu</a:t>
            </a:r>
            <a:r>
              <a:rPr lang="en-GB" sz="2000" dirty="0" smtClean="0"/>
              <a:t> </a:t>
            </a:r>
            <a:r>
              <a:rPr lang="en-GB" sz="2000" dirty="0" err="1" smtClean="0"/>
              <a:t>athrawon</a:t>
            </a:r>
            <a:endParaRPr lang="en-GB" sz="2000" dirty="0" smtClean="0"/>
          </a:p>
          <a:p>
            <a:pPr eaLnBrk="1" hangingPunct="1"/>
            <a:endParaRPr lang="en-US" dirty="0" smtClean="0"/>
          </a:p>
        </p:txBody>
      </p:sp>
      <p:sp>
        <p:nvSpPr>
          <p:cNvPr id="4" name="Rectangle 4"/>
          <p:cNvSpPr txBox="1">
            <a:spLocks noChangeArrowheads="1"/>
          </p:cNvSpPr>
          <p:nvPr/>
        </p:nvSpPr>
        <p:spPr bwMode="auto">
          <a:xfrm>
            <a:off x="4868863" y="1420813"/>
            <a:ext cx="4248150" cy="5248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eaLnBrk="1" hangingPunct="1">
              <a:buFontTx/>
              <a:buNone/>
            </a:pPr>
            <a:r>
              <a:rPr lang="en-GB" sz="2000" kern="0" dirty="0" smtClean="0">
                <a:solidFill>
                  <a:srgbClr val="D60134"/>
                </a:solidFill>
              </a:rPr>
              <a:t>Key factors in establishing the right climate are: </a:t>
            </a:r>
          </a:p>
          <a:p>
            <a:pPr eaLnBrk="1" hangingPunct="1"/>
            <a:r>
              <a:rPr lang="en-GB" sz="2000" kern="0" dirty="0" smtClean="0">
                <a:solidFill>
                  <a:srgbClr val="D60134"/>
                </a:solidFill>
              </a:rPr>
              <a:t>Leaders communicate a clear strategic vision for the achievement of high standards and for the quality of teaching and learning they wish to attain</a:t>
            </a:r>
          </a:p>
          <a:p>
            <a:pPr eaLnBrk="1" hangingPunct="1"/>
            <a:r>
              <a:rPr lang="en-GB" sz="2000" kern="0" dirty="0" smtClean="0">
                <a:solidFill>
                  <a:srgbClr val="D60134"/>
                </a:solidFill>
              </a:rPr>
              <a:t>Are explicit about the purpose of classroom observation in their policies</a:t>
            </a:r>
          </a:p>
          <a:p>
            <a:pPr eaLnBrk="1" hangingPunct="1"/>
            <a:r>
              <a:rPr lang="en-GB" sz="2000" kern="0" dirty="0" smtClean="0">
                <a:solidFill>
                  <a:srgbClr val="D60134"/>
                </a:solidFill>
              </a:rPr>
              <a:t>Provide staff with professional development opportunities that derive from classroom observation and link with the whole school priorities and teachers’ development needs</a:t>
            </a:r>
          </a:p>
          <a:p>
            <a:pPr eaLnBrk="1" hangingPunct="1"/>
            <a:endParaRPr lang="en-US" kern="0" dirty="0" smtClean="0"/>
          </a:p>
        </p:txBody>
      </p:sp>
    </p:spTree>
    <p:extLst>
      <p:ext uri="{BB962C8B-B14F-4D97-AF65-F5344CB8AC3E}">
        <p14:creationId xmlns:p14="http://schemas.microsoft.com/office/powerpoint/2010/main" val="2428191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528" y="260648"/>
            <a:ext cx="7772400" cy="719138"/>
          </a:xfrm>
        </p:spPr>
        <p:txBody>
          <a:bodyPr/>
          <a:lstStyle/>
          <a:p>
            <a:pPr eaLnBrk="1" hangingPunct="1"/>
            <a:r>
              <a:rPr lang="en-GB" sz="3600" dirty="0" err="1">
                <a:solidFill>
                  <a:srgbClr val="015284"/>
                </a:solidFill>
              </a:rPr>
              <a:t>Prif</a:t>
            </a:r>
            <a:r>
              <a:rPr lang="en-GB" sz="3600" dirty="0">
                <a:solidFill>
                  <a:srgbClr val="015284"/>
                </a:solidFill>
              </a:rPr>
              <a:t> </a:t>
            </a:r>
            <a:r>
              <a:rPr lang="en-GB" sz="3600" dirty="0" err="1">
                <a:solidFill>
                  <a:srgbClr val="015284"/>
                </a:solidFill>
              </a:rPr>
              <a:t>ganfyddiadau</a:t>
            </a:r>
            <a:r>
              <a:rPr lang="en-GB" sz="3600" dirty="0">
                <a:solidFill>
                  <a:srgbClr val="015284"/>
                </a:solidFill>
              </a:rPr>
              <a:t/>
            </a:r>
            <a:br>
              <a:rPr lang="en-GB" sz="3600" dirty="0">
                <a:solidFill>
                  <a:srgbClr val="015284"/>
                </a:solidFill>
              </a:rPr>
            </a:br>
            <a:r>
              <a:rPr lang="en-GB" sz="3600" dirty="0"/>
              <a:t>Main findings</a:t>
            </a:r>
            <a:endParaRPr lang="en-US" sz="3600" dirty="0" smtClean="0">
              <a:solidFill>
                <a:srgbClr val="015284"/>
              </a:solidFill>
            </a:endParaRPr>
          </a:p>
        </p:txBody>
      </p:sp>
      <p:sp>
        <p:nvSpPr>
          <p:cNvPr id="4099" name="Rectangle 4"/>
          <p:cNvSpPr>
            <a:spLocks noGrp="1" noChangeArrowheads="1"/>
          </p:cNvSpPr>
          <p:nvPr>
            <p:ph type="body" sz="half" idx="2"/>
          </p:nvPr>
        </p:nvSpPr>
        <p:spPr>
          <a:xfrm>
            <a:off x="467544" y="1412776"/>
            <a:ext cx="4248150" cy="4968875"/>
          </a:xfrm>
        </p:spPr>
        <p:txBody>
          <a:bodyPr/>
          <a:lstStyle/>
          <a:p>
            <a:pPr eaLnBrk="1" hangingPunct="1"/>
            <a:r>
              <a:rPr lang="en-GB" sz="2000" dirty="0" err="1" smtClean="0"/>
              <a:t>Maent</a:t>
            </a:r>
            <a:r>
              <a:rPr lang="en-GB" sz="2000" dirty="0" smtClean="0"/>
              <a:t> </a:t>
            </a:r>
            <a:r>
              <a:rPr lang="en-GB" sz="2000" dirty="0" err="1" smtClean="0"/>
              <a:t>yn</a:t>
            </a:r>
            <a:r>
              <a:rPr lang="en-GB" sz="2000" dirty="0" smtClean="0"/>
              <a:t> </a:t>
            </a:r>
            <a:r>
              <a:rPr lang="en-GB" sz="2000" dirty="0" err="1" smtClean="0"/>
              <a:t>sensitif</a:t>
            </a:r>
            <a:r>
              <a:rPr lang="en-GB" sz="2000" dirty="0" smtClean="0"/>
              <a:t> </a:t>
            </a:r>
            <a:r>
              <a:rPr lang="en-GB" sz="2000" dirty="0" err="1" smtClean="0"/>
              <a:t>i</a:t>
            </a:r>
            <a:r>
              <a:rPr lang="en-GB" sz="2000" dirty="0" smtClean="0"/>
              <a:t> </a:t>
            </a:r>
            <a:r>
              <a:rPr lang="en-GB" sz="2000" dirty="0" err="1" smtClean="0"/>
              <a:t>bryderon</a:t>
            </a:r>
            <a:r>
              <a:rPr lang="en-GB" sz="2000" dirty="0" smtClean="0"/>
              <a:t> a </a:t>
            </a:r>
            <a:r>
              <a:rPr lang="en-GB" sz="2000" dirty="0" err="1" smtClean="0"/>
              <a:t>materion</a:t>
            </a:r>
            <a:r>
              <a:rPr lang="en-GB" sz="2000" dirty="0" smtClean="0"/>
              <a:t> </a:t>
            </a:r>
            <a:r>
              <a:rPr lang="en-GB" sz="2000" dirty="0" err="1" smtClean="0"/>
              <a:t>yn</a:t>
            </a:r>
            <a:r>
              <a:rPr lang="en-GB" sz="2000" dirty="0" smtClean="0"/>
              <a:t> </a:t>
            </a:r>
            <a:r>
              <a:rPr lang="en-GB" sz="2000" dirty="0" err="1" smtClean="0"/>
              <a:t>ymwneud</a:t>
            </a:r>
            <a:r>
              <a:rPr lang="en-GB" sz="2000" dirty="0" smtClean="0"/>
              <a:t> </a:t>
            </a:r>
            <a:r>
              <a:rPr lang="en-GB" sz="2000" dirty="0" err="1" smtClean="0"/>
              <a:t>ag</a:t>
            </a:r>
            <a:r>
              <a:rPr lang="en-GB" sz="2000" dirty="0" smtClean="0"/>
              <a:t> </a:t>
            </a:r>
            <a:r>
              <a:rPr lang="en-GB" sz="2000" dirty="0" err="1" smtClean="0"/>
              <a:t>ymreolaeth</a:t>
            </a:r>
            <a:r>
              <a:rPr lang="en-GB" sz="2000" dirty="0" smtClean="0"/>
              <a:t> </a:t>
            </a:r>
            <a:r>
              <a:rPr lang="en-GB" sz="2000" dirty="0" err="1" smtClean="0"/>
              <a:t>broffesiynol</a:t>
            </a:r>
            <a:endParaRPr lang="en-GB" sz="2000" dirty="0" smtClean="0"/>
          </a:p>
          <a:p>
            <a:pPr eaLnBrk="1" hangingPunct="1"/>
            <a:r>
              <a:rPr lang="en-GB" sz="2000" dirty="0" err="1" smtClean="0"/>
              <a:t>Maent</a:t>
            </a:r>
            <a:r>
              <a:rPr lang="en-GB" sz="2000" dirty="0" smtClean="0"/>
              <a:t> </a:t>
            </a:r>
            <a:r>
              <a:rPr lang="en-GB" sz="2000" dirty="0" err="1" smtClean="0"/>
              <a:t>yn</a:t>
            </a:r>
            <a:r>
              <a:rPr lang="en-GB" sz="2000" dirty="0" smtClean="0"/>
              <a:t> </a:t>
            </a:r>
            <a:r>
              <a:rPr lang="en-GB" sz="2000" dirty="0" err="1" smtClean="0"/>
              <a:t>dosbarthu</a:t>
            </a:r>
            <a:r>
              <a:rPr lang="en-GB" sz="2000" dirty="0" smtClean="0"/>
              <a:t> </a:t>
            </a:r>
            <a:r>
              <a:rPr lang="en-GB" sz="2000" dirty="0" err="1" smtClean="0"/>
              <a:t>rolau</a:t>
            </a:r>
            <a:r>
              <a:rPr lang="en-GB" sz="2000" dirty="0" smtClean="0"/>
              <a:t> </a:t>
            </a:r>
            <a:r>
              <a:rPr lang="en-GB" sz="2000" dirty="0" err="1" smtClean="0"/>
              <a:t>arweinyddiaeth</a:t>
            </a:r>
            <a:r>
              <a:rPr lang="en-GB" sz="2000" dirty="0" smtClean="0"/>
              <a:t> </a:t>
            </a:r>
            <a:r>
              <a:rPr lang="en-GB" sz="2000" dirty="0" err="1" smtClean="0"/>
              <a:t>fel</a:t>
            </a:r>
            <a:r>
              <a:rPr lang="en-GB" sz="2000" dirty="0" smtClean="0"/>
              <a:t> y </a:t>
            </a:r>
            <a:r>
              <a:rPr lang="en-GB" sz="2000" dirty="0" err="1" smtClean="0"/>
              <a:t>caiff</a:t>
            </a:r>
            <a:r>
              <a:rPr lang="en-GB" sz="2000" dirty="0" smtClean="0"/>
              <a:t> </a:t>
            </a:r>
            <a:r>
              <a:rPr lang="en-GB" sz="2000" dirty="0" err="1" smtClean="0"/>
              <a:t>cyfrifoldebau</a:t>
            </a:r>
            <a:r>
              <a:rPr lang="en-GB" sz="2000" dirty="0" smtClean="0"/>
              <a:t> </a:t>
            </a:r>
            <a:r>
              <a:rPr lang="en-GB" sz="2000" dirty="0" err="1" smtClean="0"/>
              <a:t>eu</a:t>
            </a:r>
            <a:r>
              <a:rPr lang="en-GB" sz="2000" dirty="0" smtClean="0"/>
              <a:t> </a:t>
            </a:r>
            <a:r>
              <a:rPr lang="en-GB" sz="2000" dirty="0" err="1" smtClean="0"/>
              <a:t>rhannu</a:t>
            </a:r>
            <a:r>
              <a:rPr lang="en-GB" sz="2000" dirty="0" smtClean="0"/>
              <a:t> </a:t>
            </a:r>
            <a:r>
              <a:rPr lang="en-GB" sz="2000" dirty="0" err="1" smtClean="0"/>
              <a:t>a’u</a:t>
            </a:r>
            <a:r>
              <a:rPr lang="en-GB" sz="2000" dirty="0" smtClean="0"/>
              <a:t> </a:t>
            </a:r>
            <a:r>
              <a:rPr lang="en-GB" sz="2000" dirty="0" err="1" smtClean="0"/>
              <a:t>deall</a:t>
            </a:r>
            <a:r>
              <a:rPr lang="en-GB" sz="2000" dirty="0" smtClean="0"/>
              <a:t> </a:t>
            </a:r>
            <a:r>
              <a:rPr lang="en-GB" sz="2000" dirty="0" err="1" smtClean="0"/>
              <a:t>drwy’r</a:t>
            </a:r>
            <a:r>
              <a:rPr lang="en-GB" sz="2000" dirty="0" smtClean="0"/>
              <a:t> </a:t>
            </a:r>
            <a:r>
              <a:rPr lang="en-GB" sz="2000" dirty="0" err="1" smtClean="0"/>
              <a:t>ysgol</a:t>
            </a:r>
            <a:r>
              <a:rPr lang="en-GB" sz="2000" dirty="0" smtClean="0"/>
              <a:t> </a:t>
            </a:r>
            <a:r>
              <a:rPr lang="en-GB" sz="2000" dirty="0" err="1" smtClean="0"/>
              <a:t>gyfan</a:t>
            </a:r>
            <a:endParaRPr lang="en-GB" sz="2000" dirty="0" smtClean="0"/>
          </a:p>
          <a:p>
            <a:pPr eaLnBrk="1" hangingPunct="1"/>
            <a:r>
              <a:rPr lang="en-GB" sz="2000" dirty="0" err="1" smtClean="0"/>
              <a:t>Maent</a:t>
            </a:r>
            <a:r>
              <a:rPr lang="en-GB" sz="2000" dirty="0" smtClean="0"/>
              <a:t> </a:t>
            </a:r>
            <a:r>
              <a:rPr lang="en-GB" sz="2000" dirty="0" err="1" smtClean="0"/>
              <a:t>yn</a:t>
            </a:r>
            <a:r>
              <a:rPr lang="en-GB" sz="2000" dirty="0" smtClean="0"/>
              <a:t> </a:t>
            </a:r>
            <a:r>
              <a:rPr lang="en-GB" sz="2000" dirty="0" err="1" smtClean="0"/>
              <a:t>diweddaru</a:t>
            </a:r>
            <a:r>
              <a:rPr lang="en-GB" sz="2000" dirty="0" smtClean="0"/>
              <a:t> </a:t>
            </a:r>
            <a:r>
              <a:rPr lang="en-GB" sz="2000" dirty="0" err="1" smtClean="0"/>
              <a:t>eu</a:t>
            </a:r>
            <a:r>
              <a:rPr lang="en-GB" sz="2000" dirty="0" smtClean="0"/>
              <a:t> </a:t>
            </a:r>
            <a:r>
              <a:rPr lang="en-GB" sz="2000" dirty="0" err="1" smtClean="0"/>
              <a:t>dysgu</a:t>
            </a:r>
            <a:r>
              <a:rPr lang="en-GB" sz="2000" dirty="0" smtClean="0"/>
              <a:t> </a:t>
            </a:r>
            <a:r>
              <a:rPr lang="en-GB" sz="2000" dirty="0" err="1" smtClean="0"/>
              <a:t>proffesiynol</a:t>
            </a:r>
            <a:r>
              <a:rPr lang="en-GB" sz="2000" dirty="0" smtClean="0"/>
              <a:t> </a:t>
            </a:r>
            <a:r>
              <a:rPr lang="en-GB" sz="2000" dirty="0" err="1" smtClean="0"/>
              <a:t>eu</a:t>
            </a:r>
            <a:r>
              <a:rPr lang="en-GB" sz="2000" dirty="0" smtClean="0"/>
              <a:t> </a:t>
            </a:r>
            <a:r>
              <a:rPr lang="en-GB" sz="2000" dirty="0" err="1" smtClean="0"/>
              <a:t>hunain</a:t>
            </a:r>
            <a:endParaRPr lang="en-GB" sz="2000" dirty="0" smtClean="0"/>
          </a:p>
          <a:p>
            <a:pPr eaLnBrk="1" hangingPunct="1"/>
            <a:r>
              <a:rPr lang="en-GB" sz="2000" dirty="0" err="1" smtClean="0"/>
              <a:t>Maent</a:t>
            </a:r>
            <a:r>
              <a:rPr lang="en-GB" sz="2000" dirty="0" smtClean="0"/>
              <a:t> </a:t>
            </a:r>
            <a:r>
              <a:rPr lang="en-GB" sz="2000" dirty="0" err="1" smtClean="0"/>
              <a:t>yn</a:t>
            </a:r>
            <a:r>
              <a:rPr lang="en-GB" sz="2000" dirty="0" smtClean="0"/>
              <a:t> </a:t>
            </a:r>
            <a:r>
              <a:rPr lang="en-GB" sz="2000" dirty="0" err="1" smtClean="0"/>
              <a:t>recriwtio</a:t>
            </a:r>
            <a:r>
              <a:rPr lang="en-GB" sz="2000" dirty="0" smtClean="0"/>
              <a:t> staff </a:t>
            </a:r>
            <a:r>
              <a:rPr lang="en-GB" sz="2000" dirty="0" err="1" smtClean="0"/>
              <a:t>sy’n</a:t>
            </a:r>
            <a:r>
              <a:rPr lang="en-GB" sz="2000" dirty="0" smtClean="0"/>
              <a:t> </a:t>
            </a:r>
            <a:r>
              <a:rPr lang="en-GB" sz="2000" dirty="0" err="1" smtClean="0"/>
              <a:t>rhannu</a:t>
            </a:r>
            <a:r>
              <a:rPr lang="en-GB" sz="2000" dirty="0" smtClean="0"/>
              <a:t> ethos a </a:t>
            </a:r>
            <a:r>
              <a:rPr lang="en-GB" sz="2000" dirty="0" err="1" smtClean="0"/>
              <a:t>nodau’r</a:t>
            </a:r>
            <a:r>
              <a:rPr lang="en-GB" sz="2000" dirty="0" smtClean="0"/>
              <a:t> </a:t>
            </a:r>
            <a:r>
              <a:rPr lang="en-GB" sz="2000" dirty="0" err="1" smtClean="0"/>
              <a:t>ysgol</a:t>
            </a:r>
            <a:r>
              <a:rPr lang="en-GB" sz="2000" dirty="0" smtClean="0"/>
              <a:t>, ac </a:t>
            </a:r>
            <a:r>
              <a:rPr lang="en-GB" sz="2000" dirty="0" err="1" smtClean="0"/>
              <a:t>yn</a:t>
            </a:r>
            <a:r>
              <a:rPr lang="en-GB" sz="2000" dirty="0" smtClean="0"/>
              <a:t> </a:t>
            </a:r>
            <a:r>
              <a:rPr lang="en-GB" sz="2000" dirty="0" err="1" smtClean="0"/>
              <a:t>sicrhau</a:t>
            </a:r>
            <a:r>
              <a:rPr lang="en-GB" sz="2000" dirty="0" smtClean="0"/>
              <a:t> </a:t>
            </a:r>
            <a:r>
              <a:rPr lang="en-GB" sz="2000" dirty="0" err="1" smtClean="0"/>
              <a:t>bod</a:t>
            </a:r>
            <a:r>
              <a:rPr lang="en-GB" sz="2000" dirty="0" smtClean="0"/>
              <a:t> </a:t>
            </a:r>
            <a:r>
              <a:rPr lang="en-GB" sz="2000" dirty="0" err="1" smtClean="0"/>
              <a:t>cydbwysedd</a:t>
            </a:r>
            <a:r>
              <a:rPr lang="en-GB" sz="2000" dirty="0" smtClean="0"/>
              <a:t> o </a:t>
            </a:r>
            <a:r>
              <a:rPr lang="en-GB" sz="2000" dirty="0" err="1" smtClean="0"/>
              <a:t>fedrau</a:t>
            </a:r>
            <a:r>
              <a:rPr lang="en-GB" sz="2000" dirty="0" smtClean="0"/>
              <a:t> a </a:t>
            </a:r>
            <a:r>
              <a:rPr lang="en-GB" sz="2000" dirty="0" err="1" smtClean="0"/>
              <a:t>phrofiad</a:t>
            </a:r>
            <a:r>
              <a:rPr lang="en-GB" sz="2000" dirty="0" smtClean="0"/>
              <a:t> </a:t>
            </a:r>
            <a:r>
              <a:rPr lang="en-GB" sz="2000" dirty="0" err="1" smtClean="0"/>
              <a:t>yn</a:t>
            </a:r>
            <a:r>
              <a:rPr lang="en-GB" sz="2000" dirty="0" smtClean="0"/>
              <a:t> yr </a:t>
            </a:r>
            <a:r>
              <a:rPr lang="en-GB" sz="2000" dirty="0" err="1" smtClean="0"/>
              <a:t>ysgol</a:t>
            </a:r>
            <a:endParaRPr lang="en-GB" sz="2000" dirty="0" smtClean="0"/>
          </a:p>
          <a:p>
            <a:pPr eaLnBrk="1" hangingPunct="1"/>
            <a:endParaRPr lang="en-US" dirty="0" smtClean="0"/>
          </a:p>
        </p:txBody>
      </p:sp>
      <p:sp>
        <p:nvSpPr>
          <p:cNvPr id="4" name="Rectangle 4"/>
          <p:cNvSpPr txBox="1">
            <a:spLocks noChangeArrowheads="1"/>
          </p:cNvSpPr>
          <p:nvPr/>
        </p:nvSpPr>
        <p:spPr bwMode="auto">
          <a:xfrm>
            <a:off x="4895850" y="1420813"/>
            <a:ext cx="424815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eaLnBrk="1" hangingPunct="1"/>
            <a:r>
              <a:rPr lang="en-GB" sz="2000" kern="0" dirty="0" smtClean="0">
                <a:solidFill>
                  <a:srgbClr val="D60134"/>
                </a:solidFill>
              </a:rPr>
              <a:t>Are sensitive to the concerns and issues of professional autonomy</a:t>
            </a:r>
          </a:p>
          <a:p>
            <a:pPr eaLnBrk="1" hangingPunct="1"/>
            <a:r>
              <a:rPr lang="en-GB" sz="2000" kern="0" dirty="0" smtClean="0">
                <a:solidFill>
                  <a:srgbClr val="D60134"/>
                </a:solidFill>
              </a:rPr>
              <a:t>Distribute leadership roles so that responsibilities are shared and understood throughout the school</a:t>
            </a:r>
          </a:p>
          <a:p>
            <a:pPr eaLnBrk="1" hangingPunct="1"/>
            <a:r>
              <a:rPr lang="en-GB" sz="2000" kern="0" dirty="0" smtClean="0">
                <a:solidFill>
                  <a:srgbClr val="D60134"/>
                </a:solidFill>
              </a:rPr>
              <a:t>Update their own professional learning</a:t>
            </a:r>
          </a:p>
          <a:p>
            <a:pPr eaLnBrk="1" hangingPunct="1"/>
            <a:r>
              <a:rPr lang="en-GB" sz="2000" kern="0" dirty="0" smtClean="0">
                <a:solidFill>
                  <a:srgbClr val="D60134"/>
                </a:solidFill>
              </a:rPr>
              <a:t>Recruit staff who share the school’s ethos and goals and they ensure there is a balance of skills and experience in the school</a:t>
            </a:r>
          </a:p>
          <a:p>
            <a:pPr eaLnBrk="1" hangingPunct="1"/>
            <a:endParaRPr lang="en-US" kern="0" dirty="0" smtClean="0"/>
          </a:p>
        </p:txBody>
      </p:sp>
    </p:spTree>
    <p:extLst>
      <p:ext uri="{BB962C8B-B14F-4D97-AF65-F5344CB8AC3E}">
        <p14:creationId xmlns:p14="http://schemas.microsoft.com/office/powerpoint/2010/main" val="24281914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850" y="260350"/>
            <a:ext cx="7772400" cy="719138"/>
          </a:xfrm>
        </p:spPr>
        <p:txBody>
          <a:bodyPr/>
          <a:lstStyle/>
          <a:p>
            <a:pPr eaLnBrk="1" hangingPunct="1"/>
            <a:r>
              <a:rPr lang="en-GB" sz="3600" dirty="0" err="1">
                <a:solidFill>
                  <a:srgbClr val="015284"/>
                </a:solidFill>
              </a:rPr>
              <a:t>Prif</a:t>
            </a:r>
            <a:r>
              <a:rPr lang="en-GB" sz="3600" dirty="0">
                <a:solidFill>
                  <a:srgbClr val="015284"/>
                </a:solidFill>
              </a:rPr>
              <a:t> </a:t>
            </a:r>
            <a:r>
              <a:rPr lang="en-GB" sz="3600" dirty="0" err="1">
                <a:solidFill>
                  <a:srgbClr val="015284"/>
                </a:solidFill>
              </a:rPr>
              <a:t>ganfyddiadau</a:t>
            </a:r>
            <a:r>
              <a:rPr lang="en-GB" sz="3600" dirty="0">
                <a:solidFill>
                  <a:srgbClr val="015284"/>
                </a:solidFill>
              </a:rPr>
              <a:t/>
            </a:r>
            <a:br>
              <a:rPr lang="en-GB" sz="3600" dirty="0">
                <a:solidFill>
                  <a:srgbClr val="015284"/>
                </a:solidFill>
              </a:rPr>
            </a:br>
            <a:r>
              <a:rPr lang="en-GB" sz="3600" dirty="0"/>
              <a:t>Main findings</a:t>
            </a:r>
            <a:endParaRPr lang="en-US" sz="3600" dirty="0" smtClean="0">
              <a:solidFill>
                <a:srgbClr val="015284"/>
              </a:solidFill>
            </a:endParaRPr>
          </a:p>
        </p:txBody>
      </p:sp>
      <p:sp>
        <p:nvSpPr>
          <p:cNvPr id="4099" name="Rectangle 4"/>
          <p:cNvSpPr>
            <a:spLocks noGrp="1" noChangeArrowheads="1"/>
          </p:cNvSpPr>
          <p:nvPr>
            <p:ph type="body" sz="half" idx="2"/>
          </p:nvPr>
        </p:nvSpPr>
        <p:spPr>
          <a:xfrm>
            <a:off x="467544" y="1340768"/>
            <a:ext cx="4248150" cy="4968875"/>
          </a:xfrm>
        </p:spPr>
        <p:txBody>
          <a:bodyPr/>
          <a:lstStyle/>
          <a:p>
            <a:pPr eaLnBrk="1" hangingPunct="1">
              <a:buFontTx/>
              <a:buNone/>
            </a:pPr>
            <a:r>
              <a:rPr lang="en-GB" sz="2000" dirty="0" err="1" smtClean="0"/>
              <a:t>Yn</a:t>
            </a:r>
            <a:r>
              <a:rPr lang="en-GB" sz="2000" dirty="0" smtClean="0"/>
              <a:t> </a:t>
            </a:r>
            <a:r>
              <a:rPr lang="en-GB" sz="2000" dirty="0" err="1" smtClean="0"/>
              <a:t>ymarferol</a:t>
            </a:r>
            <a:r>
              <a:rPr lang="en-GB" sz="2000" dirty="0" smtClean="0"/>
              <a:t>, </a:t>
            </a:r>
            <a:r>
              <a:rPr lang="en-GB" sz="2000" dirty="0" err="1" smtClean="0"/>
              <a:t>mae</a:t>
            </a:r>
            <a:r>
              <a:rPr lang="en-GB" sz="2000" dirty="0" smtClean="0"/>
              <a:t> </a:t>
            </a:r>
            <a:r>
              <a:rPr lang="en-GB" sz="2000" dirty="0" err="1" smtClean="0"/>
              <a:t>arsylwi</a:t>
            </a:r>
            <a:r>
              <a:rPr lang="en-GB" sz="2000" dirty="0" smtClean="0"/>
              <a:t> </a:t>
            </a:r>
            <a:r>
              <a:rPr lang="en-GB" sz="2000" dirty="0" err="1" smtClean="0"/>
              <a:t>ystafelloedd</a:t>
            </a:r>
            <a:r>
              <a:rPr lang="en-GB" sz="2000" dirty="0" smtClean="0"/>
              <a:t> </a:t>
            </a:r>
            <a:r>
              <a:rPr lang="en-GB" sz="2000" dirty="0" err="1" smtClean="0"/>
              <a:t>dosbarth</a:t>
            </a:r>
            <a:r>
              <a:rPr lang="en-GB" sz="2000" dirty="0" smtClean="0"/>
              <a:t> </a:t>
            </a:r>
            <a:r>
              <a:rPr lang="en-GB" sz="2000" dirty="0" err="1" smtClean="0"/>
              <a:t>yn</a:t>
            </a:r>
            <a:r>
              <a:rPr lang="en-GB" sz="2000" dirty="0" smtClean="0"/>
              <a:t> </a:t>
            </a:r>
            <a:r>
              <a:rPr lang="en-GB" sz="2000" dirty="0" err="1" smtClean="0"/>
              <a:t>effeithiol</a:t>
            </a:r>
            <a:r>
              <a:rPr lang="en-GB" sz="2000" dirty="0" smtClean="0"/>
              <a:t>:</a:t>
            </a:r>
          </a:p>
          <a:p>
            <a:pPr eaLnBrk="1" hangingPunct="1"/>
            <a:r>
              <a:rPr lang="en-GB" sz="2000" dirty="0" smtClean="0"/>
              <a:t>Pan </a:t>
            </a:r>
            <a:r>
              <a:rPr lang="en-GB" sz="2000" dirty="0" err="1" smtClean="0"/>
              <a:t>fydd</a:t>
            </a:r>
            <a:r>
              <a:rPr lang="en-GB" sz="2000" dirty="0" smtClean="0"/>
              <a:t> </a:t>
            </a:r>
            <a:r>
              <a:rPr lang="en-GB" sz="2000" dirty="0" err="1" smtClean="0"/>
              <a:t>gan</a:t>
            </a:r>
            <a:r>
              <a:rPr lang="en-GB" sz="2000" dirty="0" smtClean="0"/>
              <a:t> yr </a:t>
            </a:r>
            <a:r>
              <a:rPr lang="en-GB" sz="2000" dirty="0" err="1" smtClean="0"/>
              <a:t>holl</a:t>
            </a:r>
            <a:r>
              <a:rPr lang="en-GB" sz="2000" dirty="0" smtClean="0"/>
              <a:t> staff </a:t>
            </a:r>
            <a:r>
              <a:rPr lang="en-GB" sz="2000" dirty="0" err="1" smtClean="0"/>
              <a:t>ddealltwriaeth</a:t>
            </a:r>
            <a:r>
              <a:rPr lang="en-GB" sz="2000" dirty="0" smtClean="0"/>
              <a:t> </a:t>
            </a:r>
            <a:r>
              <a:rPr lang="en-GB" sz="2000" dirty="0" err="1" smtClean="0"/>
              <a:t>glir</a:t>
            </a:r>
            <a:r>
              <a:rPr lang="en-GB" sz="2000" dirty="0" smtClean="0"/>
              <a:t> o </a:t>
            </a:r>
            <a:r>
              <a:rPr lang="en-GB" sz="2000" dirty="0" err="1" smtClean="0"/>
              <a:t>unrhyw</a:t>
            </a:r>
            <a:r>
              <a:rPr lang="en-GB" sz="2000" dirty="0" smtClean="0"/>
              <a:t> </a:t>
            </a:r>
            <a:r>
              <a:rPr lang="en-GB" sz="2000" dirty="0" err="1" smtClean="0"/>
              <a:t>arsylwi</a:t>
            </a:r>
            <a:r>
              <a:rPr lang="en-GB" sz="2000" dirty="0" smtClean="0"/>
              <a:t> a </a:t>
            </a:r>
            <a:r>
              <a:rPr lang="en-GB" sz="2000" dirty="0" err="1" smtClean="0"/>
              <a:t>phryd</a:t>
            </a:r>
            <a:r>
              <a:rPr lang="en-GB" sz="2000" dirty="0" smtClean="0"/>
              <a:t> y </a:t>
            </a:r>
            <a:r>
              <a:rPr lang="en-GB" sz="2000" dirty="0" err="1" smtClean="0"/>
              <a:t>bydd</a:t>
            </a:r>
            <a:r>
              <a:rPr lang="en-GB" sz="2000" dirty="0" smtClean="0"/>
              <a:t> </a:t>
            </a:r>
            <a:r>
              <a:rPr lang="en-GB" sz="2000" dirty="0" err="1" smtClean="0"/>
              <a:t>yn</a:t>
            </a:r>
            <a:r>
              <a:rPr lang="en-GB" sz="2000" dirty="0" smtClean="0"/>
              <a:t> </a:t>
            </a:r>
            <a:r>
              <a:rPr lang="en-GB" sz="2000" dirty="0" err="1" smtClean="0"/>
              <a:t>digwydd</a:t>
            </a:r>
            <a:endParaRPr lang="en-GB" sz="2000" dirty="0" smtClean="0"/>
          </a:p>
          <a:p>
            <a:pPr eaLnBrk="1" hangingPunct="1"/>
            <a:r>
              <a:rPr lang="en-GB" sz="2000" dirty="0" smtClean="0"/>
              <a:t>Pan </a:t>
            </a:r>
            <a:r>
              <a:rPr lang="en-GB" sz="2000" dirty="0" err="1" smtClean="0"/>
              <a:t>gaiff</a:t>
            </a:r>
            <a:r>
              <a:rPr lang="en-GB" sz="2000" dirty="0" smtClean="0"/>
              <a:t> y </a:t>
            </a:r>
            <a:r>
              <a:rPr lang="en-GB" sz="2000" dirty="0" err="1" smtClean="0"/>
              <a:t>pennaeth</a:t>
            </a:r>
            <a:r>
              <a:rPr lang="en-GB" sz="2000" dirty="0" smtClean="0"/>
              <a:t> </a:t>
            </a:r>
            <a:r>
              <a:rPr lang="en-GB" sz="2000" dirty="0" err="1" smtClean="0"/>
              <a:t>a’r</a:t>
            </a:r>
            <a:r>
              <a:rPr lang="en-GB" sz="2000" dirty="0" smtClean="0"/>
              <a:t> </a:t>
            </a:r>
            <a:r>
              <a:rPr lang="en-GB" sz="2000" dirty="0" err="1" smtClean="0"/>
              <a:t>arsylwr</a:t>
            </a:r>
            <a:r>
              <a:rPr lang="en-GB" sz="2000" dirty="0" smtClean="0"/>
              <a:t> </a:t>
            </a:r>
            <a:r>
              <a:rPr lang="en-GB" sz="2000" dirty="0" err="1" smtClean="0"/>
              <a:t>amser</a:t>
            </a:r>
            <a:r>
              <a:rPr lang="en-GB" sz="2000" dirty="0" smtClean="0"/>
              <a:t> </a:t>
            </a:r>
            <a:r>
              <a:rPr lang="en-GB" sz="2000" dirty="0" err="1" smtClean="0"/>
              <a:t>cyn</a:t>
            </a:r>
            <a:r>
              <a:rPr lang="en-GB" sz="2000" dirty="0" smtClean="0"/>
              <a:t> yr </a:t>
            </a:r>
            <a:r>
              <a:rPr lang="en-GB" sz="2000" dirty="0" err="1" smtClean="0"/>
              <a:t>arsylwi</a:t>
            </a:r>
            <a:r>
              <a:rPr lang="en-GB" sz="2000" dirty="0" smtClean="0"/>
              <a:t> </a:t>
            </a:r>
            <a:r>
              <a:rPr lang="en-GB" sz="2000" dirty="0" err="1" smtClean="0"/>
              <a:t>i</a:t>
            </a:r>
            <a:r>
              <a:rPr lang="en-GB" sz="2000" dirty="0" smtClean="0"/>
              <a:t> </a:t>
            </a:r>
            <a:r>
              <a:rPr lang="en-GB" sz="2000" dirty="0" err="1" smtClean="0"/>
              <a:t>drafod</a:t>
            </a:r>
            <a:r>
              <a:rPr lang="en-GB" sz="2000" dirty="0" smtClean="0"/>
              <a:t> y </a:t>
            </a:r>
            <a:r>
              <a:rPr lang="en-GB" sz="2000" dirty="0" err="1" smtClean="0"/>
              <a:t>ffocws</a:t>
            </a:r>
            <a:r>
              <a:rPr lang="en-GB" sz="2000" dirty="0" smtClean="0"/>
              <a:t> a </a:t>
            </a:r>
            <a:r>
              <a:rPr lang="en-GB" sz="2000" dirty="0" err="1" smtClean="0"/>
              <a:t>rhannu</a:t>
            </a:r>
            <a:r>
              <a:rPr lang="en-GB" sz="2000" dirty="0" smtClean="0"/>
              <a:t> </a:t>
            </a:r>
            <a:r>
              <a:rPr lang="en-GB" sz="2000" dirty="0" err="1" smtClean="0"/>
              <a:t>gwybodaeth</a:t>
            </a:r>
            <a:r>
              <a:rPr lang="en-GB" sz="2000" dirty="0" smtClean="0"/>
              <a:t> am y </a:t>
            </a:r>
            <a:r>
              <a:rPr lang="en-GB" sz="2000" dirty="0" err="1" smtClean="0"/>
              <a:t>dosbarth</a:t>
            </a:r>
            <a:endParaRPr lang="en-GB" sz="2000" dirty="0" smtClean="0"/>
          </a:p>
          <a:p>
            <a:pPr eaLnBrk="1" hangingPunct="1"/>
            <a:r>
              <a:rPr lang="en-GB" sz="2000" dirty="0" smtClean="0"/>
              <a:t>Pan </a:t>
            </a:r>
            <a:r>
              <a:rPr lang="en-GB" sz="2000" dirty="0" err="1" smtClean="0"/>
              <a:t>fydd</a:t>
            </a:r>
            <a:r>
              <a:rPr lang="en-GB" sz="2000" dirty="0" smtClean="0"/>
              <a:t> </a:t>
            </a:r>
            <a:r>
              <a:rPr lang="en-GB" sz="2000" dirty="0" err="1" smtClean="0"/>
              <a:t>arsylwi’n</a:t>
            </a:r>
            <a:r>
              <a:rPr lang="en-GB" sz="2000" dirty="0" smtClean="0"/>
              <a:t> </a:t>
            </a:r>
            <a:r>
              <a:rPr lang="en-GB" sz="2000" dirty="0" err="1" smtClean="0"/>
              <a:t>canolbwyntio’n</a:t>
            </a:r>
            <a:r>
              <a:rPr lang="en-GB" sz="2000" dirty="0" smtClean="0"/>
              <a:t> </a:t>
            </a:r>
            <a:r>
              <a:rPr lang="en-GB" sz="2000" dirty="0" err="1" smtClean="0"/>
              <a:t>glir</a:t>
            </a:r>
            <a:r>
              <a:rPr lang="en-GB" sz="2000" dirty="0" smtClean="0"/>
              <a:t> </a:t>
            </a:r>
            <a:r>
              <a:rPr lang="en-GB" sz="2000" dirty="0" err="1" smtClean="0"/>
              <a:t>ar</a:t>
            </a:r>
            <a:r>
              <a:rPr lang="en-GB" sz="2000" dirty="0" smtClean="0"/>
              <a:t> y </a:t>
            </a:r>
            <a:r>
              <a:rPr lang="en-GB" sz="2000" dirty="0" err="1" smtClean="0"/>
              <a:t>graddau</a:t>
            </a:r>
            <a:r>
              <a:rPr lang="en-GB" sz="2000" dirty="0" smtClean="0"/>
              <a:t> y </a:t>
            </a:r>
            <a:r>
              <a:rPr lang="en-GB" sz="2000" dirty="0" err="1" smtClean="0"/>
              <a:t>mae’r</a:t>
            </a:r>
            <a:r>
              <a:rPr lang="en-GB" sz="2000" dirty="0" smtClean="0"/>
              <a:t> </a:t>
            </a:r>
            <a:r>
              <a:rPr lang="en-GB" sz="2000" dirty="0" err="1" smtClean="0"/>
              <a:t>addysgu’n</a:t>
            </a:r>
            <a:r>
              <a:rPr lang="en-GB" sz="2000" dirty="0" smtClean="0"/>
              <a:t> </a:t>
            </a:r>
            <a:r>
              <a:rPr lang="en-GB" sz="2000" dirty="0" err="1" smtClean="0"/>
              <a:t>helpu</a:t>
            </a:r>
            <a:r>
              <a:rPr lang="en-GB" sz="2000" dirty="0" smtClean="0"/>
              <a:t> </a:t>
            </a:r>
            <a:r>
              <a:rPr lang="en-GB" sz="2000" dirty="0" err="1" smtClean="0"/>
              <a:t>disgyblion</a:t>
            </a:r>
            <a:r>
              <a:rPr lang="en-GB" sz="2000" dirty="0" smtClean="0"/>
              <a:t> </a:t>
            </a:r>
            <a:r>
              <a:rPr lang="en-GB" sz="2000" dirty="0" err="1" smtClean="0"/>
              <a:t>i</a:t>
            </a:r>
            <a:r>
              <a:rPr lang="en-GB" sz="2000" dirty="0" smtClean="0"/>
              <a:t> </a:t>
            </a:r>
            <a:r>
              <a:rPr lang="en-GB" sz="2000" dirty="0" err="1" smtClean="0"/>
              <a:t>ddysgu</a:t>
            </a:r>
            <a:r>
              <a:rPr lang="en-GB" sz="2000" dirty="0" smtClean="0"/>
              <a:t>, </a:t>
            </a:r>
            <a:r>
              <a:rPr lang="en-GB" sz="2000" dirty="0" err="1" smtClean="0"/>
              <a:t>gwneud</a:t>
            </a:r>
            <a:r>
              <a:rPr lang="en-GB" sz="2000" dirty="0" smtClean="0"/>
              <a:t> </a:t>
            </a:r>
            <a:r>
              <a:rPr lang="en-GB" sz="2000" dirty="0" err="1" smtClean="0"/>
              <a:t>cynnydd</a:t>
            </a:r>
            <a:r>
              <a:rPr lang="en-GB" sz="2000" dirty="0" smtClean="0"/>
              <a:t> </a:t>
            </a:r>
            <a:r>
              <a:rPr lang="en-GB" sz="2000" dirty="0" err="1" smtClean="0"/>
              <a:t>da</a:t>
            </a:r>
            <a:r>
              <a:rPr lang="en-GB" sz="2000" dirty="0" smtClean="0"/>
              <a:t> a </a:t>
            </a:r>
            <a:r>
              <a:rPr lang="en-GB" sz="2000" dirty="0" err="1" smtClean="0"/>
              <a:t>chyflawni</a:t>
            </a:r>
            <a:r>
              <a:rPr lang="en-GB" sz="2000" dirty="0" smtClean="0"/>
              <a:t> </a:t>
            </a:r>
            <a:r>
              <a:rPr lang="en-GB" sz="2000" dirty="0" err="1" smtClean="0"/>
              <a:t>safonau</a:t>
            </a:r>
            <a:r>
              <a:rPr lang="en-GB" sz="2000" dirty="0" smtClean="0"/>
              <a:t> </a:t>
            </a:r>
            <a:r>
              <a:rPr lang="en-GB" sz="2000" dirty="0" err="1" smtClean="0"/>
              <a:t>uchel</a:t>
            </a:r>
            <a:endParaRPr lang="en-GB" sz="2000" dirty="0" smtClean="0"/>
          </a:p>
          <a:p>
            <a:pPr eaLnBrk="1" hangingPunct="1"/>
            <a:endParaRPr lang="en-US" dirty="0" smtClean="0"/>
          </a:p>
        </p:txBody>
      </p:sp>
      <p:sp>
        <p:nvSpPr>
          <p:cNvPr id="4" name="Rectangle 4"/>
          <p:cNvSpPr txBox="1">
            <a:spLocks noChangeArrowheads="1"/>
          </p:cNvSpPr>
          <p:nvPr/>
        </p:nvSpPr>
        <p:spPr bwMode="auto">
          <a:xfrm>
            <a:off x="4870405" y="1416863"/>
            <a:ext cx="424815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marL="0" indent="0" eaLnBrk="1" hangingPunct="1">
              <a:buFontTx/>
              <a:buNone/>
            </a:pPr>
            <a:r>
              <a:rPr lang="en-GB" sz="2000" kern="0" dirty="0" smtClean="0">
                <a:solidFill>
                  <a:srgbClr val="D60134"/>
                </a:solidFill>
              </a:rPr>
              <a:t>In practical terms, classroom observation is effective when:</a:t>
            </a:r>
          </a:p>
          <a:p>
            <a:pPr eaLnBrk="1" hangingPunct="1"/>
            <a:r>
              <a:rPr lang="en-GB" sz="2000" kern="0" dirty="0" smtClean="0">
                <a:solidFill>
                  <a:srgbClr val="D60134"/>
                </a:solidFill>
              </a:rPr>
              <a:t>All staff have a clear understanding of any observation and when it will take place</a:t>
            </a:r>
          </a:p>
          <a:p>
            <a:pPr eaLnBrk="1" hangingPunct="1"/>
            <a:r>
              <a:rPr lang="en-GB" sz="2000" kern="0" dirty="0" smtClean="0">
                <a:solidFill>
                  <a:srgbClr val="D60134"/>
                </a:solidFill>
              </a:rPr>
              <a:t>The teacher and the observer have time before the observation to discuss the focus and share information about the class</a:t>
            </a:r>
          </a:p>
          <a:p>
            <a:pPr eaLnBrk="1" hangingPunct="1"/>
            <a:r>
              <a:rPr lang="en-GB" sz="2000" kern="0" dirty="0" smtClean="0">
                <a:solidFill>
                  <a:srgbClr val="D60134"/>
                </a:solidFill>
              </a:rPr>
              <a:t>Observation focus clearly on the extent to which the teaching helps pupils to learn, make good progress and achieve high standards</a:t>
            </a:r>
          </a:p>
          <a:p>
            <a:pPr eaLnBrk="1" hangingPunct="1"/>
            <a:endParaRPr lang="en-GB" sz="2000" kern="0" dirty="0" smtClean="0">
              <a:solidFill>
                <a:srgbClr val="D60134"/>
              </a:solidFill>
            </a:endParaRPr>
          </a:p>
          <a:p>
            <a:pPr eaLnBrk="1" hangingPunct="1"/>
            <a:endParaRPr lang="en-US" kern="0" dirty="0" smtClean="0"/>
          </a:p>
        </p:txBody>
      </p:sp>
    </p:spTree>
    <p:extLst>
      <p:ext uri="{BB962C8B-B14F-4D97-AF65-F5344CB8AC3E}">
        <p14:creationId xmlns:p14="http://schemas.microsoft.com/office/powerpoint/2010/main" val="24281914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850" y="260350"/>
            <a:ext cx="7772400" cy="1368450"/>
          </a:xfrm>
        </p:spPr>
        <p:txBody>
          <a:bodyPr/>
          <a:lstStyle/>
          <a:p>
            <a:pPr eaLnBrk="1" hangingPunct="1"/>
            <a:r>
              <a:rPr lang="en-GB" sz="3600" dirty="0" err="1">
                <a:solidFill>
                  <a:srgbClr val="015284"/>
                </a:solidFill>
              </a:rPr>
              <a:t>Prif</a:t>
            </a:r>
            <a:r>
              <a:rPr lang="en-GB" sz="3600" dirty="0">
                <a:solidFill>
                  <a:srgbClr val="015284"/>
                </a:solidFill>
              </a:rPr>
              <a:t> </a:t>
            </a:r>
            <a:r>
              <a:rPr lang="en-GB" sz="3600" dirty="0" err="1" smtClean="0">
                <a:solidFill>
                  <a:srgbClr val="015284"/>
                </a:solidFill>
              </a:rPr>
              <a:t>ganfyddiadau</a:t>
            </a:r>
            <a:r>
              <a:rPr lang="en-GB" sz="3600" dirty="0" smtClean="0">
                <a:solidFill>
                  <a:srgbClr val="015284"/>
                </a:solidFill>
              </a:rPr>
              <a:t/>
            </a:r>
            <a:br>
              <a:rPr lang="en-GB" sz="3600" dirty="0" smtClean="0">
                <a:solidFill>
                  <a:srgbClr val="015284"/>
                </a:solidFill>
              </a:rPr>
            </a:br>
            <a:r>
              <a:rPr lang="en-GB" sz="3600" dirty="0" smtClean="0"/>
              <a:t>Main findings </a:t>
            </a:r>
            <a:br>
              <a:rPr lang="en-GB" sz="3600" dirty="0" smtClean="0"/>
            </a:br>
            <a:endParaRPr lang="en-US" sz="3600" dirty="0" smtClean="0">
              <a:solidFill>
                <a:srgbClr val="015284"/>
              </a:solidFill>
            </a:endParaRPr>
          </a:p>
        </p:txBody>
      </p:sp>
      <p:sp>
        <p:nvSpPr>
          <p:cNvPr id="4099" name="Rectangle 4"/>
          <p:cNvSpPr>
            <a:spLocks noGrp="1" noChangeArrowheads="1"/>
          </p:cNvSpPr>
          <p:nvPr>
            <p:ph type="body" sz="half" idx="2"/>
          </p:nvPr>
        </p:nvSpPr>
        <p:spPr>
          <a:xfrm>
            <a:off x="4895850" y="1340768"/>
            <a:ext cx="4248150" cy="4968875"/>
          </a:xfrm>
        </p:spPr>
        <p:txBody>
          <a:bodyPr/>
          <a:lstStyle/>
          <a:p>
            <a:pPr eaLnBrk="1" hangingPunct="1"/>
            <a:r>
              <a:rPr lang="en-GB" sz="2000" dirty="0" smtClean="0">
                <a:solidFill>
                  <a:srgbClr val="D60134"/>
                </a:solidFill>
              </a:rPr>
              <a:t>Observations draw on a wide range of  other evidence, such as planning, assessment, listening to learners</a:t>
            </a:r>
          </a:p>
          <a:p>
            <a:pPr eaLnBrk="1" hangingPunct="1"/>
            <a:r>
              <a:rPr lang="en-GB" sz="2000" dirty="0" smtClean="0">
                <a:solidFill>
                  <a:srgbClr val="D60134"/>
                </a:solidFill>
              </a:rPr>
              <a:t>Observers use forms suited to the purpose to record the findings of the observation</a:t>
            </a:r>
          </a:p>
          <a:p>
            <a:pPr eaLnBrk="1" hangingPunct="1"/>
            <a:r>
              <a:rPr lang="en-GB" sz="2000" dirty="0" smtClean="0">
                <a:solidFill>
                  <a:srgbClr val="D60134"/>
                </a:solidFill>
              </a:rPr>
              <a:t>The observed teacher has the opportunity to receive feedback and engage in professional dialogue as soon after the observation as possible</a:t>
            </a:r>
          </a:p>
          <a:p>
            <a:pPr eaLnBrk="1" hangingPunct="1"/>
            <a:r>
              <a:rPr lang="en-GB" sz="2000" dirty="0" smtClean="0">
                <a:solidFill>
                  <a:srgbClr val="D60134"/>
                </a:solidFill>
              </a:rPr>
              <a:t>Observers ensure there is a written record of the observation</a:t>
            </a:r>
          </a:p>
          <a:p>
            <a:pPr marL="0" indent="0" eaLnBrk="1" hangingPunct="1">
              <a:buNone/>
            </a:pPr>
            <a:endParaRPr lang="en-GB" sz="2000" dirty="0" smtClean="0">
              <a:solidFill>
                <a:srgbClr val="D60134"/>
              </a:solidFill>
            </a:endParaRPr>
          </a:p>
          <a:p>
            <a:pPr eaLnBrk="1" hangingPunct="1"/>
            <a:endParaRPr lang="en-US" dirty="0" smtClean="0"/>
          </a:p>
        </p:txBody>
      </p:sp>
      <p:sp>
        <p:nvSpPr>
          <p:cNvPr id="4" name="Rectangle 4"/>
          <p:cNvSpPr txBox="1">
            <a:spLocks noChangeArrowheads="1"/>
          </p:cNvSpPr>
          <p:nvPr/>
        </p:nvSpPr>
        <p:spPr bwMode="auto">
          <a:xfrm>
            <a:off x="445731" y="1277691"/>
            <a:ext cx="424815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eaLnBrk="1" hangingPunct="1"/>
            <a:r>
              <a:rPr lang="en-GB" sz="2000" kern="0" dirty="0" smtClean="0"/>
              <a:t>Pan </a:t>
            </a:r>
            <a:r>
              <a:rPr lang="en-GB" sz="2000" kern="0" dirty="0" err="1" smtClean="0"/>
              <a:t>fydd</a:t>
            </a:r>
            <a:r>
              <a:rPr lang="en-GB" sz="2000" kern="0" dirty="0" smtClean="0"/>
              <a:t> </a:t>
            </a:r>
            <a:r>
              <a:rPr lang="en-GB" sz="2000" kern="0" dirty="0" err="1" smtClean="0"/>
              <a:t>arsylwadau’n</a:t>
            </a:r>
            <a:r>
              <a:rPr lang="en-GB" sz="2000" kern="0" dirty="0" smtClean="0"/>
              <a:t> </a:t>
            </a:r>
            <a:r>
              <a:rPr lang="en-GB" sz="2000" kern="0" dirty="0" err="1" smtClean="0"/>
              <a:t>tynnu</a:t>
            </a:r>
            <a:r>
              <a:rPr lang="en-GB" sz="2000" kern="0" dirty="0" smtClean="0"/>
              <a:t> </a:t>
            </a:r>
            <a:r>
              <a:rPr lang="en-GB" sz="2000" kern="0" dirty="0" err="1" smtClean="0"/>
              <a:t>ar</a:t>
            </a:r>
            <a:r>
              <a:rPr lang="en-GB" sz="2000" kern="0" dirty="0" smtClean="0"/>
              <a:t> </a:t>
            </a:r>
            <a:r>
              <a:rPr lang="en-GB" sz="2000" kern="0" dirty="0" err="1" smtClean="0"/>
              <a:t>ystod</a:t>
            </a:r>
            <a:r>
              <a:rPr lang="en-GB" sz="2000" kern="0" dirty="0" smtClean="0"/>
              <a:t> </a:t>
            </a:r>
            <a:r>
              <a:rPr lang="en-GB" sz="2000" kern="0" dirty="0" err="1" smtClean="0"/>
              <a:t>eang</a:t>
            </a:r>
            <a:r>
              <a:rPr lang="en-GB" sz="2000" kern="0" dirty="0" smtClean="0"/>
              <a:t> o </a:t>
            </a:r>
            <a:r>
              <a:rPr lang="en-GB" sz="2000" kern="0" dirty="0" err="1" smtClean="0"/>
              <a:t>dystiolaeth</a:t>
            </a:r>
            <a:r>
              <a:rPr lang="en-GB" sz="2000" kern="0" dirty="0" smtClean="0"/>
              <a:t> </a:t>
            </a:r>
            <a:r>
              <a:rPr lang="en-GB" sz="2000" kern="0" dirty="0" err="1" smtClean="0"/>
              <a:t>arall</a:t>
            </a:r>
            <a:r>
              <a:rPr lang="en-GB" sz="2000" kern="0" dirty="0" smtClean="0"/>
              <a:t>, </a:t>
            </a:r>
            <a:r>
              <a:rPr lang="en-GB" sz="2000" kern="0" dirty="0" err="1" smtClean="0"/>
              <a:t>fel</a:t>
            </a:r>
            <a:r>
              <a:rPr lang="en-GB" sz="2000" kern="0" dirty="0" smtClean="0"/>
              <a:t> </a:t>
            </a:r>
            <a:r>
              <a:rPr lang="en-GB" sz="2000" kern="0" dirty="0" err="1" smtClean="0"/>
              <a:t>cynllunio</a:t>
            </a:r>
            <a:r>
              <a:rPr lang="en-GB" sz="2000" kern="0" dirty="0" smtClean="0"/>
              <a:t>, </a:t>
            </a:r>
            <a:r>
              <a:rPr lang="en-GB" sz="2000" kern="0" dirty="0" err="1" smtClean="0"/>
              <a:t>asesu</a:t>
            </a:r>
            <a:r>
              <a:rPr lang="en-GB" sz="2000" kern="0" dirty="0" smtClean="0"/>
              <a:t>, </a:t>
            </a:r>
            <a:r>
              <a:rPr lang="en-GB" sz="2000" kern="0" dirty="0" err="1" smtClean="0"/>
              <a:t>gwrando</a:t>
            </a:r>
            <a:r>
              <a:rPr lang="en-GB" sz="2000" kern="0" dirty="0" smtClean="0"/>
              <a:t> </a:t>
            </a:r>
            <a:r>
              <a:rPr lang="en-GB" sz="2000" kern="0" dirty="0" err="1" smtClean="0"/>
              <a:t>ar</a:t>
            </a:r>
            <a:r>
              <a:rPr lang="en-GB" sz="2000" kern="0" dirty="0" smtClean="0"/>
              <a:t> </a:t>
            </a:r>
            <a:r>
              <a:rPr lang="en-GB" sz="2000" kern="0" dirty="0" err="1" smtClean="0"/>
              <a:t>ddysgwyr</a:t>
            </a:r>
            <a:endParaRPr lang="en-GB" sz="2000" kern="0" dirty="0" smtClean="0"/>
          </a:p>
          <a:p>
            <a:pPr eaLnBrk="1" hangingPunct="1"/>
            <a:r>
              <a:rPr lang="en-GB" sz="2000" kern="0" dirty="0" smtClean="0"/>
              <a:t>Pan </a:t>
            </a:r>
            <a:r>
              <a:rPr lang="en-GB" sz="2000" kern="0" dirty="0" err="1" smtClean="0"/>
              <a:t>fydd</a:t>
            </a:r>
            <a:r>
              <a:rPr lang="en-GB" sz="2000" kern="0" dirty="0" smtClean="0"/>
              <a:t> </a:t>
            </a:r>
            <a:r>
              <a:rPr lang="en-GB" sz="2000" kern="0" dirty="0" err="1" smtClean="0"/>
              <a:t>arsylwyr</a:t>
            </a:r>
            <a:r>
              <a:rPr lang="en-GB" sz="2000" kern="0" dirty="0" smtClean="0"/>
              <a:t> </a:t>
            </a:r>
            <a:r>
              <a:rPr lang="en-GB" sz="2000" kern="0" dirty="0" err="1" smtClean="0"/>
              <a:t>yn</a:t>
            </a:r>
            <a:r>
              <a:rPr lang="en-GB" sz="2000" kern="0" dirty="0" smtClean="0"/>
              <a:t> </a:t>
            </a:r>
            <a:r>
              <a:rPr lang="en-GB" sz="2000" kern="0" dirty="0" err="1" smtClean="0"/>
              <a:t>defnyddio</a:t>
            </a:r>
            <a:r>
              <a:rPr lang="en-GB" sz="2000" kern="0" dirty="0" smtClean="0"/>
              <a:t> </a:t>
            </a:r>
            <a:r>
              <a:rPr lang="en-GB" sz="2000" kern="0" dirty="0" err="1" smtClean="0"/>
              <a:t>ffurflenni</a:t>
            </a:r>
            <a:r>
              <a:rPr lang="en-GB" sz="2000" kern="0" dirty="0" smtClean="0"/>
              <a:t> </a:t>
            </a:r>
            <a:r>
              <a:rPr lang="en-GB" sz="2000" kern="0" dirty="0" err="1" smtClean="0"/>
              <a:t>sy’n</a:t>
            </a:r>
            <a:r>
              <a:rPr lang="en-GB" sz="2000" kern="0" dirty="0" smtClean="0"/>
              <a:t> </a:t>
            </a:r>
            <a:r>
              <a:rPr lang="en-GB" sz="2000" kern="0" dirty="0" err="1" smtClean="0"/>
              <a:t>addas</a:t>
            </a:r>
            <a:r>
              <a:rPr lang="en-GB" sz="2000" kern="0" dirty="0" smtClean="0"/>
              <a:t> </a:t>
            </a:r>
            <a:r>
              <a:rPr lang="en-GB" sz="2000" kern="0" dirty="0" err="1" smtClean="0"/>
              <a:t>i’r</a:t>
            </a:r>
            <a:r>
              <a:rPr lang="en-GB" sz="2000" kern="0" dirty="0" smtClean="0"/>
              <a:t> </a:t>
            </a:r>
            <a:r>
              <a:rPr lang="en-GB" sz="2000" kern="0" dirty="0" err="1" smtClean="0"/>
              <a:t>diben</a:t>
            </a:r>
            <a:r>
              <a:rPr lang="en-GB" sz="2000" kern="0" dirty="0" smtClean="0"/>
              <a:t> </a:t>
            </a:r>
            <a:r>
              <a:rPr lang="en-GB" sz="2000" kern="0" dirty="0" err="1" smtClean="0"/>
              <a:t>i</a:t>
            </a:r>
            <a:r>
              <a:rPr lang="en-GB" sz="2000" kern="0" dirty="0" smtClean="0"/>
              <a:t> </a:t>
            </a:r>
            <a:r>
              <a:rPr lang="en-GB" sz="2000" kern="0" dirty="0" err="1" smtClean="0"/>
              <a:t>gofnodi</a:t>
            </a:r>
            <a:r>
              <a:rPr lang="en-GB" sz="2000" kern="0" dirty="0" smtClean="0"/>
              <a:t> </a:t>
            </a:r>
            <a:r>
              <a:rPr lang="en-GB" sz="2000" kern="0" dirty="0" err="1" smtClean="0"/>
              <a:t>canfyddiadau’r</a:t>
            </a:r>
            <a:r>
              <a:rPr lang="en-GB" sz="2000" kern="0" dirty="0" smtClean="0"/>
              <a:t> </a:t>
            </a:r>
            <a:r>
              <a:rPr lang="en-GB" sz="2000" kern="0" dirty="0" err="1" smtClean="0"/>
              <a:t>arsylwi</a:t>
            </a:r>
            <a:endParaRPr lang="en-GB" sz="2000" kern="0" dirty="0" smtClean="0"/>
          </a:p>
          <a:p>
            <a:pPr eaLnBrk="1" hangingPunct="1"/>
            <a:r>
              <a:rPr lang="en-GB" sz="2000" kern="0" dirty="0" smtClean="0"/>
              <a:t>Pan </a:t>
            </a:r>
            <a:r>
              <a:rPr lang="en-GB" sz="2000" kern="0" dirty="0" err="1" smtClean="0"/>
              <a:t>gaiff</a:t>
            </a:r>
            <a:r>
              <a:rPr lang="en-GB" sz="2000" kern="0" dirty="0" smtClean="0"/>
              <a:t> yr </a:t>
            </a:r>
            <a:r>
              <a:rPr lang="en-GB" sz="2000" kern="0" dirty="0" err="1" smtClean="0"/>
              <a:t>athrawon</a:t>
            </a:r>
            <a:r>
              <a:rPr lang="en-GB" sz="2000" kern="0" dirty="0" smtClean="0"/>
              <a:t> </a:t>
            </a:r>
            <a:r>
              <a:rPr lang="en-GB" sz="2000" kern="0" dirty="0" err="1" smtClean="0"/>
              <a:t>sy’n</a:t>
            </a:r>
            <a:r>
              <a:rPr lang="en-GB" sz="2000" kern="0" dirty="0" smtClean="0"/>
              <a:t> </a:t>
            </a:r>
            <a:r>
              <a:rPr lang="en-GB" sz="2000" kern="0" dirty="0" err="1" smtClean="0"/>
              <a:t>cael</a:t>
            </a:r>
            <a:r>
              <a:rPr lang="en-GB" sz="2000" kern="0" dirty="0" smtClean="0"/>
              <a:t> </a:t>
            </a:r>
            <a:r>
              <a:rPr lang="en-GB" sz="2000" kern="0" dirty="0" err="1" smtClean="0"/>
              <a:t>eu</a:t>
            </a:r>
            <a:r>
              <a:rPr lang="en-GB" sz="2000" kern="0" dirty="0" smtClean="0"/>
              <a:t> </a:t>
            </a:r>
            <a:r>
              <a:rPr lang="en-GB" sz="2000" kern="0" dirty="0" err="1" smtClean="0"/>
              <a:t>harsylwi</a:t>
            </a:r>
            <a:r>
              <a:rPr lang="en-GB" sz="2000" kern="0" dirty="0" smtClean="0"/>
              <a:t> </a:t>
            </a:r>
            <a:r>
              <a:rPr lang="en-GB" sz="2000" kern="0" dirty="0" err="1" smtClean="0"/>
              <a:t>gyfle</a:t>
            </a:r>
            <a:r>
              <a:rPr lang="en-GB" sz="2000" kern="0" dirty="0" smtClean="0"/>
              <a:t> </a:t>
            </a:r>
            <a:r>
              <a:rPr lang="en-GB" sz="2000" kern="0" dirty="0" err="1" smtClean="0"/>
              <a:t>i</a:t>
            </a:r>
            <a:r>
              <a:rPr lang="en-GB" sz="2000" kern="0" dirty="0" smtClean="0"/>
              <a:t> </a:t>
            </a:r>
            <a:r>
              <a:rPr lang="en-GB" sz="2000" kern="0" dirty="0" err="1" smtClean="0"/>
              <a:t>gael</a:t>
            </a:r>
            <a:r>
              <a:rPr lang="en-GB" sz="2000" kern="0" dirty="0" smtClean="0"/>
              <a:t> </a:t>
            </a:r>
            <a:r>
              <a:rPr lang="en-GB" sz="2000" kern="0" dirty="0" err="1" smtClean="0"/>
              <a:t>adborth</a:t>
            </a:r>
            <a:r>
              <a:rPr lang="en-GB" sz="2000" kern="0" dirty="0" smtClean="0"/>
              <a:t> a </a:t>
            </a:r>
            <a:r>
              <a:rPr lang="en-GB" sz="2000" kern="0" dirty="0" err="1" smtClean="0"/>
              <a:t>chymryd</a:t>
            </a:r>
            <a:r>
              <a:rPr lang="en-GB" sz="2000" kern="0" dirty="0" smtClean="0"/>
              <a:t> </a:t>
            </a:r>
            <a:r>
              <a:rPr lang="en-GB" sz="2000" kern="0" dirty="0" err="1" smtClean="0"/>
              <a:t>rhan</a:t>
            </a:r>
            <a:r>
              <a:rPr lang="en-GB" sz="2000" kern="0" dirty="0" smtClean="0"/>
              <a:t> </a:t>
            </a:r>
            <a:r>
              <a:rPr lang="en-GB" sz="2000" kern="0" dirty="0" err="1" smtClean="0"/>
              <a:t>mewn</a:t>
            </a:r>
            <a:r>
              <a:rPr lang="en-GB" sz="2000" kern="0" dirty="0" smtClean="0"/>
              <a:t> </a:t>
            </a:r>
            <a:r>
              <a:rPr lang="en-GB" sz="2000" kern="0" dirty="0" err="1" smtClean="0"/>
              <a:t>deialog</a:t>
            </a:r>
            <a:r>
              <a:rPr lang="en-GB" sz="2000" kern="0" dirty="0" smtClean="0"/>
              <a:t> </a:t>
            </a:r>
            <a:r>
              <a:rPr lang="en-GB" sz="2000" kern="0" dirty="0" err="1" smtClean="0"/>
              <a:t>broffesiynol</a:t>
            </a:r>
            <a:r>
              <a:rPr lang="en-GB" sz="2000" kern="0" dirty="0" smtClean="0"/>
              <a:t> </a:t>
            </a:r>
            <a:r>
              <a:rPr lang="en-GB" sz="2000" kern="0" dirty="0" err="1" smtClean="0"/>
              <a:t>cyn</a:t>
            </a:r>
            <a:r>
              <a:rPr lang="en-GB" sz="2000" kern="0" dirty="0" smtClean="0"/>
              <a:t> </a:t>
            </a:r>
            <a:r>
              <a:rPr lang="en-GB" sz="2000" kern="0" dirty="0" err="1" smtClean="0"/>
              <a:t>gynted</a:t>
            </a:r>
            <a:r>
              <a:rPr lang="en-GB" sz="2000" kern="0" dirty="0" smtClean="0"/>
              <a:t> â </a:t>
            </a:r>
            <a:r>
              <a:rPr lang="en-GB" sz="2000" kern="0" dirty="0" err="1" smtClean="0"/>
              <a:t>phosibl</a:t>
            </a:r>
            <a:r>
              <a:rPr lang="en-GB" sz="2000" kern="0" dirty="0" smtClean="0"/>
              <a:t> </a:t>
            </a:r>
            <a:r>
              <a:rPr lang="en-GB" sz="2000" kern="0" dirty="0" err="1" smtClean="0"/>
              <a:t>ar</a:t>
            </a:r>
            <a:r>
              <a:rPr lang="en-GB" sz="2000" kern="0" dirty="0" smtClean="0"/>
              <a:t> </a:t>
            </a:r>
            <a:r>
              <a:rPr lang="en-GB" sz="2000" kern="0" dirty="0" err="1" smtClean="0"/>
              <a:t>ôl</a:t>
            </a:r>
            <a:r>
              <a:rPr lang="en-GB" sz="2000" kern="0" dirty="0" smtClean="0"/>
              <a:t> </a:t>
            </a:r>
            <a:r>
              <a:rPr lang="en-GB" sz="2000" kern="0" dirty="0" err="1" smtClean="0"/>
              <a:t>cael</a:t>
            </a:r>
            <a:r>
              <a:rPr lang="en-GB" sz="2000" kern="0" dirty="0" smtClean="0"/>
              <a:t> </a:t>
            </a:r>
            <a:r>
              <a:rPr lang="en-GB" sz="2000" kern="0" dirty="0" err="1" smtClean="0"/>
              <a:t>eu</a:t>
            </a:r>
            <a:r>
              <a:rPr lang="en-GB" sz="2000" kern="0" dirty="0" smtClean="0"/>
              <a:t> </a:t>
            </a:r>
            <a:r>
              <a:rPr lang="en-GB" sz="2000" kern="0" dirty="0" err="1" smtClean="0"/>
              <a:t>harsylwi</a:t>
            </a:r>
            <a:endParaRPr lang="en-GB" sz="2000" kern="0" dirty="0" smtClean="0"/>
          </a:p>
          <a:p>
            <a:pPr eaLnBrk="1" hangingPunct="1"/>
            <a:r>
              <a:rPr lang="en-GB" sz="2000" kern="0" dirty="0" smtClean="0"/>
              <a:t>Pan </a:t>
            </a:r>
            <a:r>
              <a:rPr lang="en-GB" sz="2000" kern="0" dirty="0" err="1" smtClean="0"/>
              <a:t>fydd</a:t>
            </a:r>
            <a:r>
              <a:rPr lang="en-GB" sz="2000" kern="0" dirty="0" smtClean="0"/>
              <a:t> </a:t>
            </a:r>
            <a:r>
              <a:rPr lang="en-GB" sz="2000" kern="0" dirty="0" err="1" smtClean="0"/>
              <a:t>arsylwyr</a:t>
            </a:r>
            <a:r>
              <a:rPr lang="en-GB" sz="2000" kern="0" dirty="0" smtClean="0"/>
              <a:t> </a:t>
            </a:r>
            <a:r>
              <a:rPr lang="en-GB" sz="2000" kern="0" dirty="0" err="1" smtClean="0"/>
              <a:t>yn</a:t>
            </a:r>
            <a:r>
              <a:rPr lang="en-GB" sz="2000" kern="0" dirty="0" smtClean="0"/>
              <a:t> </a:t>
            </a:r>
            <a:r>
              <a:rPr lang="en-GB" sz="2000" kern="0" dirty="0" err="1" smtClean="0"/>
              <a:t>sicrhau</a:t>
            </a:r>
            <a:r>
              <a:rPr lang="en-GB" sz="2000" kern="0" dirty="0" smtClean="0"/>
              <a:t> </a:t>
            </a:r>
            <a:r>
              <a:rPr lang="en-GB" sz="2000" kern="0" dirty="0" err="1" smtClean="0"/>
              <a:t>bod</a:t>
            </a:r>
            <a:r>
              <a:rPr lang="en-GB" sz="2000" kern="0" dirty="0" smtClean="0"/>
              <a:t> </a:t>
            </a:r>
            <a:r>
              <a:rPr lang="en-GB" sz="2000" kern="0" dirty="0" err="1" smtClean="0"/>
              <a:t>cofnod</a:t>
            </a:r>
            <a:r>
              <a:rPr lang="en-GB" sz="2000" kern="0" dirty="0" smtClean="0"/>
              <a:t> </a:t>
            </a:r>
            <a:r>
              <a:rPr lang="en-GB" sz="2000" kern="0" dirty="0" err="1" smtClean="0"/>
              <a:t>ysgrifenedig</a:t>
            </a:r>
            <a:r>
              <a:rPr lang="en-GB" sz="2000" kern="0" dirty="0" smtClean="0"/>
              <a:t> </a:t>
            </a:r>
            <a:r>
              <a:rPr lang="en-GB" sz="2000" kern="0" dirty="0" err="1" smtClean="0"/>
              <a:t>o’r</a:t>
            </a:r>
            <a:r>
              <a:rPr lang="en-GB" sz="2000" kern="0" dirty="0" smtClean="0"/>
              <a:t> </a:t>
            </a:r>
            <a:r>
              <a:rPr lang="en-GB" sz="2000" kern="0" dirty="0" err="1" smtClean="0"/>
              <a:t>arsylwi</a:t>
            </a:r>
            <a:endParaRPr lang="en-GB" sz="2000" kern="0" dirty="0" smtClean="0"/>
          </a:p>
          <a:p>
            <a:pPr eaLnBrk="1" hangingPunct="1"/>
            <a:endParaRPr lang="en-US" kern="0" dirty="0" smtClean="0"/>
          </a:p>
        </p:txBody>
      </p:sp>
    </p:spTree>
    <p:extLst>
      <p:ext uri="{BB962C8B-B14F-4D97-AF65-F5344CB8AC3E}">
        <p14:creationId xmlns:p14="http://schemas.microsoft.com/office/powerpoint/2010/main" val="24281914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850" y="188640"/>
            <a:ext cx="8424614" cy="1080120"/>
          </a:xfrm>
        </p:spPr>
        <p:txBody>
          <a:bodyPr/>
          <a:lstStyle/>
          <a:p>
            <a:pPr eaLnBrk="1" hangingPunct="1"/>
            <a:r>
              <a:rPr lang="en-GB" sz="3600" dirty="0" err="1" smtClean="0">
                <a:solidFill>
                  <a:srgbClr val="015284"/>
                </a:solidFill>
              </a:rPr>
              <a:t>Prif</a:t>
            </a:r>
            <a:r>
              <a:rPr lang="en-GB" sz="3600" dirty="0" smtClean="0">
                <a:solidFill>
                  <a:srgbClr val="015284"/>
                </a:solidFill>
              </a:rPr>
              <a:t> </a:t>
            </a:r>
            <a:r>
              <a:rPr lang="en-GB" sz="3600" dirty="0" err="1" smtClean="0">
                <a:solidFill>
                  <a:srgbClr val="015284"/>
                </a:solidFill>
              </a:rPr>
              <a:t>ganfyddiadau</a:t>
            </a:r>
            <a:r>
              <a:rPr lang="en-GB" sz="3600" dirty="0">
                <a:solidFill>
                  <a:srgbClr val="015284"/>
                </a:solidFill>
              </a:rPr>
              <a:t/>
            </a:r>
            <a:br>
              <a:rPr lang="en-GB" sz="3600" dirty="0">
                <a:solidFill>
                  <a:srgbClr val="015284"/>
                </a:solidFill>
              </a:rPr>
            </a:br>
            <a:r>
              <a:rPr lang="en-GB" sz="3600" dirty="0" smtClean="0"/>
              <a:t>Main findings</a:t>
            </a:r>
            <a:endParaRPr lang="en-US" sz="3600" dirty="0" smtClean="0">
              <a:solidFill>
                <a:srgbClr val="015284"/>
              </a:solidFill>
            </a:endParaRPr>
          </a:p>
        </p:txBody>
      </p:sp>
      <p:sp>
        <p:nvSpPr>
          <p:cNvPr id="4099" name="Rectangle 4"/>
          <p:cNvSpPr>
            <a:spLocks noGrp="1" noChangeArrowheads="1"/>
          </p:cNvSpPr>
          <p:nvPr>
            <p:ph type="body" sz="half" idx="2"/>
          </p:nvPr>
        </p:nvSpPr>
        <p:spPr>
          <a:xfrm>
            <a:off x="4907586" y="1340768"/>
            <a:ext cx="4248150" cy="5400600"/>
          </a:xfrm>
        </p:spPr>
        <p:txBody>
          <a:bodyPr/>
          <a:lstStyle/>
          <a:p>
            <a:pPr eaLnBrk="1" hangingPunct="1"/>
            <a:r>
              <a:rPr lang="en-GB" sz="2000" dirty="0" smtClean="0">
                <a:solidFill>
                  <a:srgbClr val="D60134"/>
                </a:solidFill>
              </a:rPr>
              <a:t>All observations requiring judgements are moderated to ensure consistency</a:t>
            </a:r>
          </a:p>
          <a:p>
            <a:pPr eaLnBrk="1" hangingPunct="1"/>
            <a:r>
              <a:rPr lang="en-GB" sz="2000" dirty="0" smtClean="0">
                <a:solidFill>
                  <a:srgbClr val="D60134"/>
                </a:solidFill>
              </a:rPr>
              <a:t>Observers are trained to use judgement descriptors accurately and consistently to ensure equality and fairness</a:t>
            </a:r>
          </a:p>
          <a:p>
            <a:pPr eaLnBrk="1" hangingPunct="1"/>
            <a:r>
              <a:rPr lang="en-GB" sz="2000" dirty="0" smtClean="0">
                <a:solidFill>
                  <a:srgbClr val="D60134"/>
                </a:solidFill>
              </a:rPr>
              <a:t>An annual self-evaluation cycle includes timetabled performance management observations and observations to monitor the school’s progress against improvement targets.</a:t>
            </a:r>
          </a:p>
          <a:p>
            <a:pPr eaLnBrk="1" hangingPunct="1"/>
            <a:r>
              <a:rPr lang="en-GB" sz="2000" dirty="0" smtClean="0">
                <a:solidFill>
                  <a:srgbClr val="D60134"/>
                </a:solidFill>
              </a:rPr>
              <a:t>The school takes account of formal classroom observations when reviewing improvement targets</a:t>
            </a:r>
          </a:p>
          <a:p>
            <a:pPr eaLnBrk="1" hangingPunct="1"/>
            <a:endParaRPr lang="en-US" dirty="0" smtClean="0"/>
          </a:p>
        </p:txBody>
      </p:sp>
      <p:sp>
        <p:nvSpPr>
          <p:cNvPr id="4" name="Rectangle 4"/>
          <p:cNvSpPr txBox="1">
            <a:spLocks noChangeArrowheads="1"/>
          </p:cNvSpPr>
          <p:nvPr/>
        </p:nvSpPr>
        <p:spPr bwMode="auto">
          <a:xfrm>
            <a:off x="395536" y="1493167"/>
            <a:ext cx="424815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eaLnBrk="1" hangingPunct="1"/>
            <a:r>
              <a:rPr lang="en-GB" sz="2000" kern="0" dirty="0" smtClean="0"/>
              <a:t>Pan </a:t>
            </a:r>
            <a:r>
              <a:rPr lang="en-GB" sz="2000" kern="0" dirty="0" err="1" smtClean="0"/>
              <a:t>gaiff</a:t>
            </a:r>
            <a:r>
              <a:rPr lang="en-GB" sz="2000" kern="0" dirty="0" smtClean="0"/>
              <a:t> yr </a:t>
            </a:r>
            <a:r>
              <a:rPr lang="en-GB" sz="2000" kern="0" dirty="0" err="1" smtClean="0"/>
              <a:t>holl</a:t>
            </a:r>
            <a:r>
              <a:rPr lang="en-GB" sz="2000" kern="0" dirty="0" smtClean="0"/>
              <a:t> </a:t>
            </a:r>
            <a:r>
              <a:rPr lang="en-GB" sz="2000" kern="0" dirty="0" err="1" smtClean="0"/>
              <a:t>arsylwadau</a:t>
            </a:r>
            <a:r>
              <a:rPr lang="en-GB" sz="2000" kern="0" dirty="0" smtClean="0"/>
              <a:t> y </a:t>
            </a:r>
            <a:r>
              <a:rPr lang="en-GB" sz="2000" kern="0" dirty="0" err="1" smtClean="0"/>
              <a:t>mae</a:t>
            </a:r>
            <a:r>
              <a:rPr lang="en-GB" sz="2000" kern="0" dirty="0" smtClean="0"/>
              <a:t> </a:t>
            </a:r>
            <a:r>
              <a:rPr lang="en-GB" sz="2000" kern="0" dirty="0" err="1" smtClean="0"/>
              <a:t>angen</a:t>
            </a:r>
            <a:r>
              <a:rPr lang="en-GB" sz="2000" kern="0" dirty="0" smtClean="0"/>
              <a:t> barn </a:t>
            </a:r>
            <a:r>
              <a:rPr lang="en-GB" sz="2000" kern="0" dirty="0" err="1" smtClean="0"/>
              <a:t>arnynt</a:t>
            </a:r>
            <a:r>
              <a:rPr lang="en-GB" sz="2000" kern="0" dirty="0" smtClean="0"/>
              <a:t> </a:t>
            </a:r>
            <a:r>
              <a:rPr lang="en-GB" sz="2000" kern="0" dirty="0" err="1" smtClean="0"/>
              <a:t>eu</a:t>
            </a:r>
            <a:r>
              <a:rPr lang="en-GB" sz="2000" kern="0" dirty="0" smtClean="0"/>
              <a:t> </a:t>
            </a:r>
            <a:r>
              <a:rPr lang="en-GB" sz="2000" kern="0" dirty="0" err="1" smtClean="0"/>
              <a:t>cymedroli</a:t>
            </a:r>
            <a:r>
              <a:rPr lang="en-GB" sz="2000" kern="0" dirty="0" smtClean="0"/>
              <a:t> </a:t>
            </a:r>
            <a:r>
              <a:rPr lang="en-GB" sz="2000" kern="0" dirty="0" err="1" smtClean="0"/>
              <a:t>i</a:t>
            </a:r>
            <a:r>
              <a:rPr lang="en-GB" sz="2000" kern="0" dirty="0" smtClean="0"/>
              <a:t> </a:t>
            </a:r>
            <a:r>
              <a:rPr lang="en-GB" sz="2000" kern="0" dirty="0" err="1" smtClean="0"/>
              <a:t>sicrhau</a:t>
            </a:r>
            <a:r>
              <a:rPr lang="en-GB" sz="2000" kern="0" dirty="0" smtClean="0"/>
              <a:t> </a:t>
            </a:r>
            <a:r>
              <a:rPr lang="en-GB" sz="2000" kern="0" dirty="0" err="1" smtClean="0"/>
              <a:t>cysondeb</a:t>
            </a:r>
            <a:endParaRPr lang="en-GB" sz="2000" kern="0" dirty="0" smtClean="0"/>
          </a:p>
          <a:p>
            <a:pPr eaLnBrk="1" hangingPunct="1"/>
            <a:r>
              <a:rPr lang="en-GB" sz="2000" kern="0" dirty="0" smtClean="0"/>
              <a:t>Pan </a:t>
            </a:r>
            <a:r>
              <a:rPr lang="en-GB" sz="2000" kern="0" dirty="0" err="1" smtClean="0"/>
              <a:t>gaiff</a:t>
            </a:r>
            <a:r>
              <a:rPr lang="en-GB" sz="2000" kern="0" dirty="0" smtClean="0"/>
              <a:t> </a:t>
            </a:r>
            <a:r>
              <a:rPr lang="en-GB" sz="2000" kern="0" dirty="0" err="1" smtClean="0"/>
              <a:t>arsylwyr</a:t>
            </a:r>
            <a:r>
              <a:rPr lang="en-GB" sz="2000" kern="0" dirty="0" smtClean="0"/>
              <a:t> </a:t>
            </a:r>
            <a:r>
              <a:rPr lang="en-GB" sz="2000" kern="0" dirty="0" err="1" smtClean="0"/>
              <a:t>eu</a:t>
            </a:r>
            <a:r>
              <a:rPr lang="en-GB" sz="2000" kern="0" dirty="0" smtClean="0"/>
              <a:t> </a:t>
            </a:r>
            <a:r>
              <a:rPr lang="en-GB" sz="2000" kern="0" dirty="0" err="1" smtClean="0"/>
              <a:t>hyfforddi</a:t>
            </a:r>
            <a:r>
              <a:rPr lang="en-GB" sz="2000" kern="0" dirty="0" smtClean="0"/>
              <a:t> </a:t>
            </a:r>
            <a:r>
              <a:rPr lang="en-GB" sz="2000" kern="0" dirty="0" err="1" smtClean="0"/>
              <a:t>i</a:t>
            </a:r>
            <a:r>
              <a:rPr lang="en-GB" sz="2000" kern="0" dirty="0" smtClean="0"/>
              <a:t> </a:t>
            </a:r>
            <a:r>
              <a:rPr lang="en-GB" sz="2000" kern="0" dirty="0" err="1" smtClean="0"/>
              <a:t>ddefnyddio</a:t>
            </a:r>
            <a:r>
              <a:rPr lang="en-GB" sz="2000" kern="0" dirty="0" smtClean="0"/>
              <a:t> </a:t>
            </a:r>
            <a:r>
              <a:rPr lang="en-GB" sz="2000" kern="0" dirty="0" err="1" smtClean="0"/>
              <a:t>disgrifwyr</a:t>
            </a:r>
            <a:r>
              <a:rPr lang="en-GB" sz="2000" kern="0" dirty="0" smtClean="0"/>
              <a:t> </a:t>
            </a:r>
            <a:r>
              <a:rPr lang="en-GB" sz="2000" kern="0" dirty="0" err="1" smtClean="0"/>
              <a:t>barnau’n</a:t>
            </a:r>
            <a:r>
              <a:rPr lang="en-GB" sz="2000" kern="0" dirty="0" smtClean="0"/>
              <a:t> </a:t>
            </a:r>
            <a:r>
              <a:rPr lang="en-GB" sz="2000" kern="0" dirty="0" err="1" smtClean="0"/>
              <a:t>gywir</a:t>
            </a:r>
            <a:r>
              <a:rPr lang="en-GB" sz="2000" kern="0" dirty="0" smtClean="0"/>
              <a:t> ac </a:t>
            </a:r>
            <a:r>
              <a:rPr lang="en-GB" sz="2000" kern="0" dirty="0" err="1" smtClean="0"/>
              <a:t>yn</a:t>
            </a:r>
            <a:r>
              <a:rPr lang="en-GB" sz="2000" kern="0" dirty="0" smtClean="0"/>
              <a:t> </a:t>
            </a:r>
            <a:r>
              <a:rPr lang="en-GB" sz="2000" kern="0" dirty="0" err="1" smtClean="0"/>
              <a:t>gyson</a:t>
            </a:r>
            <a:r>
              <a:rPr lang="en-GB" sz="2000" kern="0" dirty="0" smtClean="0"/>
              <a:t> </a:t>
            </a:r>
            <a:r>
              <a:rPr lang="en-GB" sz="2000" kern="0" dirty="0" err="1" smtClean="0"/>
              <a:t>er</a:t>
            </a:r>
            <a:r>
              <a:rPr lang="en-GB" sz="2000" kern="0" dirty="0" smtClean="0"/>
              <a:t> </a:t>
            </a:r>
            <a:r>
              <a:rPr lang="en-GB" sz="2000" kern="0" dirty="0" err="1" smtClean="0"/>
              <a:t>mwyn</a:t>
            </a:r>
            <a:r>
              <a:rPr lang="en-GB" sz="2000" kern="0" dirty="0" smtClean="0"/>
              <a:t> </a:t>
            </a:r>
            <a:r>
              <a:rPr lang="en-GB" sz="2000" kern="0" dirty="0" err="1" smtClean="0"/>
              <a:t>sicrhau</a:t>
            </a:r>
            <a:r>
              <a:rPr lang="en-GB" sz="2000" kern="0" dirty="0" smtClean="0"/>
              <a:t> </a:t>
            </a:r>
            <a:r>
              <a:rPr lang="en-GB" sz="2000" kern="0" dirty="0" err="1" smtClean="0"/>
              <a:t>cydraddoldeb</a:t>
            </a:r>
            <a:r>
              <a:rPr lang="en-GB" sz="2000" kern="0" dirty="0" smtClean="0"/>
              <a:t> a </a:t>
            </a:r>
            <a:r>
              <a:rPr lang="en-GB" sz="2000" kern="0" dirty="0" err="1" smtClean="0"/>
              <a:t>thegwch</a:t>
            </a:r>
            <a:endParaRPr lang="en-GB" sz="2000" kern="0" dirty="0" smtClean="0"/>
          </a:p>
          <a:p>
            <a:pPr eaLnBrk="1" hangingPunct="1"/>
            <a:r>
              <a:rPr lang="en-GB" sz="2000" kern="0" dirty="0" smtClean="0"/>
              <a:t>Pan </a:t>
            </a:r>
            <a:r>
              <a:rPr lang="en-GB" sz="2000" kern="0" dirty="0" err="1" smtClean="0"/>
              <a:t>fydd</a:t>
            </a:r>
            <a:r>
              <a:rPr lang="en-GB" sz="2000" kern="0" dirty="0" smtClean="0"/>
              <a:t> </a:t>
            </a:r>
            <a:r>
              <a:rPr lang="en-GB" sz="2000" kern="0" dirty="0" err="1" smtClean="0"/>
              <a:t>cylch</a:t>
            </a:r>
            <a:r>
              <a:rPr lang="en-GB" sz="2000" kern="0" dirty="0" smtClean="0"/>
              <a:t> </a:t>
            </a:r>
            <a:r>
              <a:rPr lang="en-GB" sz="2000" kern="0" dirty="0" err="1" smtClean="0"/>
              <a:t>hunanarfarnu</a:t>
            </a:r>
            <a:r>
              <a:rPr lang="en-GB" sz="2000" kern="0" dirty="0" smtClean="0"/>
              <a:t> </a:t>
            </a:r>
            <a:r>
              <a:rPr lang="en-GB" sz="2000" kern="0" dirty="0" err="1" smtClean="0"/>
              <a:t>blynyddol</a:t>
            </a:r>
            <a:r>
              <a:rPr lang="en-GB" sz="2000" kern="0" dirty="0" smtClean="0"/>
              <a:t> </a:t>
            </a:r>
            <a:r>
              <a:rPr lang="en-GB" sz="2000" kern="0" dirty="0" err="1" smtClean="0"/>
              <a:t>yn</a:t>
            </a:r>
            <a:r>
              <a:rPr lang="en-GB" sz="2000" kern="0" dirty="0" smtClean="0"/>
              <a:t> </a:t>
            </a:r>
            <a:r>
              <a:rPr lang="en-GB" sz="2000" kern="0" dirty="0" err="1" smtClean="0"/>
              <a:t>cynnwys</a:t>
            </a:r>
            <a:r>
              <a:rPr lang="en-GB" sz="2000" kern="0" dirty="0" smtClean="0"/>
              <a:t> </a:t>
            </a:r>
            <a:r>
              <a:rPr lang="en-GB" sz="2000" kern="0" dirty="0" err="1" smtClean="0"/>
              <a:t>arsylwadau</a:t>
            </a:r>
            <a:r>
              <a:rPr lang="en-GB" sz="2000" kern="0" dirty="0" smtClean="0"/>
              <a:t> </a:t>
            </a:r>
            <a:r>
              <a:rPr lang="en-GB" sz="2000" kern="0" dirty="0" err="1" smtClean="0"/>
              <a:t>rheoli</a:t>
            </a:r>
            <a:r>
              <a:rPr lang="en-GB" sz="2000" kern="0" dirty="0" smtClean="0"/>
              <a:t> </a:t>
            </a:r>
            <a:r>
              <a:rPr lang="en-GB" sz="2000" kern="0" dirty="0" err="1" smtClean="0"/>
              <a:t>perfformiad</a:t>
            </a:r>
            <a:r>
              <a:rPr lang="en-GB" sz="2000" kern="0" dirty="0" smtClean="0"/>
              <a:t> </a:t>
            </a:r>
            <a:r>
              <a:rPr lang="en-GB" sz="2000" kern="0" dirty="0" err="1" smtClean="0"/>
              <a:t>rhaglenedig</a:t>
            </a:r>
            <a:r>
              <a:rPr lang="en-GB" sz="2000" kern="0" dirty="0" smtClean="0"/>
              <a:t> </a:t>
            </a:r>
            <a:r>
              <a:rPr lang="en-GB" sz="2000" kern="0" dirty="0" err="1" smtClean="0"/>
              <a:t>i</a:t>
            </a:r>
            <a:r>
              <a:rPr lang="en-GB" sz="2000" kern="0" dirty="0" smtClean="0"/>
              <a:t> </a:t>
            </a:r>
            <a:r>
              <a:rPr lang="en-GB" sz="2000" kern="0" dirty="0" err="1" smtClean="0"/>
              <a:t>fonitro</a:t>
            </a:r>
            <a:r>
              <a:rPr lang="en-GB" sz="2000" kern="0" dirty="0" smtClean="0"/>
              <a:t> </a:t>
            </a:r>
            <a:r>
              <a:rPr lang="en-GB" sz="2000" kern="0" dirty="0" err="1" smtClean="0"/>
              <a:t>cynnydd</a:t>
            </a:r>
            <a:r>
              <a:rPr lang="en-GB" sz="2000" kern="0" dirty="0" smtClean="0"/>
              <a:t> yr </a:t>
            </a:r>
            <a:r>
              <a:rPr lang="en-GB" sz="2000" kern="0" dirty="0" err="1" smtClean="0"/>
              <a:t>ysgol</a:t>
            </a:r>
            <a:r>
              <a:rPr lang="en-GB" sz="2000" kern="0" dirty="0" smtClean="0"/>
              <a:t> </a:t>
            </a:r>
            <a:r>
              <a:rPr lang="en-GB" sz="2000" kern="0" dirty="0" err="1" smtClean="0"/>
              <a:t>yn</a:t>
            </a:r>
            <a:r>
              <a:rPr lang="en-GB" sz="2000" kern="0" dirty="0" smtClean="0"/>
              <a:t> </a:t>
            </a:r>
            <a:r>
              <a:rPr lang="en-GB" sz="2000" kern="0" dirty="0" err="1" smtClean="0"/>
              <a:t>erbyn</a:t>
            </a:r>
            <a:r>
              <a:rPr lang="en-GB" sz="2000" kern="0" dirty="0" smtClean="0"/>
              <a:t> </a:t>
            </a:r>
            <a:r>
              <a:rPr lang="en-GB" sz="2000" kern="0" dirty="0" err="1" smtClean="0"/>
              <a:t>targedau</a:t>
            </a:r>
            <a:r>
              <a:rPr lang="en-GB" sz="2000" kern="0" dirty="0" smtClean="0"/>
              <a:t> </a:t>
            </a:r>
            <a:r>
              <a:rPr lang="en-GB" sz="2000" kern="0" dirty="0" err="1" smtClean="0"/>
              <a:t>gwella</a:t>
            </a:r>
            <a:endParaRPr lang="en-GB" sz="2000" kern="0" dirty="0" smtClean="0"/>
          </a:p>
          <a:p>
            <a:pPr eaLnBrk="1" hangingPunct="1"/>
            <a:r>
              <a:rPr lang="en-GB" sz="2000" kern="0" dirty="0" smtClean="0"/>
              <a:t>Pan </a:t>
            </a:r>
            <a:r>
              <a:rPr lang="en-GB" sz="2000" kern="0" dirty="0" err="1" smtClean="0"/>
              <a:t>fydd</a:t>
            </a:r>
            <a:r>
              <a:rPr lang="en-GB" sz="2000" kern="0" dirty="0" smtClean="0"/>
              <a:t> yr </a:t>
            </a:r>
            <a:r>
              <a:rPr lang="en-GB" sz="2000" kern="0" dirty="0" err="1" smtClean="0"/>
              <a:t>ysgol</a:t>
            </a:r>
            <a:r>
              <a:rPr lang="en-GB" sz="2000" kern="0" dirty="0" smtClean="0"/>
              <a:t> </a:t>
            </a:r>
            <a:r>
              <a:rPr lang="en-GB" sz="2000" kern="0" dirty="0" err="1" smtClean="0"/>
              <a:t>yn</a:t>
            </a:r>
            <a:r>
              <a:rPr lang="en-GB" sz="2000" kern="0" dirty="0" smtClean="0"/>
              <a:t> </a:t>
            </a:r>
            <a:r>
              <a:rPr lang="en-GB" sz="2000" kern="0" dirty="0" err="1" smtClean="0"/>
              <a:t>ystyried</a:t>
            </a:r>
            <a:r>
              <a:rPr lang="en-GB" sz="2000" kern="0" dirty="0" smtClean="0"/>
              <a:t> </a:t>
            </a:r>
            <a:r>
              <a:rPr lang="en-GB" sz="2000" kern="0" dirty="0" err="1" smtClean="0"/>
              <a:t>arsylwadau</a:t>
            </a:r>
            <a:r>
              <a:rPr lang="en-GB" sz="2000" kern="0" dirty="0" smtClean="0"/>
              <a:t> </a:t>
            </a:r>
            <a:r>
              <a:rPr lang="en-GB" sz="2000" kern="0" dirty="0" err="1" smtClean="0"/>
              <a:t>dosbarth</a:t>
            </a:r>
            <a:r>
              <a:rPr lang="en-GB" sz="2000" kern="0" dirty="0" smtClean="0"/>
              <a:t> </a:t>
            </a:r>
            <a:r>
              <a:rPr lang="en-GB" sz="2000" kern="0" dirty="0" err="1" smtClean="0"/>
              <a:t>ffurfiol</a:t>
            </a:r>
            <a:r>
              <a:rPr lang="en-GB" sz="2000" kern="0" dirty="0" smtClean="0"/>
              <a:t> </a:t>
            </a:r>
            <a:r>
              <a:rPr lang="en-GB" sz="2000" kern="0" dirty="0" err="1" smtClean="0"/>
              <a:t>wrth</a:t>
            </a:r>
            <a:r>
              <a:rPr lang="en-GB" sz="2000" kern="0" dirty="0" smtClean="0"/>
              <a:t> </a:t>
            </a:r>
            <a:r>
              <a:rPr lang="en-GB" sz="2000" kern="0" dirty="0" err="1" smtClean="0"/>
              <a:t>adolygu</a:t>
            </a:r>
            <a:r>
              <a:rPr lang="en-GB" sz="2000" kern="0" dirty="0" smtClean="0"/>
              <a:t> </a:t>
            </a:r>
            <a:r>
              <a:rPr lang="en-GB" sz="2000" kern="0" dirty="0" err="1" smtClean="0"/>
              <a:t>targedau</a:t>
            </a:r>
            <a:r>
              <a:rPr lang="en-GB" sz="2000" kern="0" dirty="0" smtClean="0"/>
              <a:t> </a:t>
            </a:r>
            <a:r>
              <a:rPr lang="en-GB" sz="2000" kern="0" dirty="0" err="1" smtClean="0"/>
              <a:t>gwella</a:t>
            </a:r>
            <a:endParaRPr lang="en-GB" sz="2000" kern="0" dirty="0" smtClean="0"/>
          </a:p>
          <a:p>
            <a:pPr eaLnBrk="1" hangingPunct="1"/>
            <a:endParaRPr lang="en-US" kern="0" dirty="0" smtClean="0"/>
          </a:p>
        </p:txBody>
      </p:sp>
    </p:spTree>
    <p:extLst>
      <p:ext uri="{BB962C8B-B14F-4D97-AF65-F5344CB8AC3E}">
        <p14:creationId xmlns:p14="http://schemas.microsoft.com/office/powerpoint/2010/main" val="24281914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850" y="260350"/>
            <a:ext cx="7772400" cy="1008410"/>
          </a:xfrm>
        </p:spPr>
        <p:txBody>
          <a:bodyPr/>
          <a:lstStyle/>
          <a:p>
            <a:pPr eaLnBrk="1" hangingPunct="1"/>
            <a:r>
              <a:rPr lang="en-GB" sz="3600" dirty="0" err="1" smtClean="0">
                <a:solidFill>
                  <a:srgbClr val="015284"/>
                </a:solidFill>
              </a:rPr>
              <a:t>Argymhellion</a:t>
            </a:r>
            <a:r>
              <a:rPr lang="en-GB" sz="3600" dirty="0">
                <a:solidFill>
                  <a:srgbClr val="015284"/>
                </a:solidFill>
              </a:rPr>
              <a:t/>
            </a:r>
            <a:br>
              <a:rPr lang="en-GB" sz="3600" dirty="0">
                <a:solidFill>
                  <a:srgbClr val="015284"/>
                </a:solidFill>
              </a:rPr>
            </a:br>
            <a:r>
              <a:rPr lang="en-GB" sz="3600" dirty="0" smtClean="0"/>
              <a:t>Recommendations</a:t>
            </a:r>
            <a:endParaRPr lang="en-US" sz="3600" dirty="0" smtClean="0">
              <a:solidFill>
                <a:srgbClr val="015284"/>
              </a:solidFill>
            </a:endParaRPr>
          </a:p>
        </p:txBody>
      </p:sp>
      <p:sp>
        <p:nvSpPr>
          <p:cNvPr id="4099" name="Rectangle 4"/>
          <p:cNvSpPr>
            <a:spLocks noGrp="1" noChangeArrowheads="1"/>
          </p:cNvSpPr>
          <p:nvPr>
            <p:ph type="body" sz="half" idx="2"/>
          </p:nvPr>
        </p:nvSpPr>
        <p:spPr>
          <a:xfrm>
            <a:off x="467544" y="1340768"/>
            <a:ext cx="4248150" cy="4968875"/>
          </a:xfrm>
        </p:spPr>
        <p:txBody>
          <a:bodyPr/>
          <a:lstStyle/>
          <a:p>
            <a:pPr eaLnBrk="1" hangingPunct="1">
              <a:buFontTx/>
              <a:buNone/>
            </a:pPr>
            <a:r>
              <a:rPr lang="en-GB" sz="2000" dirty="0" err="1" smtClean="0"/>
              <a:t>Dylai</a:t>
            </a:r>
            <a:r>
              <a:rPr lang="en-GB" sz="2000" dirty="0" smtClean="0"/>
              <a:t> </a:t>
            </a:r>
            <a:r>
              <a:rPr lang="en-GB" sz="2000" dirty="0" err="1" smtClean="0"/>
              <a:t>arweinwyr</a:t>
            </a:r>
            <a:r>
              <a:rPr lang="en-GB" sz="2000" dirty="0" smtClean="0"/>
              <a:t>:</a:t>
            </a:r>
          </a:p>
          <a:p>
            <a:pPr eaLnBrk="1" hangingPunct="1"/>
            <a:r>
              <a:rPr lang="en-US" sz="1800" dirty="0" err="1" smtClean="0"/>
              <a:t>Sefydlu</a:t>
            </a:r>
            <a:r>
              <a:rPr lang="en-US" sz="1800" dirty="0" smtClean="0"/>
              <a:t> </a:t>
            </a:r>
            <a:r>
              <a:rPr lang="en-US" sz="1800" dirty="0" err="1" smtClean="0"/>
              <a:t>diwylliant</a:t>
            </a:r>
            <a:r>
              <a:rPr lang="en-US" sz="1800" dirty="0" smtClean="0"/>
              <a:t> </a:t>
            </a:r>
            <a:r>
              <a:rPr lang="en-US" sz="1800" dirty="0" err="1" smtClean="0"/>
              <a:t>ar</a:t>
            </a:r>
            <a:r>
              <a:rPr lang="en-US" sz="1800" dirty="0" smtClean="0"/>
              <a:t> y </a:t>
            </a:r>
            <a:r>
              <a:rPr lang="en-US" sz="1800" dirty="0" err="1" smtClean="0"/>
              <a:t>cyd</a:t>
            </a:r>
            <a:r>
              <a:rPr lang="en-US" sz="1800" dirty="0" smtClean="0"/>
              <a:t> o </a:t>
            </a:r>
            <a:r>
              <a:rPr lang="en-US" sz="1800" dirty="0" err="1" smtClean="0"/>
              <a:t>wella</a:t>
            </a:r>
            <a:r>
              <a:rPr lang="en-US" sz="1800" dirty="0" smtClean="0"/>
              <a:t>, </a:t>
            </a:r>
            <a:r>
              <a:rPr lang="en-US" sz="1800" dirty="0" err="1" smtClean="0"/>
              <a:t>hunanarfarnu</a:t>
            </a:r>
            <a:r>
              <a:rPr lang="en-US" sz="1800" dirty="0" smtClean="0"/>
              <a:t> a </a:t>
            </a:r>
            <a:r>
              <a:rPr lang="en-US" sz="1800" dirty="0" err="1" smtClean="0"/>
              <a:t>dysgu</a:t>
            </a:r>
            <a:r>
              <a:rPr lang="en-US" sz="1800" dirty="0" smtClean="0"/>
              <a:t> </a:t>
            </a:r>
            <a:r>
              <a:rPr lang="en-US" sz="1800" dirty="0" err="1" smtClean="0"/>
              <a:t>proffesiynol</a:t>
            </a:r>
            <a:r>
              <a:rPr lang="en-US" sz="1800" dirty="0" smtClean="0"/>
              <a:t> </a:t>
            </a:r>
            <a:r>
              <a:rPr lang="en-US" sz="1800" dirty="0" err="1" smtClean="0"/>
              <a:t>er</a:t>
            </a:r>
            <a:r>
              <a:rPr lang="en-US" sz="1800" dirty="0" smtClean="0"/>
              <a:t> </a:t>
            </a:r>
            <a:r>
              <a:rPr lang="en-US" sz="1800" dirty="0" err="1" smtClean="0"/>
              <a:t>mwyn</a:t>
            </a:r>
            <a:r>
              <a:rPr lang="en-US" sz="1800" dirty="0" smtClean="0"/>
              <a:t> </a:t>
            </a:r>
            <a:r>
              <a:rPr lang="en-US" sz="1800" dirty="0" err="1" smtClean="0"/>
              <a:t>i’r</a:t>
            </a:r>
            <a:r>
              <a:rPr lang="en-US" sz="1800" dirty="0" smtClean="0"/>
              <a:t> </a:t>
            </a:r>
            <a:r>
              <a:rPr lang="en-US" sz="1800" dirty="0" err="1" smtClean="0"/>
              <a:t>holl</a:t>
            </a:r>
            <a:r>
              <a:rPr lang="en-US" sz="1800" dirty="0" smtClean="0"/>
              <a:t> staff </a:t>
            </a:r>
            <a:r>
              <a:rPr lang="en-US" sz="1800" dirty="0" err="1" smtClean="0"/>
              <a:t>ddeall</a:t>
            </a:r>
            <a:r>
              <a:rPr lang="en-US" sz="1800" dirty="0" smtClean="0"/>
              <a:t> </a:t>
            </a:r>
            <a:r>
              <a:rPr lang="en-US" sz="1800" dirty="0" err="1" smtClean="0"/>
              <a:t>eu</a:t>
            </a:r>
            <a:r>
              <a:rPr lang="en-US" sz="1800" dirty="0" smtClean="0"/>
              <a:t> </a:t>
            </a:r>
            <a:r>
              <a:rPr lang="en-US" sz="1800" dirty="0" err="1" smtClean="0"/>
              <a:t>rolau</a:t>
            </a:r>
            <a:r>
              <a:rPr lang="en-US" sz="1800" dirty="0" smtClean="0"/>
              <a:t> </a:t>
            </a:r>
            <a:r>
              <a:rPr lang="en-US" sz="1800" dirty="0" err="1" smtClean="0"/>
              <a:t>a’u</a:t>
            </a:r>
            <a:r>
              <a:rPr lang="en-US" sz="1800" dirty="0" smtClean="0"/>
              <a:t> </a:t>
            </a:r>
            <a:r>
              <a:rPr lang="en-US" sz="1800" dirty="0" err="1" smtClean="0"/>
              <a:t>cyfrifoldebau</a:t>
            </a:r>
            <a:endParaRPr lang="en-US" sz="1800" dirty="0" smtClean="0"/>
          </a:p>
          <a:p>
            <a:pPr eaLnBrk="1" hangingPunct="1"/>
            <a:r>
              <a:rPr lang="en-US" sz="1800" dirty="0" err="1" smtClean="0"/>
              <a:t>Sefydlu</a:t>
            </a:r>
            <a:r>
              <a:rPr lang="en-US" sz="1800" dirty="0" smtClean="0"/>
              <a:t> </a:t>
            </a:r>
            <a:r>
              <a:rPr lang="en-US" sz="1800" dirty="0" err="1" smtClean="0"/>
              <a:t>arferion</a:t>
            </a:r>
            <a:r>
              <a:rPr lang="en-US" sz="1800" dirty="0" smtClean="0"/>
              <a:t> </a:t>
            </a:r>
            <a:r>
              <a:rPr lang="en-US" sz="1800" dirty="0" err="1" smtClean="0"/>
              <a:t>hunanarfarnu</a:t>
            </a:r>
            <a:r>
              <a:rPr lang="en-US" sz="1800" dirty="0" smtClean="0"/>
              <a:t> </a:t>
            </a:r>
            <a:r>
              <a:rPr lang="en-US" sz="1800" dirty="0" err="1" smtClean="0"/>
              <a:t>sy’n</a:t>
            </a:r>
            <a:r>
              <a:rPr lang="en-US" sz="1800" dirty="0" smtClean="0"/>
              <a:t> </a:t>
            </a:r>
            <a:r>
              <a:rPr lang="en-US" sz="1800" dirty="0" err="1" smtClean="0"/>
              <a:t>ystyried</a:t>
            </a:r>
            <a:r>
              <a:rPr lang="en-US" sz="1800" dirty="0" smtClean="0"/>
              <a:t> </a:t>
            </a:r>
            <a:r>
              <a:rPr lang="en-US" sz="1800" dirty="0" err="1" smtClean="0"/>
              <a:t>ystod</a:t>
            </a:r>
            <a:r>
              <a:rPr lang="en-US" sz="1800" dirty="0" smtClean="0"/>
              <a:t> </a:t>
            </a:r>
            <a:r>
              <a:rPr lang="en-US" sz="1800" dirty="0" err="1" smtClean="0"/>
              <a:t>eang</a:t>
            </a:r>
            <a:r>
              <a:rPr lang="en-US" sz="1800" dirty="0" smtClean="0"/>
              <a:t> o </a:t>
            </a:r>
            <a:r>
              <a:rPr lang="en-US" sz="1800" dirty="0" err="1" smtClean="0"/>
              <a:t>dystiolaeth</a:t>
            </a:r>
            <a:r>
              <a:rPr lang="en-US" sz="1800" dirty="0" smtClean="0"/>
              <a:t> </a:t>
            </a:r>
            <a:r>
              <a:rPr lang="en-US" sz="1800" dirty="0" err="1" smtClean="0"/>
              <a:t>sy’n</a:t>
            </a:r>
            <a:r>
              <a:rPr lang="en-US" sz="1800" dirty="0" smtClean="0"/>
              <a:t> </a:t>
            </a:r>
            <a:r>
              <a:rPr lang="en-US" sz="1800" dirty="0" err="1" smtClean="0"/>
              <a:t>canolbwyntio</a:t>
            </a:r>
            <a:r>
              <a:rPr lang="en-US" sz="1800" dirty="0" smtClean="0"/>
              <a:t> </a:t>
            </a:r>
            <a:r>
              <a:rPr lang="en-US" sz="1800" dirty="0" err="1" smtClean="0"/>
              <a:t>ar</a:t>
            </a:r>
            <a:r>
              <a:rPr lang="en-US" sz="1800" dirty="0" smtClean="0"/>
              <a:t> </a:t>
            </a:r>
            <a:r>
              <a:rPr lang="en-US" sz="1800" dirty="0" err="1" smtClean="0"/>
              <a:t>ddysgu</a:t>
            </a:r>
            <a:r>
              <a:rPr lang="en-US" sz="1800" dirty="0" smtClean="0"/>
              <a:t> a </a:t>
            </a:r>
            <a:r>
              <a:rPr lang="en-US" sz="1800" dirty="0" err="1" smtClean="0"/>
              <a:t>chyflawniad</a:t>
            </a:r>
            <a:r>
              <a:rPr lang="en-US" sz="1800" dirty="0" smtClean="0"/>
              <a:t> </a:t>
            </a:r>
            <a:r>
              <a:rPr lang="en-US" sz="1800" dirty="0" err="1" smtClean="0"/>
              <a:t>disgyblion</a:t>
            </a:r>
            <a:endParaRPr lang="en-US" sz="1800" dirty="0" smtClean="0"/>
          </a:p>
          <a:p>
            <a:pPr eaLnBrk="1" hangingPunct="1"/>
            <a:r>
              <a:rPr lang="en-US" sz="1800" dirty="0" err="1" smtClean="0"/>
              <a:t>Datblygu</a:t>
            </a:r>
            <a:r>
              <a:rPr lang="en-US" sz="1800" dirty="0" smtClean="0"/>
              <a:t> </a:t>
            </a:r>
            <a:r>
              <a:rPr lang="en-US" sz="1800" dirty="0" err="1" smtClean="0"/>
              <a:t>polisïau</a:t>
            </a:r>
            <a:r>
              <a:rPr lang="en-US" sz="1800" dirty="0" smtClean="0"/>
              <a:t> ac </a:t>
            </a:r>
            <a:r>
              <a:rPr lang="en-US" sz="1800" dirty="0" err="1" smtClean="0"/>
              <a:t>arferion</a:t>
            </a:r>
            <a:r>
              <a:rPr lang="en-US" sz="1800" dirty="0" smtClean="0"/>
              <a:t> </a:t>
            </a:r>
            <a:r>
              <a:rPr lang="en-US" sz="1800" dirty="0" err="1" smtClean="0"/>
              <a:t>clir</a:t>
            </a:r>
            <a:r>
              <a:rPr lang="en-US" sz="1800" dirty="0" smtClean="0"/>
              <a:t> a </a:t>
            </a:r>
            <a:r>
              <a:rPr lang="en-US" sz="1800" dirty="0" err="1" smtClean="0"/>
              <a:t>phenodol</a:t>
            </a:r>
            <a:r>
              <a:rPr lang="en-US" sz="1800" dirty="0" smtClean="0"/>
              <a:t> </a:t>
            </a:r>
            <a:r>
              <a:rPr lang="en-US" sz="1800" dirty="0" err="1" smtClean="0"/>
              <a:t>ar</a:t>
            </a:r>
            <a:r>
              <a:rPr lang="en-US" sz="1800" dirty="0" smtClean="0"/>
              <a:t> </a:t>
            </a:r>
            <a:r>
              <a:rPr lang="en-US" sz="1800" dirty="0" err="1" smtClean="0"/>
              <a:t>gyfer</a:t>
            </a:r>
            <a:r>
              <a:rPr lang="en-US" sz="1800" dirty="0" smtClean="0"/>
              <a:t> </a:t>
            </a:r>
            <a:r>
              <a:rPr lang="en-US" sz="1800" dirty="0" err="1" smtClean="0"/>
              <a:t>arsylwi</a:t>
            </a:r>
            <a:r>
              <a:rPr lang="en-US" sz="1800" dirty="0" smtClean="0"/>
              <a:t> </a:t>
            </a:r>
            <a:r>
              <a:rPr lang="en-US" sz="1800" dirty="0" err="1" smtClean="0"/>
              <a:t>dosbarthiadau</a:t>
            </a:r>
            <a:endParaRPr lang="en-US" sz="1800" dirty="0" smtClean="0"/>
          </a:p>
          <a:p>
            <a:pPr eaLnBrk="1" hangingPunct="1"/>
            <a:r>
              <a:rPr lang="en-US" sz="1800" dirty="0" err="1" smtClean="0"/>
              <a:t>Ymgymryd</a:t>
            </a:r>
            <a:r>
              <a:rPr lang="en-US" sz="1800" dirty="0" smtClean="0"/>
              <a:t> â </a:t>
            </a:r>
            <a:r>
              <a:rPr lang="en-US" sz="1800" dirty="0" err="1" smtClean="0"/>
              <a:t>deialog</a:t>
            </a:r>
            <a:r>
              <a:rPr lang="en-US" sz="1800" dirty="0" smtClean="0"/>
              <a:t> </a:t>
            </a:r>
            <a:r>
              <a:rPr lang="en-US" sz="1800" dirty="0" err="1" smtClean="0"/>
              <a:t>broffesiynol</a:t>
            </a:r>
            <a:r>
              <a:rPr lang="en-US" sz="1800" dirty="0" smtClean="0"/>
              <a:t> </a:t>
            </a:r>
            <a:r>
              <a:rPr lang="en-US" sz="1800" dirty="0" err="1" smtClean="0"/>
              <a:t>ag</a:t>
            </a:r>
            <a:r>
              <a:rPr lang="en-US" sz="1800" dirty="0" smtClean="0"/>
              <a:t> </a:t>
            </a:r>
            <a:r>
              <a:rPr lang="en-US" sz="1800" dirty="0" err="1" smtClean="0"/>
              <a:t>athrawon</a:t>
            </a:r>
            <a:r>
              <a:rPr lang="en-US" sz="1800" dirty="0" smtClean="0"/>
              <a:t> </a:t>
            </a:r>
            <a:r>
              <a:rPr lang="en-US" sz="1800" dirty="0" err="1" smtClean="0"/>
              <a:t>yn</a:t>
            </a:r>
            <a:r>
              <a:rPr lang="en-US" sz="1800" dirty="0" smtClean="0"/>
              <a:t> </a:t>
            </a:r>
            <a:r>
              <a:rPr lang="en-US" sz="1800" dirty="0" err="1" smtClean="0"/>
              <a:t>fuan</a:t>
            </a:r>
            <a:r>
              <a:rPr lang="en-US" sz="1800" dirty="0" smtClean="0"/>
              <a:t> </a:t>
            </a:r>
            <a:r>
              <a:rPr lang="en-US" sz="1800" dirty="0" err="1" smtClean="0"/>
              <a:t>ar</a:t>
            </a:r>
            <a:r>
              <a:rPr lang="en-US" sz="1800" dirty="0" smtClean="0"/>
              <a:t> </a:t>
            </a:r>
            <a:r>
              <a:rPr lang="en-US" sz="1800" dirty="0" err="1" smtClean="0"/>
              <a:t>ôl</a:t>
            </a:r>
            <a:r>
              <a:rPr lang="en-US" sz="1800" dirty="0" smtClean="0"/>
              <a:t> </a:t>
            </a:r>
            <a:r>
              <a:rPr lang="en-US" sz="1800" dirty="0" err="1" smtClean="0"/>
              <a:t>arsylwi</a:t>
            </a:r>
            <a:r>
              <a:rPr lang="en-US" sz="1800" dirty="0" smtClean="0"/>
              <a:t> </a:t>
            </a:r>
            <a:r>
              <a:rPr lang="en-US" sz="1800" dirty="0" err="1" smtClean="0"/>
              <a:t>dosbarthiadau</a:t>
            </a:r>
            <a:endParaRPr lang="en-US" sz="1800" dirty="0" smtClean="0"/>
          </a:p>
        </p:txBody>
      </p:sp>
      <p:sp>
        <p:nvSpPr>
          <p:cNvPr id="4" name="Rectangle 4"/>
          <p:cNvSpPr txBox="1">
            <a:spLocks noChangeArrowheads="1"/>
          </p:cNvSpPr>
          <p:nvPr/>
        </p:nvSpPr>
        <p:spPr bwMode="auto">
          <a:xfrm>
            <a:off x="4876127" y="1406231"/>
            <a:ext cx="424815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marL="0" indent="0" eaLnBrk="1" hangingPunct="1">
              <a:buNone/>
            </a:pPr>
            <a:r>
              <a:rPr lang="en-GB" sz="1800" kern="0" dirty="0" smtClean="0">
                <a:solidFill>
                  <a:srgbClr val="D60134"/>
                </a:solidFill>
              </a:rPr>
              <a:t>Leaders should:</a:t>
            </a:r>
          </a:p>
          <a:p>
            <a:pPr eaLnBrk="1" hangingPunct="1"/>
            <a:r>
              <a:rPr lang="en-GB" sz="1800" kern="0" dirty="0" smtClean="0">
                <a:solidFill>
                  <a:srgbClr val="D60134"/>
                </a:solidFill>
              </a:rPr>
              <a:t>Establish a shared culture of improvement, self-evaluation and professional learning so that all staff understand their roles and responsibilities</a:t>
            </a:r>
          </a:p>
          <a:p>
            <a:pPr eaLnBrk="1" hangingPunct="1"/>
            <a:r>
              <a:rPr lang="en-GB" sz="1800" kern="0" dirty="0" smtClean="0">
                <a:solidFill>
                  <a:srgbClr val="D60134"/>
                </a:solidFill>
              </a:rPr>
              <a:t>Establish self-evaluation practices that take account of a wide range of evidence focused on pupils’ learning and achievement</a:t>
            </a:r>
          </a:p>
          <a:p>
            <a:pPr eaLnBrk="1" hangingPunct="1"/>
            <a:r>
              <a:rPr lang="en-GB" sz="1800" kern="0" dirty="0" smtClean="0">
                <a:solidFill>
                  <a:srgbClr val="D60134"/>
                </a:solidFill>
              </a:rPr>
              <a:t>Develop clear,  explicit classroom observation policies and practices</a:t>
            </a:r>
          </a:p>
          <a:p>
            <a:pPr eaLnBrk="1" hangingPunct="1"/>
            <a:r>
              <a:rPr lang="en-GB" sz="1800" kern="0" dirty="0" smtClean="0">
                <a:solidFill>
                  <a:srgbClr val="D60134"/>
                </a:solidFill>
              </a:rPr>
              <a:t>Engage in professional dialogue with teachers soon after classroom observation</a:t>
            </a:r>
          </a:p>
          <a:p>
            <a:pPr eaLnBrk="1" hangingPunct="1"/>
            <a:endParaRPr lang="en-US" kern="0" dirty="0" smtClean="0"/>
          </a:p>
        </p:txBody>
      </p:sp>
    </p:spTree>
    <p:extLst>
      <p:ext uri="{BB962C8B-B14F-4D97-AF65-F5344CB8AC3E}">
        <p14:creationId xmlns:p14="http://schemas.microsoft.com/office/powerpoint/2010/main" val="2428191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4400" b="0" i="0" u="none" strike="noStrike" cap="none" normalizeH="0" baseline="0" smtClean="0">
            <a:ln>
              <a:noFill/>
            </a:ln>
            <a:solidFill>
              <a:schemeClr val="accent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4400" b="0" i="0" u="none" strike="noStrike" cap="none" normalizeH="0" baseline="0" smtClean="0">
            <a:ln>
              <a:noFill/>
            </a:ln>
            <a:solidFill>
              <a:schemeClr val="accent2"/>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BABF8D9C94F95C43BF924BD0D02A33E8" ma:contentTypeVersion="1" ma:contentTypeDescription="Create a new document." ma:contentTypeScope="" ma:versionID="850caeccccc19a581bd8ad96a30e95ed">
  <xsd:schema xmlns:xsd="http://www.w3.org/2001/XMLSchema" xmlns:xs="http://www.w3.org/2001/XMLSchema" xmlns:p="http://schemas.microsoft.com/office/2006/metadata/properties" targetNamespace="http://schemas.microsoft.com/office/2006/metadata/properties" ma:root="true" ma:fieldsID="a57c874d83dd4655ec0666828c06b8b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4986ABA-4155-4C34-A666-8EE8910B8DEE}">
  <ds:schemaRefs>
    <ds:schemaRef ds:uri="http://schemas.microsoft.com/office/2006/metadata/longProperties"/>
  </ds:schemaRefs>
</ds:datastoreItem>
</file>

<file path=customXml/itemProps2.xml><?xml version="1.0" encoding="utf-8"?>
<ds:datastoreItem xmlns:ds="http://schemas.openxmlformats.org/officeDocument/2006/customXml" ds:itemID="{ADF36591-623D-4ED1-99CB-3BE11C4574D4}">
  <ds:schemaRefs>
    <ds:schemaRef ds:uri="http://schemas.microsoft.com/sharepoint/v3/contenttype/forms"/>
  </ds:schemaRefs>
</ds:datastoreItem>
</file>

<file path=customXml/itemProps3.xml><?xml version="1.0" encoding="utf-8"?>
<ds:datastoreItem xmlns:ds="http://schemas.openxmlformats.org/officeDocument/2006/customXml" ds:itemID="{99867323-E266-46A1-83F4-41DA05EDEBB0}">
  <ds:schemaRefs>
    <ds:schemaRef ds:uri="http://purl.org/dc/dcmityp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purl.org/dc/terms/"/>
    <ds:schemaRef ds:uri="http://schemas.microsoft.com/office/2006/metadata/properties"/>
    <ds:schemaRef ds:uri="http://www.w3.org/XML/1998/namespace"/>
  </ds:schemaRefs>
</ds:datastoreItem>
</file>

<file path=customXml/itemProps4.xml><?xml version="1.0" encoding="utf-8"?>
<ds:datastoreItem xmlns:ds="http://schemas.openxmlformats.org/officeDocument/2006/customXml" ds:itemID="{AA68CCAD-6DE4-427F-82EB-9B1AFEC04E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1709</TotalTime>
  <Words>1912</Words>
  <Application>Microsoft Office PowerPoint</Application>
  <PresentationFormat>On-screen Show (4:3)</PresentationFormat>
  <Paragraphs>132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   Arsylwi Ystafelloedd Dosbarth  yn Effeithiol</vt:lpstr>
      <vt:lpstr>Cefndir  Background</vt:lpstr>
      <vt:lpstr>Prif ganfyddiadau Main findings  </vt:lpstr>
      <vt:lpstr>Prif ganfyddiadau Main findings</vt:lpstr>
      <vt:lpstr>Prif ganfyddiadau Main findings</vt:lpstr>
      <vt:lpstr>Prif ganfyddiadau Main findings</vt:lpstr>
      <vt:lpstr>Prif ganfyddiadau Main findings  </vt:lpstr>
      <vt:lpstr>Prif ganfyddiadau Main findings</vt:lpstr>
      <vt:lpstr>Argymhellion Recommendations</vt:lpstr>
      <vt:lpstr>Argymhellion Recommendations</vt:lpstr>
      <vt:lpstr>Arfer effeithiol Effective practice</vt:lpstr>
      <vt:lpstr>10 cwestiwn i ddarparwyr 10 questions for providers</vt:lpstr>
      <vt:lpstr>10 cwestiwn i ddarparwyr 10 questions for providers </vt:lpstr>
      <vt:lpstr> Dolen we i’r adroddiad llawn:   Cymraeg  Web-link to full report:  English   </vt:lpstr>
      <vt:lpstr>PowerPoint Presentation</vt:lpstr>
    </vt:vector>
  </TitlesOfParts>
  <Company>ESTYN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Thematic survey PPT</dc:title>
  <dc:creator>gina.carrington</dc:creator>
  <cp:lastModifiedBy>Robert Gairey</cp:lastModifiedBy>
  <cp:revision>149</cp:revision>
  <dcterms:created xsi:type="dcterms:W3CDTF">2003-06-30T08:50:02Z</dcterms:created>
  <dcterms:modified xsi:type="dcterms:W3CDTF">2015-08-07T08:48:42Z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0x010100BABF8D9C94F95C43BF924BD0D02A33E8</vt:lpwstr>
  </property>
  <property fmtid="{D5CDD505-2E9C-101B-9397-08002B2CF9AE}" pid="3" name="ContentType">
    <vt:lpwstr>Document</vt:lpwstr>
  </property>
</Properties>
</file>