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8" r:id="rId8"/>
    <p:sldId id="262" r:id="rId9"/>
    <p:sldId id="263" r:id="rId10"/>
    <p:sldId id="264" r:id="rId11"/>
    <p:sldId id="265" r:id="rId12"/>
    <p:sldId id="266" r:id="rId13"/>
    <p:sldId id="267" r:id="rId14"/>
    <p:sldId id="268" r:id="rId15"/>
    <p:sldId id="269" r:id="rId16"/>
    <p:sldId id="259" r:id="rId17"/>
    <p:sldId id="271" r:id="rId18"/>
    <p:sldId id="272" r:id="rId19"/>
    <p:sldId id="261" r:id="rId20"/>
    <p:sldId id="275" r:id="rId21"/>
    <p:sldId id="278" r:id="rId22"/>
    <p:sldId id="279" r:id="rId23"/>
    <p:sldId id="276" r:id="rId24"/>
    <p:sldId id="277" r:id="rId25"/>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9" autoAdjust="0"/>
    <p:restoredTop sz="94660"/>
  </p:normalViewPr>
  <p:slideViewPr>
    <p:cSldViewPr snapToGrid="0">
      <p:cViewPr>
        <p:scale>
          <a:sx n="89" d="100"/>
          <a:sy n="89" d="100"/>
        </p:scale>
        <p:origin x="-1194" y="-78"/>
      </p:cViewPr>
      <p:guideLst>
        <p:guide orient="horz" pos="5712"/>
        <p:guide pos="3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8/7/2015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8/7/2015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endParaRPr/>
          </a:p>
        </p:txBody>
      </p:sp>
      <p:sp>
        <p:nvSpPr>
          <p:cNvPr id="3" name="Holder 3"/>
          <p:cNvSpPr>
            <a:spLocks noGrp="1"/>
          </p:cNvSpPr>
          <p:nvPr>
            <p:ph sz="half" idx="2"/>
          </p:nvPr>
        </p:nvSpPr>
        <p:spPr>
          <a:xfrm>
            <a:off x="527300" y="2642252"/>
            <a:ext cx="5728335" cy="6339840"/>
          </a:xfrm>
          <a:prstGeom prst="rect">
            <a:avLst/>
          </a:prstGeom>
        </p:spPr>
        <p:txBody>
          <a:bodyPr wrap="square" lIns="0" tIns="0" rIns="0" bIns="0">
            <a:spAutoFit/>
          </a:bodyPr>
          <a:lstStyle>
            <a:lvl1pPr>
              <a:defRPr sz="2200" b="0" i="0">
                <a:solidFill>
                  <a:srgbClr val="2EAAE1"/>
                </a:solidFill>
                <a:latin typeface="Arial"/>
                <a:cs typeface="Arial"/>
              </a:defRPr>
            </a:lvl1pPr>
          </a:lstStyle>
          <a:p>
            <a:endParaRP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8/7/2015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8/7/2015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3004800" cy="9753600"/>
          </a:xfrm>
          <a:custGeom>
            <a:avLst/>
            <a:gdLst/>
            <a:ahLst/>
            <a:cxnLst/>
            <a:rect l="l" t="t" r="r" b="b"/>
            <a:pathLst>
              <a:path w="13004800" h="9753600">
                <a:moveTo>
                  <a:pt x="0" y="9753485"/>
                </a:moveTo>
                <a:lnTo>
                  <a:pt x="13004647" y="9753485"/>
                </a:lnTo>
                <a:lnTo>
                  <a:pt x="13004647" y="0"/>
                </a:lnTo>
                <a:lnTo>
                  <a:pt x="0" y="0"/>
                </a:lnTo>
                <a:lnTo>
                  <a:pt x="0" y="9753485"/>
                </a:lnTo>
                <a:close/>
              </a:path>
            </a:pathLst>
          </a:custGeom>
          <a:solidFill>
            <a:srgbClr val="2EAAE1"/>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8/7/2015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329360"/>
            <a:ext cx="13004800" cy="8424545"/>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rgbClr val="E9F2FB"/>
          </a:solidFill>
        </p:spPr>
        <p:txBody>
          <a:bodyPr wrap="square" lIns="0" tIns="0" rIns="0" bIns="0" rtlCol="0"/>
          <a:lstStyle/>
          <a:p>
            <a:endParaRPr/>
          </a:p>
        </p:txBody>
      </p:sp>
      <p:sp>
        <p:nvSpPr>
          <p:cNvPr id="2" name="Holder 2"/>
          <p:cNvSpPr>
            <a:spLocks noGrp="1"/>
          </p:cNvSpPr>
          <p:nvPr>
            <p:ph type="title"/>
          </p:nvPr>
        </p:nvSpPr>
        <p:spPr>
          <a:xfrm>
            <a:off x="527300" y="1715989"/>
            <a:ext cx="11950199" cy="469900"/>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a:p>
        </p:txBody>
      </p:sp>
      <p:sp>
        <p:nvSpPr>
          <p:cNvPr id="3" name="Holder 3"/>
          <p:cNvSpPr>
            <a:spLocks noGrp="1"/>
          </p:cNvSpPr>
          <p:nvPr>
            <p:ph type="body" idx="1"/>
          </p:nvPr>
        </p:nvSpPr>
        <p:spPr>
          <a:xfrm>
            <a:off x="650240" y="2243328"/>
            <a:ext cx="11704320" cy="6437376"/>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8/7/2015</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7300" y="3054613"/>
            <a:ext cx="7023734" cy="1487587"/>
          </a:xfrm>
          <a:prstGeom prst="rect">
            <a:avLst/>
          </a:prstGeom>
        </p:spPr>
        <p:txBody>
          <a:bodyPr vert="horz" wrap="square" lIns="0" tIns="0" rIns="0" bIns="0" rtlCol="0">
            <a:spAutoFit/>
          </a:bodyPr>
          <a:lstStyle/>
          <a:p>
            <a:pPr marL="12700" marR="5080">
              <a:lnSpc>
                <a:spcPts val="2870"/>
              </a:lnSpc>
            </a:pPr>
            <a:r>
              <a:rPr lang="en-GB" sz="2850" b="1" spc="5" dirty="0" err="1">
                <a:solidFill>
                  <a:srgbClr val="FFFFFF"/>
                </a:solidFill>
                <a:latin typeface="Arial"/>
                <a:cs typeface="Arial"/>
              </a:rPr>
              <a:t>Arfer</a:t>
            </a:r>
            <a:r>
              <a:rPr lang="en-GB" sz="2850" b="1" spc="5" dirty="0">
                <a:solidFill>
                  <a:srgbClr val="FFFFFF"/>
                </a:solidFill>
                <a:latin typeface="Arial"/>
                <a:cs typeface="Arial"/>
              </a:rPr>
              <a:t> </a:t>
            </a:r>
            <a:r>
              <a:rPr lang="en-GB" sz="2850" b="1" spc="5" dirty="0" err="1">
                <a:solidFill>
                  <a:srgbClr val="FFFFFF"/>
                </a:solidFill>
                <a:latin typeface="Arial"/>
                <a:cs typeface="Arial"/>
              </a:rPr>
              <a:t>orau</a:t>
            </a:r>
            <a:r>
              <a:rPr lang="en-GB" sz="2850" b="1" spc="5" dirty="0">
                <a:solidFill>
                  <a:srgbClr val="FFFFFF"/>
                </a:solidFill>
                <a:latin typeface="Arial"/>
                <a:cs typeface="Arial"/>
              </a:rPr>
              <a:t> </a:t>
            </a:r>
            <a:r>
              <a:rPr lang="en-GB" sz="2850" b="1" spc="5" dirty="0" err="1">
                <a:solidFill>
                  <a:srgbClr val="FFFFFF"/>
                </a:solidFill>
                <a:latin typeface="Arial"/>
                <a:cs typeface="Arial"/>
              </a:rPr>
              <a:t>yn</a:t>
            </a:r>
            <a:r>
              <a:rPr lang="en-GB" sz="2850" b="1" spc="5" dirty="0">
                <a:solidFill>
                  <a:srgbClr val="FFFFFF"/>
                </a:solidFill>
                <a:latin typeface="Arial"/>
                <a:cs typeface="Arial"/>
              </a:rPr>
              <a:t> y </a:t>
            </a:r>
            <a:r>
              <a:rPr lang="en-GB" sz="2850" b="1" spc="5" dirty="0" err="1">
                <a:solidFill>
                  <a:srgbClr val="FFFFFF"/>
                </a:solidFill>
                <a:latin typeface="Arial"/>
                <a:cs typeface="Arial"/>
              </a:rPr>
              <a:t>celfyddydau</a:t>
            </a:r>
            <a:r>
              <a:rPr lang="en-GB" sz="2850" b="1" spc="5" dirty="0">
                <a:solidFill>
                  <a:srgbClr val="FFFFFF"/>
                </a:solidFill>
                <a:latin typeface="Arial"/>
                <a:cs typeface="Arial"/>
              </a:rPr>
              <a:t> </a:t>
            </a:r>
            <a:r>
              <a:rPr lang="en-GB" sz="2850" b="1" spc="5" dirty="0" err="1">
                <a:solidFill>
                  <a:srgbClr val="FFFFFF"/>
                </a:solidFill>
                <a:latin typeface="Arial"/>
                <a:cs typeface="Arial"/>
              </a:rPr>
              <a:t>creadigol</a:t>
            </a:r>
            <a:r>
              <a:rPr lang="en-GB" sz="2850" b="1" spc="5" dirty="0">
                <a:solidFill>
                  <a:srgbClr val="FFFFFF"/>
                </a:solidFill>
                <a:latin typeface="Arial"/>
                <a:cs typeface="Arial"/>
              </a:rPr>
              <a:t> </a:t>
            </a:r>
            <a:r>
              <a:rPr lang="en-GB" sz="2850" b="1" spc="5" dirty="0" err="1">
                <a:solidFill>
                  <a:srgbClr val="FFFFFF"/>
                </a:solidFill>
                <a:latin typeface="Arial"/>
                <a:cs typeface="Arial"/>
              </a:rPr>
              <a:t>yng</a:t>
            </a:r>
            <a:r>
              <a:rPr lang="en-GB" sz="2850" b="1" spc="5" dirty="0">
                <a:solidFill>
                  <a:srgbClr val="FFFFFF"/>
                </a:solidFill>
                <a:latin typeface="Arial"/>
                <a:cs typeface="Arial"/>
              </a:rPr>
              <a:t> </a:t>
            </a:r>
            <a:r>
              <a:rPr lang="en-GB" sz="2850" b="1" spc="5" dirty="0" err="1">
                <a:solidFill>
                  <a:srgbClr val="FFFFFF"/>
                </a:solidFill>
                <a:latin typeface="Arial"/>
                <a:cs typeface="Arial"/>
              </a:rPr>
              <a:t>nghyfnod</a:t>
            </a:r>
            <a:r>
              <a:rPr lang="en-GB" sz="2850" b="1" spc="5" dirty="0">
                <a:solidFill>
                  <a:srgbClr val="FFFFFF"/>
                </a:solidFill>
                <a:latin typeface="Arial"/>
                <a:cs typeface="Arial"/>
              </a:rPr>
              <a:t> </a:t>
            </a:r>
            <a:r>
              <a:rPr lang="en-GB" sz="2850" b="1" spc="5" dirty="0" err="1">
                <a:solidFill>
                  <a:srgbClr val="FFFFFF"/>
                </a:solidFill>
                <a:latin typeface="Arial"/>
                <a:cs typeface="Arial"/>
              </a:rPr>
              <a:t>allweddol</a:t>
            </a:r>
            <a:r>
              <a:rPr lang="en-GB" sz="2850" b="1" spc="5" dirty="0">
                <a:solidFill>
                  <a:srgbClr val="FFFFFF"/>
                </a:solidFill>
                <a:latin typeface="Arial"/>
                <a:cs typeface="Arial"/>
              </a:rPr>
              <a:t> </a:t>
            </a:r>
            <a:r>
              <a:rPr lang="en-GB" sz="2850" b="1" spc="5" dirty="0" smtClean="0">
                <a:solidFill>
                  <a:srgbClr val="FFFFFF"/>
                </a:solidFill>
                <a:latin typeface="Arial"/>
                <a:cs typeface="Arial"/>
              </a:rPr>
              <a:t>2</a:t>
            </a:r>
          </a:p>
          <a:p>
            <a:pPr marL="12700" marR="5080">
              <a:lnSpc>
                <a:spcPts val="2870"/>
              </a:lnSpc>
            </a:pPr>
            <a:r>
              <a:rPr lang="en-GB" sz="2850" b="1" spc="5" dirty="0" smtClean="0">
                <a:solidFill>
                  <a:srgbClr val="414042"/>
                </a:solidFill>
                <a:latin typeface="Arial"/>
                <a:cs typeface="Arial"/>
              </a:rPr>
              <a:t>Best </a:t>
            </a:r>
            <a:r>
              <a:rPr lang="en-GB" sz="2850" b="1" spc="5" dirty="0">
                <a:solidFill>
                  <a:srgbClr val="414042"/>
                </a:solidFill>
                <a:latin typeface="Arial"/>
                <a:cs typeface="Arial"/>
              </a:rPr>
              <a:t>practice in the creative arts at key stage 2</a:t>
            </a:r>
          </a:p>
        </p:txBody>
      </p:sp>
      <p:pic>
        <p:nvPicPr>
          <p:cNvPr id="17" name="Picture 16" descr="Untitled-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3562" y="-228600"/>
            <a:ext cx="14300837" cy="10728960"/>
          </a:xfrm>
          <a:prstGeom prst="rect">
            <a:avLst/>
          </a:prstGeom>
        </p:spPr>
      </p:pic>
      <p:pic>
        <p:nvPicPr>
          <p:cNvPr id="18" name="Picture 17"/>
          <p:cNvPicPr>
            <a:picLocks noChangeAspect="1"/>
          </p:cNvPicPr>
          <p:nvPr/>
        </p:nvPicPr>
        <p:blipFill>
          <a:blip r:embed="rId3"/>
          <a:stretch>
            <a:fillRect/>
          </a:stretch>
        </p:blipFill>
        <p:spPr>
          <a:xfrm>
            <a:off x="533400" y="8540750"/>
            <a:ext cx="2565400" cy="685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5816977"/>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z="1800" spc="-5" dirty="0" err="1"/>
              <a:t>Ychydig</a:t>
            </a:r>
            <a:r>
              <a:rPr lang="en-GB" sz="1800" spc="-5" dirty="0"/>
              <a:t> </a:t>
            </a:r>
            <a:r>
              <a:rPr lang="en-GB" sz="1800" spc="-5" dirty="0" err="1"/>
              <a:t>iawn</a:t>
            </a:r>
            <a:r>
              <a:rPr lang="en-GB" sz="1800" spc="-5" dirty="0"/>
              <a:t> </a:t>
            </a:r>
            <a:r>
              <a:rPr lang="en-GB" sz="1800" spc="-5" dirty="0" err="1"/>
              <a:t>o’r</a:t>
            </a:r>
            <a:r>
              <a:rPr lang="en-GB" sz="1800" spc="-5" dirty="0"/>
              <a:t> </a:t>
            </a:r>
            <a:r>
              <a:rPr lang="en-GB" sz="1800" spc="-5" dirty="0" err="1"/>
              <a:t>ysgolion</a:t>
            </a:r>
            <a:r>
              <a:rPr lang="en-GB" sz="1800" spc="-5" dirty="0"/>
              <a:t> </a:t>
            </a:r>
            <a:r>
              <a:rPr lang="en-GB" sz="1800" spc="-5" dirty="0" err="1"/>
              <a:t>yr</a:t>
            </a:r>
            <a:r>
              <a:rPr lang="en-GB" sz="1800" spc="-5" dirty="0"/>
              <a:t> </a:t>
            </a:r>
            <a:r>
              <a:rPr lang="en-GB" sz="1800" spc="-5" dirty="0" err="1"/>
              <a:t>ymwelwyd</a:t>
            </a:r>
            <a:r>
              <a:rPr lang="en-GB" sz="1800" spc="-5" dirty="0"/>
              <a:t> â </a:t>
            </a:r>
            <a:r>
              <a:rPr lang="en-GB" sz="1800" spc="-5" dirty="0" err="1"/>
              <a:t>nhw</a:t>
            </a:r>
            <a:r>
              <a:rPr lang="en-GB" sz="1800" spc="-5" dirty="0"/>
              <a:t> </a:t>
            </a:r>
            <a:r>
              <a:rPr lang="en-GB" sz="1800" spc="-5" dirty="0" err="1"/>
              <a:t>sy’n</a:t>
            </a:r>
            <a:r>
              <a:rPr lang="en-GB" sz="1800" spc="-5" dirty="0"/>
              <a:t> </a:t>
            </a:r>
            <a:r>
              <a:rPr lang="en-GB" sz="1800" spc="-5" dirty="0" err="1"/>
              <a:t>rhannu</a:t>
            </a:r>
            <a:r>
              <a:rPr lang="en-GB" sz="1800" spc="-5" dirty="0"/>
              <a:t> </a:t>
            </a:r>
            <a:r>
              <a:rPr lang="en-GB" sz="1800" spc="-5" dirty="0" err="1"/>
              <a:t>arfer</a:t>
            </a:r>
            <a:r>
              <a:rPr lang="en-GB" sz="1800" spc="-5" dirty="0"/>
              <a:t> </a:t>
            </a:r>
            <a:r>
              <a:rPr lang="en-GB" sz="1800" spc="-5" dirty="0" err="1"/>
              <a:t>dda</a:t>
            </a:r>
            <a:r>
              <a:rPr lang="en-GB" sz="1800" spc="-5" dirty="0"/>
              <a:t> </a:t>
            </a:r>
            <a:r>
              <a:rPr lang="en-GB" sz="1800" spc="-5" dirty="0" err="1"/>
              <a:t>yn</a:t>
            </a:r>
            <a:r>
              <a:rPr lang="en-GB" sz="1800" spc="-5" dirty="0"/>
              <a:t> y </a:t>
            </a:r>
            <a:r>
              <a:rPr lang="en-GB" sz="1800" spc="-5" dirty="0" err="1"/>
              <a:t>celfyddydau</a:t>
            </a:r>
            <a:r>
              <a:rPr lang="en-GB" sz="1800" spc="-5" dirty="0"/>
              <a:t> </a:t>
            </a:r>
            <a:r>
              <a:rPr lang="en-GB" sz="1800" spc="-5" dirty="0" err="1"/>
              <a:t>creadigol</a:t>
            </a:r>
            <a:r>
              <a:rPr lang="en-GB" sz="1800" spc="-5" dirty="0"/>
              <a:t> ac </a:t>
            </a:r>
            <a:r>
              <a:rPr lang="en-GB" sz="1800" spc="-5" dirty="0" err="1"/>
              <a:t>yn</a:t>
            </a:r>
            <a:r>
              <a:rPr lang="en-GB" sz="1800" spc="-5" dirty="0"/>
              <a:t> </a:t>
            </a:r>
            <a:r>
              <a:rPr lang="en-GB" sz="1800" spc="-5" dirty="0" err="1"/>
              <a:t>cydgyfrannu</a:t>
            </a:r>
            <a:r>
              <a:rPr lang="en-GB" sz="1800" spc="-5" dirty="0"/>
              <a:t> </a:t>
            </a:r>
            <a:r>
              <a:rPr lang="en-GB" sz="1800" spc="-5" dirty="0" err="1"/>
              <a:t>adnoddau</a:t>
            </a:r>
            <a:r>
              <a:rPr lang="en-GB" sz="1800" spc="-5" dirty="0"/>
              <a:t>.  </a:t>
            </a:r>
            <a:r>
              <a:rPr lang="en-GB" sz="1800" spc="-5" dirty="0" err="1"/>
              <a:t>Yn</a:t>
            </a:r>
            <a:r>
              <a:rPr lang="en-GB" sz="1800" spc="-5" dirty="0"/>
              <a:t> </a:t>
            </a:r>
            <a:r>
              <a:rPr lang="en-GB" sz="1800" spc="-5" dirty="0" err="1"/>
              <a:t>aml</a:t>
            </a:r>
            <a:r>
              <a:rPr lang="en-GB" sz="1800" spc="-5" dirty="0"/>
              <a:t>, </a:t>
            </a:r>
            <a:r>
              <a:rPr lang="en-GB" sz="1800" spc="-5" dirty="0" err="1"/>
              <a:t>mae’r</a:t>
            </a:r>
            <a:r>
              <a:rPr lang="en-GB" sz="1800" spc="-5" dirty="0"/>
              <a:t> </a:t>
            </a:r>
            <a:r>
              <a:rPr lang="en-GB" sz="1800" spc="-5" dirty="0" err="1"/>
              <a:t>ysgolion</a:t>
            </a:r>
            <a:r>
              <a:rPr lang="en-GB" sz="1800" spc="-5" dirty="0"/>
              <a:t> </a:t>
            </a:r>
            <a:r>
              <a:rPr lang="en-GB" sz="1800" spc="-5" dirty="0" err="1"/>
              <a:t>hyn</a:t>
            </a:r>
            <a:r>
              <a:rPr lang="en-GB" sz="1800" spc="-5" dirty="0"/>
              <a:t> </a:t>
            </a:r>
            <a:r>
              <a:rPr lang="en-GB" sz="1800" spc="-5" dirty="0" err="1"/>
              <a:t>yn</a:t>
            </a:r>
            <a:r>
              <a:rPr lang="en-GB" sz="1800" spc="-5" dirty="0"/>
              <a:t> </a:t>
            </a:r>
            <a:r>
              <a:rPr lang="en-GB" sz="1800" spc="-5" dirty="0" err="1"/>
              <a:t>darparu</a:t>
            </a:r>
            <a:r>
              <a:rPr lang="en-GB" sz="1800" spc="-5" dirty="0"/>
              <a:t> </a:t>
            </a:r>
            <a:r>
              <a:rPr lang="en-GB" sz="1800" spc="-5" dirty="0" err="1"/>
              <a:t>gwersi</a:t>
            </a:r>
            <a:r>
              <a:rPr lang="en-GB" sz="1800" spc="-5" dirty="0"/>
              <a:t> </a:t>
            </a:r>
            <a:r>
              <a:rPr lang="en-GB" sz="1800" spc="-5" dirty="0" err="1"/>
              <a:t>enghreifftiol</a:t>
            </a:r>
            <a:r>
              <a:rPr lang="en-GB" sz="1800" spc="-5" dirty="0"/>
              <a:t> </a:t>
            </a:r>
            <a:r>
              <a:rPr lang="en-GB" sz="1800" spc="-5" dirty="0" err="1"/>
              <a:t>i</a:t>
            </a:r>
            <a:r>
              <a:rPr lang="en-GB" sz="1800" spc="-5" dirty="0"/>
              <a:t> </a:t>
            </a:r>
            <a:r>
              <a:rPr lang="en-GB" sz="1800" spc="-5" dirty="0" err="1"/>
              <a:t>eraill</a:t>
            </a:r>
            <a:r>
              <a:rPr lang="en-GB" sz="1800" spc="-5" dirty="0"/>
              <a:t> </a:t>
            </a:r>
            <a:r>
              <a:rPr lang="en-GB" sz="1800" spc="-5" dirty="0" err="1"/>
              <a:t>eu</a:t>
            </a:r>
            <a:r>
              <a:rPr lang="en-GB" sz="1800" spc="-5" dirty="0"/>
              <a:t> </a:t>
            </a:r>
            <a:r>
              <a:rPr lang="en-GB" sz="1800" spc="-5" dirty="0" err="1"/>
              <a:t>harsylwi</a:t>
            </a:r>
            <a:r>
              <a:rPr lang="en-GB" sz="1800" spc="-5" dirty="0"/>
              <a:t>, ac </a:t>
            </a:r>
            <a:r>
              <a:rPr lang="en-GB" sz="1800" spc="-5" dirty="0" err="1"/>
              <a:t>maent</a:t>
            </a:r>
            <a:r>
              <a:rPr lang="en-GB" sz="1800" spc="-5" dirty="0"/>
              <a:t> </a:t>
            </a:r>
            <a:r>
              <a:rPr lang="en-GB" sz="1800" spc="-5" dirty="0" err="1"/>
              <a:t>yn</a:t>
            </a:r>
            <a:r>
              <a:rPr lang="en-GB" sz="1800" spc="-5" dirty="0"/>
              <a:t> </a:t>
            </a:r>
            <a:r>
              <a:rPr lang="en-GB" sz="1800" spc="-5" dirty="0" err="1"/>
              <a:t>cynnal</a:t>
            </a:r>
            <a:r>
              <a:rPr lang="en-GB" sz="1800" spc="-5" dirty="0"/>
              <a:t> </a:t>
            </a:r>
            <a:r>
              <a:rPr lang="en-GB" sz="1800" spc="-5" dirty="0" err="1"/>
              <a:t>neu’n</a:t>
            </a:r>
            <a:r>
              <a:rPr lang="en-GB" sz="1800" spc="-5" dirty="0"/>
              <a:t> </a:t>
            </a:r>
            <a:r>
              <a:rPr lang="en-GB" sz="1800" spc="-5" dirty="0" err="1"/>
              <a:t>cyflwyno</a:t>
            </a:r>
            <a:r>
              <a:rPr lang="en-GB" sz="1800" spc="-5" dirty="0"/>
              <a:t> </a:t>
            </a:r>
            <a:r>
              <a:rPr lang="en-GB" sz="1800" spc="-5" dirty="0" err="1"/>
              <a:t>sesiynau</a:t>
            </a:r>
            <a:r>
              <a:rPr lang="en-GB" sz="1800" spc="-5" dirty="0"/>
              <a:t> </a:t>
            </a:r>
            <a:r>
              <a:rPr lang="en-GB" sz="1800" spc="-5" dirty="0" err="1"/>
              <a:t>hyfforddi</a:t>
            </a:r>
            <a:r>
              <a:rPr lang="en-GB" sz="1800" spc="-5" dirty="0"/>
              <a:t> </a:t>
            </a:r>
            <a:r>
              <a:rPr lang="en-GB" sz="1800" spc="-5" dirty="0" err="1"/>
              <a:t>i</a:t>
            </a:r>
            <a:r>
              <a:rPr lang="en-GB" sz="1800" spc="-5" dirty="0"/>
              <a:t> </a:t>
            </a:r>
            <a:r>
              <a:rPr lang="en-GB" sz="1800" spc="-5" dirty="0" err="1"/>
              <a:t>gydweithwyr</a:t>
            </a:r>
            <a:r>
              <a:rPr lang="en-GB" sz="1800" spc="-5" dirty="0"/>
              <a:t> </a:t>
            </a:r>
            <a:r>
              <a:rPr lang="en-GB" sz="1800" spc="-5" dirty="0" err="1"/>
              <a:t>o’u</a:t>
            </a:r>
            <a:r>
              <a:rPr lang="en-GB" sz="1800" spc="-5" dirty="0"/>
              <a:t> </a:t>
            </a:r>
            <a:r>
              <a:rPr lang="en-GB" sz="1800" spc="-5" dirty="0" err="1"/>
              <a:t>hysgolion</a:t>
            </a:r>
            <a:r>
              <a:rPr lang="en-GB" sz="1800" spc="-5" dirty="0"/>
              <a:t> </a:t>
            </a:r>
            <a:r>
              <a:rPr lang="en-GB" sz="1800" spc="-5" dirty="0" err="1"/>
              <a:t>eu</a:t>
            </a:r>
            <a:r>
              <a:rPr lang="en-GB" sz="1800" spc="-5" dirty="0"/>
              <a:t> </a:t>
            </a:r>
            <a:r>
              <a:rPr lang="en-GB" sz="1800" spc="-5" dirty="0" err="1"/>
              <a:t>hunain</a:t>
            </a:r>
            <a:r>
              <a:rPr lang="en-GB" sz="1800" spc="-5" dirty="0"/>
              <a:t> ac </a:t>
            </a:r>
            <a:r>
              <a:rPr lang="en-GB" sz="1800" spc="-5" dirty="0" err="1"/>
              <a:t>ysgolion</a:t>
            </a:r>
            <a:r>
              <a:rPr lang="en-GB" sz="1800" spc="-5" dirty="0"/>
              <a:t> </a:t>
            </a:r>
            <a:r>
              <a:rPr lang="en-GB" sz="1800" spc="-5" dirty="0" err="1"/>
              <a:t>eraill</a:t>
            </a:r>
            <a:r>
              <a:rPr lang="en-GB" sz="1800" spc="-5" dirty="0"/>
              <a:t>.  </a:t>
            </a:r>
            <a:r>
              <a:rPr lang="en-GB" sz="1800" spc="-5" dirty="0" err="1"/>
              <a:t>Fodd</a:t>
            </a:r>
            <a:r>
              <a:rPr lang="en-GB" sz="1800" spc="-5" dirty="0"/>
              <a:t> </a:t>
            </a:r>
            <a:r>
              <a:rPr lang="en-GB" sz="1800" spc="-5" dirty="0" err="1"/>
              <a:t>bynnag</a:t>
            </a:r>
            <a:r>
              <a:rPr lang="en-GB" sz="1800" spc="-5" dirty="0"/>
              <a:t>, </a:t>
            </a:r>
            <a:r>
              <a:rPr lang="en-GB" sz="1800" spc="-5" dirty="0" err="1"/>
              <a:t>mae</a:t>
            </a:r>
            <a:r>
              <a:rPr lang="en-GB" sz="1800" spc="-5" dirty="0"/>
              <a:t> </a:t>
            </a:r>
            <a:r>
              <a:rPr lang="en-GB" sz="1800" spc="-5" dirty="0" err="1"/>
              <a:t>gormod</a:t>
            </a:r>
            <a:r>
              <a:rPr lang="en-GB" sz="1800" spc="-5" dirty="0"/>
              <a:t> o </a:t>
            </a:r>
            <a:r>
              <a:rPr lang="en-GB" sz="1800" spc="-5" dirty="0" err="1"/>
              <a:t>ysgolion</a:t>
            </a:r>
            <a:r>
              <a:rPr lang="en-GB" sz="1800" spc="-5" dirty="0"/>
              <a:t> </a:t>
            </a:r>
            <a:r>
              <a:rPr lang="en-GB" sz="1800" spc="-5" dirty="0" err="1"/>
              <a:t>yn</a:t>
            </a:r>
            <a:r>
              <a:rPr lang="en-GB" sz="1800" spc="-5" dirty="0"/>
              <a:t> </a:t>
            </a:r>
            <a:r>
              <a:rPr lang="en-GB" sz="1800" spc="-5" dirty="0" err="1"/>
              <a:t>gweithio</a:t>
            </a:r>
            <a:r>
              <a:rPr lang="en-GB" sz="1800" spc="-5" dirty="0"/>
              <a:t> </a:t>
            </a:r>
            <a:r>
              <a:rPr lang="en-GB" sz="1800" spc="-5" dirty="0" err="1"/>
              <a:t>ar</a:t>
            </a:r>
            <a:r>
              <a:rPr lang="en-GB" sz="1800" spc="-5" dirty="0"/>
              <a:t> </a:t>
            </a:r>
            <a:r>
              <a:rPr lang="en-GB" sz="1800" spc="-5" dirty="0" err="1"/>
              <a:t>eu</a:t>
            </a:r>
            <a:r>
              <a:rPr lang="en-GB" sz="1800" spc="-5" dirty="0"/>
              <a:t> </a:t>
            </a:r>
            <a:r>
              <a:rPr lang="en-GB" sz="1800" spc="-5" dirty="0" err="1"/>
              <a:t>pennau</a:t>
            </a:r>
            <a:r>
              <a:rPr lang="en-GB" sz="1800" spc="-5" dirty="0"/>
              <a:t> </a:t>
            </a:r>
            <a:r>
              <a:rPr lang="en-GB" sz="1800" spc="-5" dirty="0" err="1"/>
              <a:t>eu</a:t>
            </a:r>
            <a:r>
              <a:rPr lang="en-GB" sz="1800" spc="-5" dirty="0"/>
              <a:t> </a:t>
            </a:r>
            <a:r>
              <a:rPr lang="en-GB" sz="1800" spc="-5" dirty="0" err="1"/>
              <a:t>hunain</a:t>
            </a:r>
            <a:r>
              <a:rPr lang="en-GB" sz="1800" spc="-5" dirty="0"/>
              <a:t> ac </a:t>
            </a:r>
            <a:r>
              <a:rPr lang="en-GB" sz="1800" spc="-5" dirty="0" err="1"/>
              <a:t>nid</a:t>
            </a:r>
            <a:r>
              <a:rPr lang="en-GB" sz="1800" spc="-5" dirty="0"/>
              <a:t> </a:t>
            </a:r>
            <a:r>
              <a:rPr lang="en-GB" sz="1800" spc="-5" dirty="0" err="1"/>
              <a:t>ydynt</a:t>
            </a:r>
            <a:r>
              <a:rPr lang="en-GB" sz="1800" spc="-5" dirty="0"/>
              <a:t> </a:t>
            </a:r>
            <a:r>
              <a:rPr lang="en-GB" sz="1800" spc="-5" dirty="0" err="1"/>
              <a:t>yn</a:t>
            </a:r>
            <a:r>
              <a:rPr lang="en-GB" sz="1800" spc="-5" dirty="0"/>
              <a:t> </a:t>
            </a:r>
            <a:r>
              <a:rPr lang="en-GB" sz="1800" spc="-5" dirty="0" err="1"/>
              <a:t>elwa</a:t>
            </a:r>
            <a:r>
              <a:rPr lang="en-GB" sz="1800" spc="-5" dirty="0"/>
              <a:t> </a:t>
            </a:r>
            <a:r>
              <a:rPr lang="en-GB" sz="1800" spc="-5" dirty="0" err="1"/>
              <a:t>ar</a:t>
            </a:r>
            <a:r>
              <a:rPr lang="en-GB" sz="1800" spc="-5" dirty="0"/>
              <a:t> </a:t>
            </a:r>
            <a:r>
              <a:rPr lang="en-GB" sz="1800" spc="-5" dirty="0" err="1"/>
              <a:t>gydweithio</a:t>
            </a:r>
            <a:r>
              <a:rPr lang="en-GB" sz="1800" spc="-5" dirty="0"/>
              <a:t> </a:t>
            </a:r>
            <a:r>
              <a:rPr lang="en-GB" sz="1800" spc="-5" dirty="0" err="1"/>
              <a:t>ag</a:t>
            </a:r>
            <a:r>
              <a:rPr lang="en-GB" sz="1800" spc="-5" dirty="0"/>
              <a:t> </a:t>
            </a:r>
            <a:r>
              <a:rPr lang="en-GB" sz="1800" spc="-5" dirty="0" err="1"/>
              <a:t>ysgolion</a:t>
            </a:r>
            <a:r>
              <a:rPr lang="en-GB" sz="1800" spc="-5" dirty="0"/>
              <a:t> </a:t>
            </a:r>
            <a:r>
              <a:rPr lang="en-GB" sz="1800" spc="-5" dirty="0" err="1"/>
              <a:t>eraill</a:t>
            </a:r>
            <a:r>
              <a:rPr lang="en-GB" sz="1800" spc="-5" dirty="0"/>
              <a:t>.</a:t>
            </a:r>
          </a:p>
          <a:p>
            <a:pPr marL="482600" marR="5080" indent="-470534">
              <a:lnSpc>
                <a:spcPct val="100000"/>
              </a:lnSpc>
              <a:buFont typeface="Arial" panose="020B0604020202020204" pitchFamily="34" charset="0"/>
              <a:buChar char="•"/>
            </a:pPr>
            <a:r>
              <a:rPr lang="en-GB" sz="1800" spc="-5" dirty="0"/>
              <a:t>Mae </a:t>
            </a:r>
            <a:r>
              <a:rPr lang="en-GB" sz="1800" spc="-5" dirty="0" err="1"/>
              <a:t>bron</a:t>
            </a:r>
            <a:r>
              <a:rPr lang="en-GB" sz="1800" spc="-5" dirty="0"/>
              <a:t> </a:t>
            </a:r>
            <a:r>
              <a:rPr lang="en-GB" sz="1800" spc="-5" dirty="0" err="1"/>
              <a:t>pob</a:t>
            </a:r>
            <a:r>
              <a:rPr lang="en-GB" sz="1800" spc="-5" dirty="0"/>
              <a:t> un </a:t>
            </a:r>
            <a:r>
              <a:rPr lang="en-GB" sz="1800" spc="-5" dirty="0" err="1"/>
              <a:t>o’r</a:t>
            </a:r>
            <a:r>
              <a:rPr lang="en-GB" sz="1800" spc="-5" dirty="0"/>
              <a:t> </a:t>
            </a:r>
            <a:r>
              <a:rPr lang="en-GB" sz="1800" spc="-5" dirty="0" err="1"/>
              <a:t>ysgolion</a:t>
            </a:r>
            <a:r>
              <a:rPr lang="en-GB" sz="1800" spc="-5" dirty="0"/>
              <a:t> </a:t>
            </a:r>
            <a:r>
              <a:rPr lang="en-GB" sz="1800" spc="-5" dirty="0" err="1"/>
              <a:t>yr</a:t>
            </a:r>
            <a:r>
              <a:rPr lang="en-GB" sz="1800" spc="-5" dirty="0"/>
              <a:t> </a:t>
            </a:r>
            <a:r>
              <a:rPr lang="en-GB" sz="1800" spc="-5" dirty="0" err="1"/>
              <a:t>ymwelwyd</a:t>
            </a:r>
            <a:r>
              <a:rPr lang="en-GB" sz="1800" spc="-5" dirty="0"/>
              <a:t> â </a:t>
            </a:r>
            <a:r>
              <a:rPr lang="en-GB" sz="1800" spc="-5" dirty="0" err="1"/>
              <a:t>nhw</a:t>
            </a:r>
            <a:r>
              <a:rPr lang="en-GB" sz="1800" spc="-5" dirty="0"/>
              <a:t> </a:t>
            </a:r>
            <a:r>
              <a:rPr lang="en-GB" sz="1800" spc="-5" dirty="0" err="1"/>
              <a:t>neu</a:t>
            </a:r>
            <a:r>
              <a:rPr lang="en-GB" sz="1800" spc="-5" dirty="0"/>
              <a:t> a </a:t>
            </a:r>
            <a:r>
              <a:rPr lang="en-GB" sz="1800" spc="-5" dirty="0" err="1"/>
              <a:t>gymerodd</a:t>
            </a:r>
            <a:r>
              <a:rPr lang="en-GB" sz="1800" spc="-5" dirty="0"/>
              <a:t> ran </a:t>
            </a:r>
            <a:r>
              <a:rPr lang="en-GB" sz="1800" spc="-5" dirty="0" err="1"/>
              <a:t>yn</a:t>
            </a:r>
            <a:r>
              <a:rPr lang="en-GB" sz="1800" spc="-5" dirty="0"/>
              <a:t> </a:t>
            </a:r>
            <a:r>
              <a:rPr lang="en-GB" sz="1800" spc="-5" dirty="0" err="1"/>
              <a:t>yr</a:t>
            </a:r>
            <a:r>
              <a:rPr lang="en-GB" sz="1800" spc="-5" dirty="0"/>
              <a:t> </a:t>
            </a:r>
            <a:r>
              <a:rPr lang="en-GB" sz="1800" spc="-5" dirty="0" err="1"/>
              <a:t>arolwg</a:t>
            </a:r>
            <a:r>
              <a:rPr lang="en-GB" sz="1800" spc="-5" dirty="0"/>
              <a:t> </a:t>
            </a:r>
            <a:r>
              <a:rPr lang="en-GB" sz="1800" spc="-5" dirty="0" err="1"/>
              <a:t>yn</a:t>
            </a:r>
            <a:r>
              <a:rPr lang="en-GB" sz="1800" spc="-5" dirty="0"/>
              <a:t> </a:t>
            </a:r>
            <a:r>
              <a:rPr lang="en-GB" sz="1800" spc="-5" dirty="0" err="1"/>
              <a:t>cynnig</a:t>
            </a:r>
            <a:r>
              <a:rPr lang="en-GB" sz="1800" spc="-5" dirty="0"/>
              <a:t> </a:t>
            </a:r>
            <a:r>
              <a:rPr lang="en-GB" sz="1800" spc="-5" dirty="0" err="1"/>
              <a:t>gwersi</a:t>
            </a:r>
            <a:r>
              <a:rPr lang="en-GB" sz="1800" spc="-5" dirty="0"/>
              <a:t> </a:t>
            </a:r>
            <a:r>
              <a:rPr lang="en-GB" sz="1800" spc="-5" dirty="0" err="1"/>
              <a:t>cerddoriaeth</a:t>
            </a:r>
            <a:r>
              <a:rPr lang="en-GB" sz="1800" spc="-5" dirty="0"/>
              <a:t> </a:t>
            </a:r>
            <a:r>
              <a:rPr lang="en-GB" sz="1800" spc="-5" dirty="0" err="1"/>
              <a:t>offerynnol</a:t>
            </a:r>
            <a:r>
              <a:rPr lang="en-GB" sz="1800" spc="-5" dirty="0"/>
              <a:t>, </a:t>
            </a:r>
            <a:r>
              <a:rPr lang="en-GB" sz="1800" spc="-5" dirty="0" err="1"/>
              <a:t>er</a:t>
            </a:r>
            <a:r>
              <a:rPr lang="en-GB" sz="1800" spc="-5" dirty="0"/>
              <a:t> </a:t>
            </a:r>
            <a:r>
              <a:rPr lang="en-GB" sz="1800" spc="-5" dirty="0" err="1"/>
              <a:t>mewn</a:t>
            </a:r>
            <a:r>
              <a:rPr lang="en-GB" sz="1800" spc="-5" dirty="0"/>
              <a:t> </a:t>
            </a:r>
            <a:r>
              <a:rPr lang="en-GB" sz="1800" spc="-5" dirty="0" err="1"/>
              <a:t>chwarter</a:t>
            </a:r>
            <a:r>
              <a:rPr lang="en-GB" sz="1800" spc="-5" dirty="0"/>
              <a:t> </a:t>
            </a:r>
            <a:r>
              <a:rPr lang="en-GB" sz="1800" spc="-5" dirty="0" err="1"/>
              <a:t>o’r</a:t>
            </a:r>
            <a:r>
              <a:rPr lang="en-GB" sz="1800" spc="-5" dirty="0"/>
              <a:t> </a:t>
            </a:r>
            <a:r>
              <a:rPr lang="en-GB" sz="1800" spc="-5" dirty="0" err="1"/>
              <a:t>ysgolion</a:t>
            </a:r>
            <a:r>
              <a:rPr lang="en-GB" sz="1800" spc="-5" dirty="0"/>
              <a:t>, dim </a:t>
            </a:r>
            <a:r>
              <a:rPr lang="en-GB" sz="1800" spc="-5" dirty="0" err="1"/>
              <a:t>ond</a:t>
            </a:r>
            <a:r>
              <a:rPr lang="en-GB" sz="1800" spc="-5" dirty="0"/>
              <a:t> </a:t>
            </a:r>
            <a:r>
              <a:rPr lang="en-GB" sz="1800" spc="-5" dirty="0" err="1"/>
              <a:t>ychydig</a:t>
            </a:r>
            <a:r>
              <a:rPr lang="en-GB" sz="1800" spc="-5" dirty="0"/>
              <a:t> </a:t>
            </a:r>
            <a:r>
              <a:rPr lang="en-GB" sz="1800" spc="-5" dirty="0" err="1"/>
              <a:t>iawn</a:t>
            </a:r>
            <a:r>
              <a:rPr lang="en-GB" sz="1800" spc="-5" dirty="0"/>
              <a:t> o </a:t>
            </a:r>
            <a:r>
              <a:rPr lang="en-GB" sz="1800" spc="-5" dirty="0" err="1"/>
              <a:t>ddisgyblion</a:t>
            </a:r>
            <a:r>
              <a:rPr lang="en-GB" sz="1800" spc="-5" dirty="0"/>
              <a:t> </a:t>
            </a:r>
            <a:r>
              <a:rPr lang="en-GB" sz="1800" spc="-5" dirty="0" err="1"/>
              <a:t>sy’n</a:t>
            </a:r>
            <a:r>
              <a:rPr lang="en-GB" sz="1800" spc="-5" dirty="0"/>
              <a:t> </a:t>
            </a:r>
            <a:r>
              <a:rPr lang="en-GB" sz="1800" spc="-5" dirty="0" err="1"/>
              <a:t>manteisio</a:t>
            </a:r>
            <a:r>
              <a:rPr lang="en-GB" sz="1800" spc="-5" dirty="0"/>
              <a:t> </a:t>
            </a:r>
            <a:r>
              <a:rPr lang="en-GB" sz="1800" spc="-5" dirty="0" err="1"/>
              <a:t>ar</a:t>
            </a:r>
            <a:r>
              <a:rPr lang="en-GB" sz="1800" spc="-5" dirty="0"/>
              <a:t> y </a:t>
            </a:r>
            <a:r>
              <a:rPr lang="en-GB" sz="1800" spc="-5" dirty="0" err="1"/>
              <a:t>gwersi</a:t>
            </a:r>
            <a:r>
              <a:rPr lang="en-GB" sz="1800" spc="-5" dirty="0"/>
              <a:t> </a:t>
            </a:r>
            <a:r>
              <a:rPr lang="en-GB" sz="1800" spc="-5" dirty="0" err="1"/>
              <a:t>hyn</a:t>
            </a:r>
            <a:r>
              <a:rPr lang="en-GB" sz="1800" spc="-5" dirty="0"/>
              <a:t>.  </a:t>
            </a:r>
            <a:r>
              <a:rPr lang="en-GB" sz="1800" spc="-5" dirty="0" err="1"/>
              <a:t>Nid</a:t>
            </a:r>
            <a:r>
              <a:rPr lang="en-GB" sz="1800" spc="-5" dirty="0"/>
              <a:t> </a:t>
            </a:r>
            <a:r>
              <a:rPr lang="en-GB" sz="1800" spc="-5" dirty="0" err="1"/>
              <a:t>yw</a:t>
            </a:r>
            <a:r>
              <a:rPr lang="en-GB" sz="1800" spc="-5" dirty="0"/>
              <a:t> </a:t>
            </a:r>
            <a:r>
              <a:rPr lang="en-GB" sz="1800" spc="-5" dirty="0" err="1"/>
              <a:t>tua</a:t>
            </a:r>
            <a:r>
              <a:rPr lang="en-GB" sz="1800" spc="-5" dirty="0"/>
              <a:t> </a:t>
            </a:r>
            <a:r>
              <a:rPr lang="en-GB" sz="1800" spc="-5" dirty="0" err="1"/>
              <a:t>hanner</a:t>
            </a:r>
            <a:r>
              <a:rPr lang="en-GB" sz="1800" spc="-5" dirty="0"/>
              <a:t> </a:t>
            </a:r>
            <a:r>
              <a:rPr lang="en-GB" sz="1800" spc="-5" dirty="0" err="1"/>
              <a:t>yr</a:t>
            </a:r>
            <a:r>
              <a:rPr lang="en-GB" sz="1800" spc="-5" dirty="0"/>
              <a:t> </a:t>
            </a:r>
            <a:r>
              <a:rPr lang="en-GB" sz="1800" spc="-5" dirty="0" err="1"/>
              <a:t>ysgolion</a:t>
            </a:r>
            <a:r>
              <a:rPr lang="en-GB" sz="1800" spc="-5" dirty="0"/>
              <a:t> </a:t>
            </a:r>
            <a:r>
              <a:rPr lang="en-GB" sz="1800" spc="-5" dirty="0" err="1"/>
              <a:t>yr</a:t>
            </a:r>
            <a:r>
              <a:rPr lang="en-GB" sz="1800" spc="-5" dirty="0"/>
              <a:t> </a:t>
            </a:r>
            <a:r>
              <a:rPr lang="en-GB" sz="1800" spc="-5" dirty="0" err="1"/>
              <a:t>ymwelwyd</a:t>
            </a:r>
            <a:r>
              <a:rPr lang="en-GB" sz="1800" spc="-5" dirty="0"/>
              <a:t> â </a:t>
            </a:r>
            <a:r>
              <a:rPr lang="en-GB" sz="1800" spc="-5" dirty="0" err="1"/>
              <a:t>nhw</a:t>
            </a:r>
            <a:r>
              <a:rPr lang="en-GB" sz="1800" spc="-5" dirty="0"/>
              <a:t> </a:t>
            </a:r>
            <a:r>
              <a:rPr lang="en-GB" sz="1800" spc="-5" dirty="0" err="1"/>
              <a:t>yn</a:t>
            </a:r>
            <a:r>
              <a:rPr lang="en-GB" sz="1800" spc="-5" dirty="0"/>
              <a:t> </a:t>
            </a:r>
            <a:r>
              <a:rPr lang="en-GB" sz="1800" spc="-5" dirty="0" err="1"/>
              <a:t>codi</a:t>
            </a:r>
            <a:r>
              <a:rPr lang="en-GB" sz="1800" spc="-5" dirty="0"/>
              <a:t> </a:t>
            </a:r>
            <a:r>
              <a:rPr lang="en-GB" sz="1800" spc="-5" dirty="0" err="1"/>
              <a:t>tâl</a:t>
            </a:r>
            <a:r>
              <a:rPr lang="en-GB" sz="1800" spc="-5" dirty="0"/>
              <a:t> </a:t>
            </a:r>
            <a:r>
              <a:rPr lang="en-GB" sz="1800" spc="-5" dirty="0" err="1"/>
              <a:t>ar</a:t>
            </a:r>
            <a:r>
              <a:rPr lang="en-GB" sz="1800" spc="-5" dirty="0"/>
              <a:t> </a:t>
            </a:r>
            <a:r>
              <a:rPr lang="en-GB" sz="1800" spc="-5" dirty="0" err="1"/>
              <a:t>ddisgyblion</a:t>
            </a:r>
            <a:r>
              <a:rPr lang="en-GB" sz="1800" spc="-5" dirty="0"/>
              <a:t> am </a:t>
            </a:r>
            <a:r>
              <a:rPr lang="en-GB" sz="1800" spc="-5" dirty="0" err="1"/>
              <a:t>wersi</a:t>
            </a:r>
            <a:r>
              <a:rPr lang="en-GB" sz="1800" spc="-5" dirty="0"/>
              <a:t> </a:t>
            </a:r>
            <a:r>
              <a:rPr lang="en-GB" sz="1800" spc="-5" dirty="0" err="1"/>
              <a:t>offerynnol</a:t>
            </a:r>
            <a:r>
              <a:rPr lang="en-GB" sz="1800" spc="-5" dirty="0"/>
              <a:t>, </a:t>
            </a:r>
            <a:r>
              <a:rPr lang="en-GB" sz="1800" spc="-5" dirty="0" err="1"/>
              <a:t>ond</a:t>
            </a:r>
            <a:r>
              <a:rPr lang="en-GB" sz="1800" spc="-5" dirty="0"/>
              <a:t> </a:t>
            </a:r>
            <a:r>
              <a:rPr lang="en-GB" sz="1800" spc="-5" dirty="0" err="1"/>
              <a:t>mewn</a:t>
            </a:r>
            <a:r>
              <a:rPr lang="en-GB" sz="1800" spc="-5" dirty="0"/>
              <a:t> </a:t>
            </a:r>
            <a:r>
              <a:rPr lang="en-GB" sz="1800" spc="-5" dirty="0" err="1"/>
              <a:t>ychydig</a:t>
            </a:r>
            <a:r>
              <a:rPr lang="en-GB" sz="1800" spc="-5" dirty="0"/>
              <a:t> </a:t>
            </a:r>
            <a:r>
              <a:rPr lang="en-GB" sz="1800" spc="-5" dirty="0" err="1"/>
              <a:t>iawn</a:t>
            </a:r>
            <a:r>
              <a:rPr lang="en-GB" sz="1800" spc="-5" dirty="0"/>
              <a:t> o </a:t>
            </a:r>
            <a:r>
              <a:rPr lang="en-GB" sz="1800" spc="-5" dirty="0" err="1"/>
              <a:t>ysgolion</a:t>
            </a:r>
            <a:r>
              <a:rPr lang="en-GB" sz="1800" spc="-5" dirty="0"/>
              <a:t>, </a:t>
            </a:r>
            <a:r>
              <a:rPr lang="en-GB" sz="1800" spc="-5" dirty="0" err="1"/>
              <a:t>mae</a:t>
            </a:r>
            <a:r>
              <a:rPr lang="en-GB" sz="1800" spc="-5" dirty="0"/>
              <a:t> </a:t>
            </a:r>
            <a:r>
              <a:rPr lang="en-GB" sz="1800" spc="-5" dirty="0" err="1"/>
              <a:t>disgwyl</a:t>
            </a:r>
            <a:r>
              <a:rPr lang="en-GB" sz="1800" spc="-5" dirty="0"/>
              <a:t> </a:t>
            </a:r>
            <a:r>
              <a:rPr lang="en-GB" sz="1800" spc="-5" dirty="0" err="1"/>
              <a:t>i</a:t>
            </a:r>
            <a:r>
              <a:rPr lang="en-GB" sz="1800" spc="-5" dirty="0"/>
              <a:t> bob </a:t>
            </a:r>
            <a:r>
              <a:rPr lang="en-GB" sz="1800" spc="-5" dirty="0" err="1"/>
              <a:t>disgybl</a:t>
            </a:r>
            <a:r>
              <a:rPr lang="en-GB" sz="1800" spc="-5" dirty="0"/>
              <a:t> </a:t>
            </a:r>
            <a:r>
              <a:rPr lang="en-GB" sz="1800" spc="-5" dirty="0" err="1"/>
              <a:t>dalu’r</a:t>
            </a:r>
            <a:r>
              <a:rPr lang="en-GB" sz="1800" spc="-5" dirty="0"/>
              <a:t> </a:t>
            </a:r>
            <a:r>
              <a:rPr lang="en-GB" sz="1800" spc="-5" dirty="0" err="1"/>
              <a:t>gost</a:t>
            </a:r>
            <a:r>
              <a:rPr lang="en-GB" sz="1800" spc="-5" dirty="0"/>
              <a:t> lawn am </a:t>
            </a:r>
            <a:r>
              <a:rPr lang="en-GB" sz="1800" spc="-5" dirty="0" err="1"/>
              <a:t>wersi</a:t>
            </a:r>
            <a:r>
              <a:rPr lang="en-GB" sz="1800" spc="-5" dirty="0"/>
              <a:t> </a:t>
            </a:r>
            <a:r>
              <a:rPr lang="en-GB" sz="1800" spc="-5" dirty="0" err="1"/>
              <a:t>offerynnol</a:t>
            </a:r>
            <a:r>
              <a:rPr lang="en-GB" sz="1800" spc="-5" dirty="0"/>
              <a:t>.  </a:t>
            </a:r>
            <a:r>
              <a:rPr lang="en-GB" sz="1800" spc="-5" dirty="0" err="1"/>
              <a:t>Yn</a:t>
            </a:r>
            <a:r>
              <a:rPr lang="en-GB" sz="1800" spc="-5" dirty="0"/>
              <a:t> </a:t>
            </a:r>
            <a:r>
              <a:rPr lang="en-GB" sz="1800" spc="-5" dirty="0" err="1"/>
              <a:t>yr</a:t>
            </a:r>
            <a:r>
              <a:rPr lang="en-GB" sz="1800" spc="-5" dirty="0"/>
              <a:t> </a:t>
            </a:r>
            <a:r>
              <a:rPr lang="en-GB" sz="1800" spc="-5" dirty="0" err="1"/>
              <a:t>ysgolion</a:t>
            </a:r>
            <a:r>
              <a:rPr lang="en-GB" sz="1800" spc="-5" dirty="0"/>
              <a:t> </a:t>
            </a:r>
            <a:r>
              <a:rPr lang="en-GB" sz="1800" spc="-5" dirty="0" err="1"/>
              <a:t>hyn</a:t>
            </a:r>
            <a:r>
              <a:rPr lang="en-GB" sz="1800" spc="-5" dirty="0"/>
              <a:t>, </a:t>
            </a:r>
            <a:r>
              <a:rPr lang="en-GB" sz="1800" spc="-5" dirty="0" err="1"/>
              <a:t>nid</a:t>
            </a:r>
            <a:r>
              <a:rPr lang="en-GB" sz="1800" spc="-5" dirty="0"/>
              <a:t> </a:t>
            </a:r>
            <a:r>
              <a:rPr lang="en-GB" sz="1800" spc="-5" dirty="0" err="1"/>
              <a:t>yw</a:t>
            </a:r>
            <a:r>
              <a:rPr lang="en-GB" sz="1800" spc="-5" dirty="0"/>
              <a:t> </a:t>
            </a:r>
            <a:r>
              <a:rPr lang="en-GB" sz="1800" spc="-5" dirty="0" err="1"/>
              <a:t>disgyblion</a:t>
            </a:r>
            <a:r>
              <a:rPr lang="en-GB" sz="1800" spc="-5" dirty="0"/>
              <a:t> o </a:t>
            </a:r>
            <a:r>
              <a:rPr lang="en-GB" sz="1800" spc="-5" dirty="0" err="1"/>
              <a:t>deuluoedd</a:t>
            </a:r>
            <a:r>
              <a:rPr lang="en-GB" sz="1800" spc="-5" dirty="0"/>
              <a:t> </a:t>
            </a:r>
            <a:r>
              <a:rPr lang="en-GB" sz="1800" spc="-5" dirty="0" err="1"/>
              <a:t>tlotach</a:t>
            </a:r>
            <a:r>
              <a:rPr lang="en-GB" sz="1800" spc="-5" dirty="0"/>
              <a:t> </a:t>
            </a:r>
            <a:r>
              <a:rPr lang="en-GB" sz="1800" spc="-5" dirty="0" err="1"/>
              <a:t>yn</a:t>
            </a:r>
            <a:r>
              <a:rPr lang="en-GB" sz="1800" spc="-5" dirty="0"/>
              <a:t> </a:t>
            </a:r>
            <a:r>
              <a:rPr lang="en-GB" sz="1800" spc="-5" dirty="0" err="1"/>
              <a:t>dewis</a:t>
            </a:r>
            <a:r>
              <a:rPr lang="en-GB" sz="1800" spc="-5" dirty="0"/>
              <a:t> </a:t>
            </a:r>
            <a:r>
              <a:rPr lang="en-GB" sz="1800" spc="-5" dirty="0" err="1"/>
              <a:t>canu</a:t>
            </a:r>
            <a:r>
              <a:rPr lang="en-GB" sz="1800" spc="-5" dirty="0"/>
              <a:t> </a:t>
            </a:r>
            <a:r>
              <a:rPr lang="en-GB" sz="1800" spc="-5" dirty="0" err="1"/>
              <a:t>offeryn</a:t>
            </a:r>
            <a:r>
              <a:rPr lang="en-GB" sz="1800" spc="-5" dirty="0"/>
              <a:t> </a:t>
            </a:r>
            <a:r>
              <a:rPr lang="en-GB" sz="1800" spc="-5" dirty="0" err="1"/>
              <a:t>cerdd</a:t>
            </a:r>
            <a:r>
              <a:rPr lang="en-GB" sz="1800" spc="-5" dirty="0"/>
              <a:t> </a:t>
            </a:r>
            <a:r>
              <a:rPr lang="en-GB" sz="1800" spc="-5" dirty="0" err="1"/>
              <a:t>oherwydd</a:t>
            </a:r>
            <a:r>
              <a:rPr lang="en-GB" sz="1800" spc="-5" dirty="0"/>
              <a:t> bod y </a:t>
            </a:r>
            <a:r>
              <a:rPr lang="en-GB" sz="1800" spc="-5" dirty="0" err="1"/>
              <a:t>gost</a:t>
            </a:r>
            <a:r>
              <a:rPr lang="en-GB" sz="1800" spc="-5" dirty="0"/>
              <a:t> </a:t>
            </a:r>
            <a:r>
              <a:rPr lang="en-GB" sz="1800" spc="-5" dirty="0" err="1"/>
              <a:t>yn</a:t>
            </a:r>
            <a:r>
              <a:rPr lang="en-GB" sz="1800" spc="-5" dirty="0"/>
              <a:t> </a:t>
            </a:r>
            <a:r>
              <a:rPr lang="en-GB" sz="1800" spc="-5" dirty="0" err="1"/>
              <a:t>afresymol</a:t>
            </a:r>
            <a:r>
              <a:rPr lang="en-GB" sz="1800"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6463308"/>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z="2100" spc="-5" dirty="0" smtClean="0"/>
              <a:t>A very few of the schools visited share best practice in the creative arts and pool resources.  Often these schools provide model lessons for others to observe, and they host or deliver training sessions for colleagues from their own and other schools.  However, too many schools work in isolation and do not benefit from working with other schools.</a:t>
            </a:r>
          </a:p>
          <a:p>
            <a:pPr marL="482600" marR="44450" indent="-470534">
              <a:lnSpc>
                <a:spcPct val="100000"/>
              </a:lnSpc>
              <a:buFont typeface="Arial" panose="020B0604020202020204" pitchFamily="34" charset="0"/>
              <a:buChar char="•"/>
            </a:pPr>
            <a:r>
              <a:rPr lang="en-GB" sz="2100" spc="-5" dirty="0" smtClean="0"/>
              <a:t>Nearly all of the schools visited or surveyed offer instrumental music lessons, although in a quarter of the schools only a very few pupils take up the lessons. Around half of the schools visited do not charge pupils for instrumental lessons, but in a very few schools all pupils are expected to pay the full cost of instrumental tuition.  In these schools pupils from poorer families do not chose to learn to play a musical instrument, because the cost is prohibitive. </a:t>
            </a:r>
            <a:endParaRPr lang="en-GB" sz="2100" spc="-5" dirty="0"/>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5847755"/>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z="2000" spc="-5" dirty="0"/>
              <a:t>Mae </a:t>
            </a:r>
            <a:r>
              <a:rPr lang="en-GB" sz="2000" spc="-5" dirty="0" err="1"/>
              <a:t>ymweliadau</a:t>
            </a:r>
            <a:r>
              <a:rPr lang="en-GB" sz="2000" spc="-5" dirty="0"/>
              <a:t> â </a:t>
            </a:r>
            <a:r>
              <a:rPr lang="en-GB" sz="2000" spc="-5" dirty="0" err="1"/>
              <a:t>safleoedd</a:t>
            </a:r>
            <a:r>
              <a:rPr lang="en-GB" sz="2000" spc="-5" dirty="0"/>
              <a:t> </a:t>
            </a:r>
            <a:r>
              <a:rPr lang="en-GB" sz="2000" spc="-5" dirty="0" err="1"/>
              <a:t>treftadaeth</a:t>
            </a:r>
            <a:r>
              <a:rPr lang="en-GB" sz="2000" spc="-5" dirty="0"/>
              <a:t> a </a:t>
            </a:r>
            <a:r>
              <a:rPr lang="en-GB" sz="2000" spc="-5" dirty="0" err="1"/>
              <a:t>theatrau</a:t>
            </a:r>
            <a:r>
              <a:rPr lang="en-GB" sz="2000" spc="-5" dirty="0"/>
              <a:t> </a:t>
            </a:r>
            <a:r>
              <a:rPr lang="en-GB" sz="2000" spc="-5" dirty="0" err="1"/>
              <a:t>yn</a:t>
            </a:r>
            <a:r>
              <a:rPr lang="en-GB" sz="2000" spc="-5" dirty="0"/>
              <a:t> </a:t>
            </a:r>
            <a:r>
              <a:rPr lang="en-GB" sz="2000" spc="-5" dirty="0" err="1"/>
              <a:t>cael</a:t>
            </a:r>
            <a:r>
              <a:rPr lang="en-GB" sz="2000" spc="-5" dirty="0"/>
              <a:t> </a:t>
            </a:r>
            <a:r>
              <a:rPr lang="en-GB" sz="2000" spc="-5" dirty="0" err="1"/>
              <a:t>effaith</a:t>
            </a:r>
            <a:r>
              <a:rPr lang="en-GB" sz="2000" spc="-5" dirty="0"/>
              <a:t> </a:t>
            </a:r>
            <a:r>
              <a:rPr lang="en-GB" sz="2000" spc="-5" dirty="0" err="1"/>
              <a:t>sylweddol</a:t>
            </a:r>
            <a:r>
              <a:rPr lang="en-GB" sz="2000" spc="-5" dirty="0"/>
              <a:t> </a:t>
            </a:r>
            <a:r>
              <a:rPr lang="en-GB" sz="2000" spc="-5" dirty="0" err="1"/>
              <a:t>iawn</a:t>
            </a:r>
            <a:r>
              <a:rPr lang="en-GB" sz="2000" spc="-5" dirty="0"/>
              <a:t> </a:t>
            </a:r>
            <a:r>
              <a:rPr lang="en-GB" sz="2000" spc="-5" dirty="0" err="1"/>
              <a:t>ar</a:t>
            </a:r>
            <a:r>
              <a:rPr lang="en-GB" sz="2000" spc="-5" dirty="0"/>
              <a:t> </a:t>
            </a:r>
            <a:r>
              <a:rPr lang="en-GB" sz="2000" spc="-5" dirty="0" err="1"/>
              <a:t>ddysgu</a:t>
            </a:r>
            <a:r>
              <a:rPr lang="en-GB" sz="2000" spc="-5" dirty="0"/>
              <a:t> </a:t>
            </a:r>
            <a:r>
              <a:rPr lang="en-GB" sz="2000" spc="-5" dirty="0" err="1"/>
              <a:t>disgyblion</a:t>
            </a:r>
            <a:r>
              <a:rPr lang="en-GB" sz="2000" spc="-5" dirty="0"/>
              <a:t>.  </a:t>
            </a:r>
            <a:r>
              <a:rPr lang="en-GB" sz="2000" spc="-5" dirty="0" err="1"/>
              <a:t>Yn</a:t>
            </a:r>
            <a:r>
              <a:rPr lang="en-GB" sz="2000" spc="-5" dirty="0"/>
              <a:t> </a:t>
            </a:r>
            <a:r>
              <a:rPr lang="en-GB" sz="2000" spc="-5" dirty="0" err="1"/>
              <a:t>yr</a:t>
            </a:r>
            <a:r>
              <a:rPr lang="en-GB" sz="2000" spc="-5" dirty="0"/>
              <a:t> </a:t>
            </a:r>
            <a:r>
              <a:rPr lang="en-GB" sz="2000" spc="-5" dirty="0" err="1"/>
              <a:t>arfer</a:t>
            </a:r>
            <a:r>
              <a:rPr lang="en-GB" sz="2000" spc="-5" dirty="0"/>
              <a:t> </a:t>
            </a:r>
            <a:r>
              <a:rPr lang="en-GB" sz="2000" spc="-5" dirty="0" err="1"/>
              <a:t>fwyaf</a:t>
            </a:r>
            <a:r>
              <a:rPr lang="en-GB" sz="2000" spc="-5" dirty="0"/>
              <a:t> </a:t>
            </a:r>
            <a:r>
              <a:rPr lang="en-GB" sz="2000" spc="-5" dirty="0" err="1"/>
              <a:t>effeithiol</a:t>
            </a:r>
            <a:r>
              <a:rPr lang="en-GB" sz="2000" spc="-5" dirty="0"/>
              <a:t>, </a:t>
            </a:r>
            <a:r>
              <a:rPr lang="en-GB" sz="2000" spc="-5" dirty="0" err="1"/>
              <a:t>mae</a:t>
            </a:r>
            <a:r>
              <a:rPr lang="en-GB" sz="2000" spc="-5" dirty="0"/>
              <a:t> </a:t>
            </a:r>
            <a:r>
              <a:rPr lang="en-GB" sz="2000" spc="-5" dirty="0" err="1"/>
              <a:t>athrawon</a:t>
            </a:r>
            <a:r>
              <a:rPr lang="en-GB" sz="2000" spc="-5" dirty="0"/>
              <a:t> </a:t>
            </a:r>
            <a:r>
              <a:rPr lang="en-GB" sz="2000" spc="-5" dirty="0" err="1"/>
              <a:t>yn</a:t>
            </a:r>
            <a:r>
              <a:rPr lang="en-GB" sz="2000" spc="-5" dirty="0"/>
              <a:t> </a:t>
            </a:r>
            <a:r>
              <a:rPr lang="en-GB" sz="2000" spc="-5" dirty="0" err="1"/>
              <a:t>cynllunio</a:t>
            </a:r>
            <a:r>
              <a:rPr lang="en-GB" sz="2000" spc="-5" dirty="0"/>
              <a:t> ac </a:t>
            </a:r>
            <a:r>
              <a:rPr lang="en-GB" sz="2000" spc="-5" dirty="0" err="1"/>
              <a:t>yn</a:t>
            </a:r>
            <a:r>
              <a:rPr lang="en-GB" sz="2000" spc="-5" dirty="0"/>
              <a:t> </a:t>
            </a:r>
            <a:r>
              <a:rPr lang="en-GB" sz="2000" spc="-5" dirty="0" err="1"/>
              <a:t>paratoi’n</a:t>
            </a:r>
            <a:r>
              <a:rPr lang="en-GB" sz="2000" spc="-5" dirty="0"/>
              <a:t> </a:t>
            </a:r>
            <a:r>
              <a:rPr lang="en-GB" sz="2000" spc="-5" dirty="0" err="1"/>
              <a:t>ofalus</a:t>
            </a:r>
            <a:r>
              <a:rPr lang="en-GB" sz="2000" spc="-5" dirty="0"/>
              <a:t> </a:t>
            </a:r>
            <a:r>
              <a:rPr lang="en-GB" sz="2000" spc="-5" dirty="0" err="1"/>
              <a:t>ar</a:t>
            </a:r>
            <a:r>
              <a:rPr lang="en-GB" sz="2000" spc="-5" dirty="0"/>
              <a:t> </a:t>
            </a:r>
            <a:r>
              <a:rPr lang="en-GB" sz="2000" spc="-5" dirty="0" err="1"/>
              <a:t>gyfer</a:t>
            </a:r>
            <a:r>
              <a:rPr lang="en-GB" sz="2000" spc="-5" dirty="0"/>
              <a:t> </a:t>
            </a:r>
            <a:r>
              <a:rPr lang="en-GB" sz="2000" spc="-5" dirty="0" err="1"/>
              <a:t>yr</a:t>
            </a:r>
            <a:r>
              <a:rPr lang="en-GB" sz="2000" spc="-5" dirty="0"/>
              <a:t> </a:t>
            </a:r>
            <a:r>
              <a:rPr lang="en-GB" sz="2000" spc="-5" dirty="0" err="1"/>
              <a:t>ymweliadau</a:t>
            </a:r>
            <a:r>
              <a:rPr lang="en-GB" sz="2000" spc="-5" dirty="0"/>
              <a:t>, </a:t>
            </a:r>
            <a:r>
              <a:rPr lang="en-GB" sz="2000" spc="-5" dirty="0" err="1"/>
              <a:t>er</a:t>
            </a:r>
            <a:r>
              <a:rPr lang="en-GB" sz="2000" spc="-5" dirty="0"/>
              <a:t> </a:t>
            </a:r>
            <a:r>
              <a:rPr lang="en-GB" sz="2000" spc="-5" dirty="0" err="1"/>
              <a:t>mwyn</a:t>
            </a:r>
            <a:r>
              <a:rPr lang="en-GB" sz="2000" spc="-5" dirty="0"/>
              <a:t> </a:t>
            </a:r>
            <a:r>
              <a:rPr lang="en-GB" sz="2000" spc="-5" dirty="0" err="1"/>
              <a:t>i’r</a:t>
            </a:r>
            <a:r>
              <a:rPr lang="en-GB" sz="2000" spc="-5" dirty="0"/>
              <a:t> </a:t>
            </a:r>
            <a:r>
              <a:rPr lang="en-GB" sz="2000" spc="-5" dirty="0" err="1"/>
              <a:t>disgyblion</a:t>
            </a:r>
            <a:r>
              <a:rPr lang="en-GB" sz="2000" spc="-5" dirty="0"/>
              <a:t> </a:t>
            </a:r>
            <a:r>
              <a:rPr lang="en-GB" sz="2000" spc="-5" dirty="0" err="1"/>
              <a:t>fanteisio</a:t>
            </a:r>
            <a:r>
              <a:rPr lang="en-GB" sz="2000" spc="-5" dirty="0"/>
              <a:t> </a:t>
            </a:r>
            <a:r>
              <a:rPr lang="en-GB" sz="2000" spc="-5" dirty="0" err="1"/>
              <a:t>i’r</a:t>
            </a:r>
            <a:r>
              <a:rPr lang="en-GB" sz="2000" spc="-5" dirty="0"/>
              <a:t> </a:t>
            </a:r>
            <a:r>
              <a:rPr lang="en-GB" sz="2000" spc="-5" dirty="0" err="1"/>
              <a:t>eithaf</a:t>
            </a:r>
            <a:r>
              <a:rPr lang="en-GB" sz="2000" spc="-5" dirty="0"/>
              <a:t> </a:t>
            </a:r>
            <a:r>
              <a:rPr lang="en-GB" sz="2000" spc="-5" dirty="0" err="1"/>
              <a:t>ar</a:t>
            </a:r>
            <a:r>
              <a:rPr lang="en-GB" sz="2000" spc="-5" dirty="0"/>
              <a:t> y </a:t>
            </a:r>
            <a:r>
              <a:rPr lang="en-GB" sz="2000" spc="-5" dirty="0" err="1"/>
              <a:t>profiad</a:t>
            </a:r>
            <a:r>
              <a:rPr lang="en-GB" sz="2000" spc="-5" dirty="0"/>
              <a:t>, ac </a:t>
            </a:r>
            <a:r>
              <a:rPr lang="en-GB" sz="2000" spc="-5" dirty="0" err="1"/>
              <a:t>maent</a:t>
            </a:r>
            <a:r>
              <a:rPr lang="en-GB" sz="2000" spc="-5" dirty="0"/>
              <a:t> </a:t>
            </a:r>
            <a:r>
              <a:rPr lang="en-GB" sz="2000" spc="-5" dirty="0" err="1"/>
              <a:t>yn</a:t>
            </a:r>
            <a:r>
              <a:rPr lang="en-GB" sz="2000" spc="-5" dirty="0"/>
              <a:t> </a:t>
            </a:r>
            <a:r>
              <a:rPr lang="en-GB" sz="2000" spc="-5" dirty="0" err="1"/>
              <a:t>mynd</a:t>
            </a:r>
            <a:r>
              <a:rPr lang="en-GB" sz="2000" spc="-5" dirty="0"/>
              <a:t> </a:t>
            </a:r>
            <a:r>
              <a:rPr lang="en-GB" sz="2000" spc="-5" dirty="0" err="1"/>
              <a:t>ar</a:t>
            </a:r>
            <a:r>
              <a:rPr lang="en-GB" sz="2000" spc="-5" dirty="0"/>
              <a:t> </a:t>
            </a:r>
            <a:r>
              <a:rPr lang="en-GB" sz="2000" spc="-5" dirty="0" err="1"/>
              <a:t>drywydd</a:t>
            </a:r>
            <a:r>
              <a:rPr lang="en-GB" sz="2000" spc="-5" dirty="0"/>
              <a:t> </a:t>
            </a:r>
            <a:r>
              <a:rPr lang="en-GB" sz="2000" spc="-5" dirty="0" err="1"/>
              <a:t>dysgu’r</a:t>
            </a:r>
            <a:r>
              <a:rPr lang="en-GB" sz="2000" spc="-5" dirty="0"/>
              <a:t> </a:t>
            </a:r>
            <a:r>
              <a:rPr lang="en-GB" sz="2000" spc="-5" dirty="0" err="1"/>
              <a:t>disgyblion</a:t>
            </a:r>
            <a:r>
              <a:rPr lang="en-GB" sz="2000" spc="-5" dirty="0"/>
              <a:t> </a:t>
            </a:r>
            <a:r>
              <a:rPr lang="en-GB" sz="2000" spc="-5" dirty="0" err="1"/>
              <a:t>yn</a:t>
            </a:r>
            <a:r>
              <a:rPr lang="en-GB" sz="2000" spc="-5" dirty="0"/>
              <a:t> </a:t>
            </a:r>
            <a:r>
              <a:rPr lang="en-GB" sz="2000" spc="-5" dirty="0" err="1"/>
              <a:t>gyflym</a:t>
            </a:r>
            <a:r>
              <a:rPr lang="en-GB" sz="2000" spc="-5" dirty="0"/>
              <a:t> </a:t>
            </a:r>
            <a:r>
              <a:rPr lang="en-GB" sz="2000" spc="-5" dirty="0" err="1"/>
              <a:t>wedi</a:t>
            </a:r>
            <a:r>
              <a:rPr lang="en-GB" sz="2000" spc="-5" dirty="0"/>
              <a:t> </a:t>
            </a:r>
            <a:r>
              <a:rPr lang="en-GB" sz="2000" spc="-5" dirty="0" err="1"/>
              <a:t>iddynt</a:t>
            </a:r>
            <a:r>
              <a:rPr lang="en-GB" sz="2000" spc="-5" dirty="0"/>
              <a:t> </a:t>
            </a:r>
            <a:r>
              <a:rPr lang="en-GB" sz="2000" spc="-5" dirty="0" err="1"/>
              <a:t>ddychwelyd</a:t>
            </a:r>
            <a:r>
              <a:rPr lang="en-GB" sz="2000" spc="-5" dirty="0"/>
              <a:t> </a:t>
            </a:r>
            <a:r>
              <a:rPr lang="en-GB" sz="2000" spc="-5" dirty="0" err="1"/>
              <a:t>i’r</a:t>
            </a:r>
            <a:r>
              <a:rPr lang="en-GB" sz="2000" spc="-5" dirty="0"/>
              <a:t> </a:t>
            </a:r>
            <a:r>
              <a:rPr lang="en-GB" sz="2000" spc="-5" dirty="0" err="1"/>
              <a:t>ysgol</a:t>
            </a:r>
            <a:r>
              <a:rPr lang="en-GB" sz="2000" spc="-5" dirty="0"/>
              <a:t>.  Mae </a:t>
            </a:r>
            <a:r>
              <a:rPr lang="en-GB" sz="2000" spc="-5" dirty="0" err="1"/>
              <a:t>bron</a:t>
            </a:r>
            <a:r>
              <a:rPr lang="en-GB" sz="2000" spc="-5" dirty="0"/>
              <a:t> </a:t>
            </a:r>
            <a:r>
              <a:rPr lang="en-GB" sz="2000" spc="-5" dirty="0" err="1"/>
              <a:t>pob</a:t>
            </a:r>
            <a:r>
              <a:rPr lang="en-GB" sz="2000" spc="-5" dirty="0"/>
              <a:t> un </a:t>
            </a:r>
            <a:r>
              <a:rPr lang="en-GB" sz="2000" spc="-5" dirty="0" err="1"/>
              <a:t>o’r</a:t>
            </a:r>
            <a:r>
              <a:rPr lang="en-GB" sz="2000" spc="-5" dirty="0"/>
              <a:t> </a:t>
            </a:r>
            <a:r>
              <a:rPr lang="en-GB" sz="2000" spc="-5" dirty="0" err="1"/>
              <a:t>ysgolion</a:t>
            </a:r>
            <a:r>
              <a:rPr lang="en-GB" sz="2000" spc="-5" dirty="0"/>
              <a:t> a </a:t>
            </a:r>
            <a:r>
              <a:rPr lang="en-GB" sz="2000" spc="-5" dirty="0" err="1"/>
              <a:t>gymerodd</a:t>
            </a:r>
            <a:r>
              <a:rPr lang="en-GB" sz="2000" spc="-5" dirty="0"/>
              <a:t> ran </a:t>
            </a:r>
            <a:r>
              <a:rPr lang="en-GB" sz="2000" spc="-5" dirty="0" err="1"/>
              <a:t>yn</a:t>
            </a:r>
            <a:r>
              <a:rPr lang="en-GB" sz="2000" spc="-5" dirty="0"/>
              <a:t> </a:t>
            </a:r>
            <a:r>
              <a:rPr lang="en-GB" sz="2000" spc="-5" dirty="0" err="1"/>
              <a:t>yr</a:t>
            </a:r>
            <a:r>
              <a:rPr lang="en-GB" sz="2000" spc="-5" dirty="0"/>
              <a:t> </a:t>
            </a:r>
            <a:r>
              <a:rPr lang="en-GB" sz="2000" spc="-5" dirty="0" err="1"/>
              <a:t>arolwg</a:t>
            </a:r>
            <a:r>
              <a:rPr lang="en-GB" sz="2000" spc="-5" dirty="0"/>
              <a:t> </a:t>
            </a:r>
            <a:r>
              <a:rPr lang="en-GB" sz="2000" spc="-5" dirty="0" err="1"/>
              <a:t>yn</a:t>
            </a:r>
            <a:r>
              <a:rPr lang="en-GB" sz="2000" spc="-5" dirty="0"/>
              <a:t> </a:t>
            </a:r>
            <a:r>
              <a:rPr lang="en-GB" sz="2000" spc="-5" dirty="0" err="1"/>
              <a:t>mynd</a:t>
            </a:r>
            <a:r>
              <a:rPr lang="en-GB" sz="2000" spc="-5" dirty="0"/>
              <a:t> â </a:t>
            </a:r>
            <a:r>
              <a:rPr lang="en-GB" sz="2000" spc="-5" dirty="0" err="1"/>
              <a:t>disgyblion</a:t>
            </a:r>
            <a:r>
              <a:rPr lang="en-GB" sz="2000" spc="-5" dirty="0"/>
              <a:t> </a:t>
            </a:r>
            <a:r>
              <a:rPr lang="en-GB" sz="2000" spc="-5" dirty="0" err="1"/>
              <a:t>ar</a:t>
            </a:r>
            <a:r>
              <a:rPr lang="en-GB" sz="2000" spc="-5" dirty="0"/>
              <a:t> </a:t>
            </a:r>
            <a:r>
              <a:rPr lang="en-GB" sz="2000" spc="-5" dirty="0" err="1"/>
              <a:t>deithiau</a:t>
            </a:r>
            <a:r>
              <a:rPr lang="en-GB" sz="2000" spc="-5" dirty="0"/>
              <a:t> ac </a:t>
            </a:r>
            <a:r>
              <a:rPr lang="en-GB" sz="2000" spc="-5" dirty="0" err="1"/>
              <a:t>ymweliadau</a:t>
            </a:r>
            <a:r>
              <a:rPr lang="en-GB" sz="2000" spc="-5" dirty="0"/>
              <a:t>, </a:t>
            </a:r>
            <a:r>
              <a:rPr lang="en-GB" sz="2000" spc="-5" dirty="0" err="1"/>
              <a:t>neu’n</a:t>
            </a:r>
            <a:r>
              <a:rPr lang="en-GB" sz="2000" spc="-5" dirty="0"/>
              <a:t> </a:t>
            </a:r>
            <a:r>
              <a:rPr lang="en-GB" sz="2000" spc="-5" dirty="0" err="1"/>
              <a:t>croesawu</a:t>
            </a:r>
            <a:r>
              <a:rPr lang="en-GB" sz="2000" spc="-5" dirty="0"/>
              <a:t> </a:t>
            </a:r>
            <a:r>
              <a:rPr lang="en-GB" sz="2000" spc="-5" dirty="0" err="1"/>
              <a:t>ymwelwyr</a:t>
            </a:r>
            <a:r>
              <a:rPr lang="en-GB" sz="2000" spc="-5" dirty="0"/>
              <a:t> </a:t>
            </a:r>
            <a:r>
              <a:rPr lang="en-GB" sz="2000" spc="-5" dirty="0" err="1"/>
              <a:t>i’r</a:t>
            </a:r>
            <a:r>
              <a:rPr lang="en-GB" sz="2000" spc="-5" dirty="0"/>
              <a:t> </a:t>
            </a:r>
            <a:r>
              <a:rPr lang="en-GB" sz="2000" spc="-5" dirty="0" err="1"/>
              <a:t>ysgol</a:t>
            </a:r>
            <a:r>
              <a:rPr lang="en-GB" sz="2000" spc="-5" dirty="0"/>
              <a:t>, </a:t>
            </a:r>
            <a:r>
              <a:rPr lang="en-GB" sz="2000" spc="-5" dirty="0" err="1"/>
              <a:t>yn</a:t>
            </a:r>
            <a:r>
              <a:rPr lang="en-GB" sz="2000" spc="-5" dirty="0"/>
              <a:t> </a:t>
            </a:r>
            <a:r>
              <a:rPr lang="en-GB" sz="2000" spc="-5" dirty="0" err="1"/>
              <a:t>ymwneud</a:t>
            </a:r>
            <a:r>
              <a:rPr lang="en-GB" sz="2000" spc="-5" dirty="0"/>
              <a:t> </a:t>
            </a:r>
            <a:r>
              <a:rPr lang="en-GB" sz="2000" spc="-5" dirty="0" err="1"/>
              <a:t>â’r</a:t>
            </a:r>
            <a:r>
              <a:rPr lang="en-GB" sz="2000" spc="-5" dirty="0"/>
              <a:t> </a:t>
            </a:r>
            <a:r>
              <a:rPr lang="en-GB" sz="2000" spc="-5" dirty="0" err="1"/>
              <a:t>celfyddydau</a:t>
            </a:r>
            <a:r>
              <a:rPr lang="en-GB" sz="2000" spc="-5" dirty="0"/>
              <a:t> </a:t>
            </a:r>
            <a:r>
              <a:rPr lang="en-GB" sz="2000" spc="-5" dirty="0" err="1"/>
              <a:t>creadigol</a:t>
            </a:r>
            <a:r>
              <a:rPr lang="en-GB" sz="2000" spc="-5" dirty="0"/>
              <a:t>.  </a:t>
            </a:r>
            <a:r>
              <a:rPr lang="en-GB" sz="2000" spc="-5" dirty="0" err="1"/>
              <a:t>Yn</a:t>
            </a:r>
            <a:r>
              <a:rPr lang="en-GB" sz="2000" spc="-5" dirty="0"/>
              <a:t> y </a:t>
            </a:r>
            <a:r>
              <a:rPr lang="en-GB" sz="2000" spc="-5" dirty="0" err="1"/>
              <a:t>rhan</a:t>
            </a:r>
            <a:r>
              <a:rPr lang="en-GB" sz="2000" spc="-5" dirty="0"/>
              <a:t> </a:t>
            </a:r>
            <a:r>
              <a:rPr lang="en-GB" sz="2000" spc="-5" dirty="0" err="1"/>
              <a:t>fwyaf</a:t>
            </a:r>
            <a:r>
              <a:rPr lang="en-GB" sz="2000" spc="-5" dirty="0"/>
              <a:t> </a:t>
            </a:r>
            <a:r>
              <a:rPr lang="en-GB" sz="2000" spc="-5" dirty="0" err="1"/>
              <a:t>o’r</a:t>
            </a:r>
            <a:r>
              <a:rPr lang="en-GB" sz="2000" spc="-5" dirty="0"/>
              <a:t> </a:t>
            </a:r>
            <a:r>
              <a:rPr lang="en-GB" sz="2000" spc="-5" dirty="0" err="1"/>
              <a:t>ysgolion</a:t>
            </a:r>
            <a:r>
              <a:rPr lang="en-GB" sz="2000" spc="-5" dirty="0"/>
              <a:t> </a:t>
            </a:r>
            <a:r>
              <a:rPr lang="en-GB" sz="2000" spc="-5" dirty="0" err="1"/>
              <a:t>arfer</a:t>
            </a:r>
            <a:r>
              <a:rPr lang="en-GB" sz="2000" spc="-5" dirty="0"/>
              <a:t> </a:t>
            </a:r>
            <a:r>
              <a:rPr lang="en-GB" sz="2000" spc="-5" dirty="0" err="1"/>
              <a:t>orau</a:t>
            </a:r>
            <a:r>
              <a:rPr lang="en-GB" sz="2000" spc="-5" dirty="0"/>
              <a:t>, </a:t>
            </a:r>
            <a:r>
              <a:rPr lang="en-GB" sz="2000" spc="-5" dirty="0" err="1"/>
              <a:t>mae</a:t>
            </a:r>
            <a:r>
              <a:rPr lang="en-GB" sz="2000" spc="-5" dirty="0"/>
              <a:t> </a:t>
            </a:r>
            <a:r>
              <a:rPr lang="en-GB" sz="2000" spc="-5" dirty="0" err="1"/>
              <a:t>arweinwyr</a:t>
            </a:r>
            <a:r>
              <a:rPr lang="en-GB" sz="2000" spc="-5" dirty="0"/>
              <a:t> </a:t>
            </a:r>
            <a:r>
              <a:rPr lang="en-GB" sz="2000" spc="-5" dirty="0" err="1"/>
              <a:t>yn</a:t>
            </a:r>
            <a:r>
              <a:rPr lang="en-GB" sz="2000" spc="-5" dirty="0"/>
              <a:t> </a:t>
            </a:r>
            <a:r>
              <a:rPr lang="en-GB" sz="2000" spc="-5" dirty="0" err="1"/>
              <a:t>sicrhau</a:t>
            </a:r>
            <a:r>
              <a:rPr lang="en-GB" sz="2000" spc="-5" dirty="0"/>
              <a:t> bod </a:t>
            </a:r>
            <a:r>
              <a:rPr lang="en-GB" sz="2000" spc="-5" dirty="0" err="1"/>
              <a:t>pob</a:t>
            </a:r>
            <a:r>
              <a:rPr lang="en-GB" sz="2000" spc="-5" dirty="0"/>
              <a:t> </a:t>
            </a:r>
            <a:r>
              <a:rPr lang="en-GB" sz="2000" spc="-5" dirty="0" err="1"/>
              <a:t>disgybl</a:t>
            </a:r>
            <a:r>
              <a:rPr lang="en-GB" sz="2000" spc="-5" dirty="0"/>
              <a:t>, </a:t>
            </a:r>
            <a:r>
              <a:rPr lang="en-GB" sz="2000" spc="-5" dirty="0" err="1"/>
              <a:t>gan</a:t>
            </a:r>
            <a:r>
              <a:rPr lang="en-GB" sz="2000" spc="-5" dirty="0"/>
              <a:t> </a:t>
            </a:r>
            <a:r>
              <a:rPr lang="en-GB" sz="2000" spc="-5" dirty="0" err="1"/>
              <a:t>gynnwys</a:t>
            </a:r>
            <a:r>
              <a:rPr lang="en-GB" sz="2000" spc="-5" dirty="0"/>
              <a:t> y </a:t>
            </a:r>
            <a:r>
              <a:rPr lang="en-GB" sz="2000" spc="-5" dirty="0" err="1"/>
              <a:t>rhai</a:t>
            </a:r>
            <a:r>
              <a:rPr lang="en-GB" sz="2000" spc="-5" dirty="0"/>
              <a:t> o </a:t>
            </a:r>
            <a:r>
              <a:rPr lang="en-GB" sz="2000" spc="-5" dirty="0" err="1"/>
              <a:t>deuluoedd</a:t>
            </a:r>
            <a:r>
              <a:rPr lang="en-GB" sz="2000" spc="-5" dirty="0"/>
              <a:t> </a:t>
            </a:r>
            <a:r>
              <a:rPr lang="en-GB" sz="2000" spc="-5" dirty="0" err="1"/>
              <a:t>tlotach</a:t>
            </a:r>
            <a:r>
              <a:rPr lang="en-GB" sz="2000" spc="-5" dirty="0"/>
              <a:t>, </a:t>
            </a:r>
            <a:r>
              <a:rPr lang="en-GB" sz="2000" spc="-5" dirty="0" err="1"/>
              <a:t>yn</a:t>
            </a:r>
            <a:r>
              <a:rPr lang="en-GB" sz="2000" spc="-5" dirty="0"/>
              <a:t> </a:t>
            </a:r>
            <a:r>
              <a:rPr lang="en-GB" sz="2000" spc="-5" dirty="0" err="1"/>
              <a:t>cymryd</a:t>
            </a:r>
            <a:r>
              <a:rPr lang="en-GB" sz="2000" spc="-5" dirty="0"/>
              <a:t> </a:t>
            </a:r>
            <a:r>
              <a:rPr lang="en-GB" sz="2000" spc="-5" dirty="0" err="1"/>
              <a:t>rhan</a:t>
            </a:r>
            <a:r>
              <a:rPr lang="en-GB" sz="2000" spc="-5" dirty="0"/>
              <a:t> </a:t>
            </a:r>
            <a:r>
              <a:rPr lang="en-GB" sz="2000" spc="-5" dirty="0" err="1"/>
              <a:t>mewn</a:t>
            </a:r>
            <a:r>
              <a:rPr lang="en-GB" sz="2000" spc="-5" dirty="0"/>
              <a:t> </a:t>
            </a:r>
            <a:r>
              <a:rPr lang="en-GB" sz="2000" spc="-5" dirty="0" err="1"/>
              <a:t>teithiau</a:t>
            </a:r>
            <a:r>
              <a:rPr lang="en-GB" sz="2000" spc="-5" dirty="0"/>
              <a:t> ac </a:t>
            </a:r>
            <a:r>
              <a:rPr lang="en-GB" sz="2000" spc="-5" dirty="0" err="1"/>
              <a:t>ymweliadau</a:t>
            </a:r>
            <a:r>
              <a:rPr lang="en-GB" sz="2000" spc="-5" dirty="0"/>
              <a:t> </a:t>
            </a:r>
            <a:r>
              <a:rPr lang="en-GB" sz="2000" spc="-5" dirty="0" err="1"/>
              <a:t>trwy</a:t>
            </a:r>
            <a:r>
              <a:rPr lang="en-GB" sz="2000" spc="-5" dirty="0"/>
              <a:t> </a:t>
            </a:r>
            <a:r>
              <a:rPr lang="en-GB" sz="2000" spc="-5" dirty="0" err="1"/>
              <a:t>leihau</a:t>
            </a:r>
            <a:r>
              <a:rPr lang="en-GB" sz="2000" spc="-5" dirty="0"/>
              <a:t> </a:t>
            </a:r>
            <a:r>
              <a:rPr lang="en-GB" sz="2000" spc="-5" dirty="0" err="1"/>
              <a:t>neu</a:t>
            </a:r>
            <a:r>
              <a:rPr lang="en-GB" sz="2000" spc="-5" dirty="0"/>
              <a:t> </a:t>
            </a:r>
            <a:r>
              <a:rPr lang="en-GB" sz="2000" spc="-5" dirty="0" err="1"/>
              <a:t>hepgor</a:t>
            </a:r>
            <a:r>
              <a:rPr lang="en-GB" sz="2000" spc="-5" dirty="0"/>
              <a:t> </a:t>
            </a:r>
            <a:r>
              <a:rPr lang="en-GB" sz="2000" spc="-5" dirty="0" err="1"/>
              <a:t>costau</a:t>
            </a:r>
            <a:r>
              <a:rPr lang="en-GB" sz="2000" spc="-5" dirty="0"/>
              <a:t>.  </a:t>
            </a:r>
            <a:r>
              <a:rPr lang="en-GB" sz="2000" spc="-5" dirty="0" err="1"/>
              <a:t>Fodd</a:t>
            </a:r>
            <a:r>
              <a:rPr lang="en-GB" sz="2000" spc="-5" dirty="0"/>
              <a:t> </a:t>
            </a:r>
            <a:r>
              <a:rPr lang="en-GB" sz="2000" spc="-5" dirty="0" err="1"/>
              <a:t>bynnag</a:t>
            </a:r>
            <a:r>
              <a:rPr lang="en-GB" sz="2000" spc="-5" dirty="0"/>
              <a:t>, </a:t>
            </a:r>
            <a:r>
              <a:rPr lang="en-GB" sz="2000" spc="-5" dirty="0" err="1"/>
              <a:t>mae</a:t>
            </a:r>
            <a:r>
              <a:rPr lang="en-GB" sz="2000" spc="-5" dirty="0"/>
              <a:t> </a:t>
            </a:r>
            <a:r>
              <a:rPr lang="en-GB" sz="2000" spc="-5" dirty="0" err="1"/>
              <a:t>ymatebion</a:t>
            </a:r>
            <a:r>
              <a:rPr lang="en-GB" sz="2000" spc="-5" dirty="0"/>
              <a:t> </a:t>
            </a:r>
            <a:r>
              <a:rPr lang="en-GB" sz="2000" spc="-5" dirty="0" err="1"/>
              <a:t>gan</a:t>
            </a:r>
            <a:r>
              <a:rPr lang="en-GB" sz="2000" spc="-5" dirty="0"/>
              <a:t> </a:t>
            </a:r>
            <a:r>
              <a:rPr lang="en-GB" sz="2000" spc="-5" dirty="0" err="1"/>
              <a:t>ysgolion</a:t>
            </a:r>
            <a:r>
              <a:rPr lang="en-GB" sz="2000" spc="-5" dirty="0"/>
              <a:t> a </a:t>
            </a:r>
            <a:r>
              <a:rPr lang="en-GB" sz="2000" spc="-5" dirty="0" err="1"/>
              <a:t>gymerodd</a:t>
            </a:r>
            <a:r>
              <a:rPr lang="en-GB" sz="2000" spc="-5" dirty="0"/>
              <a:t> ran </a:t>
            </a:r>
            <a:r>
              <a:rPr lang="en-GB" sz="2000" spc="-5" dirty="0" err="1"/>
              <a:t>yn</a:t>
            </a:r>
            <a:r>
              <a:rPr lang="en-GB" sz="2000" spc="-5" dirty="0"/>
              <a:t> </a:t>
            </a:r>
            <a:r>
              <a:rPr lang="en-GB" sz="2000" spc="-5" dirty="0" err="1"/>
              <a:t>yr</a:t>
            </a:r>
            <a:r>
              <a:rPr lang="en-GB" sz="2000" spc="-5" dirty="0"/>
              <a:t> </a:t>
            </a:r>
            <a:r>
              <a:rPr lang="en-GB" sz="2000" spc="-5" dirty="0" err="1"/>
              <a:t>arolwg</a:t>
            </a:r>
            <a:r>
              <a:rPr lang="en-GB" sz="2000" spc="-5" dirty="0"/>
              <a:t> </a:t>
            </a:r>
            <a:r>
              <a:rPr lang="en-GB" sz="2000" spc="-5" dirty="0" err="1"/>
              <a:t>yn</a:t>
            </a:r>
            <a:r>
              <a:rPr lang="en-GB" sz="2000" spc="-5" dirty="0"/>
              <a:t> </a:t>
            </a:r>
            <a:r>
              <a:rPr lang="en-GB" sz="2000" spc="-5" dirty="0" err="1"/>
              <a:t>dangos</a:t>
            </a:r>
            <a:r>
              <a:rPr lang="en-GB" sz="2000" spc="-5" dirty="0"/>
              <a:t> </a:t>
            </a:r>
            <a:r>
              <a:rPr lang="en-GB" sz="2000" spc="-5" dirty="0" err="1"/>
              <a:t>nad</a:t>
            </a:r>
            <a:r>
              <a:rPr lang="en-GB" sz="2000" spc="-5" dirty="0"/>
              <a:t> </a:t>
            </a:r>
            <a:r>
              <a:rPr lang="en-GB" sz="2000" spc="-5" dirty="0" err="1"/>
              <a:t>yw</a:t>
            </a:r>
            <a:r>
              <a:rPr lang="en-GB" sz="2000" spc="-5" dirty="0"/>
              <a:t> </a:t>
            </a:r>
            <a:r>
              <a:rPr lang="en-GB" sz="2000" spc="-5" dirty="0" err="1"/>
              <a:t>hyn</a:t>
            </a:r>
            <a:r>
              <a:rPr lang="en-GB" sz="2000" spc="-5" dirty="0"/>
              <a:t> </a:t>
            </a:r>
            <a:r>
              <a:rPr lang="en-GB" sz="2000" spc="-5" dirty="0" err="1"/>
              <a:t>yn</a:t>
            </a:r>
            <a:r>
              <a:rPr lang="en-GB" sz="2000" spc="-5" dirty="0"/>
              <a:t> </a:t>
            </a:r>
            <a:r>
              <a:rPr lang="en-GB" sz="2000" spc="-5" dirty="0" err="1"/>
              <a:t>wir</a:t>
            </a:r>
            <a:r>
              <a:rPr lang="en-GB" sz="2000" spc="-5" dirty="0"/>
              <a:t> bob </a:t>
            </a:r>
            <a:r>
              <a:rPr lang="en-GB" sz="2000" spc="-5" dirty="0" err="1"/>
              <a:t>tro</a:t>
            </a:r>
            <a:r>
              <a:rPr lang="en-GB" sz="2000"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5755422"/>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Visits to heritage sites and theatres have a very significant impact on pupils’ learning.  In the most effective practice, teachers plan and prepare carefully for the visits so the pupils get the most from the experience and they follow up pupils’ learning quickly once back at school. Nearly all schools surveyed take pupils on trips and visits, or receive visitors in school, related to the creative arts.  In most of the best practice schools, leaders ensure that all pupils, including those from poorer families, take part in trips and visits by reducing or waiving costs.  However, responses from schools participating in the survey show that this is not always the case. </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3045236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5755422"/>
          </a:xfrm>
          <a:prstGeom prst="rect">
            <a:avLst/>
          </a:prstGeom>
        </p:spPr>
        <p:txBody>
          <a:bodyPr vert="horz" wrap="square" lIns="0" tIns="0" rIns="0" bIns="0" rtlCol="0">
            <a:spAutoFit/>
          </a:bodyPr>
          <a:lstStyle/>
          <a:p>
            <a:pPr marR="5080" indent="12700">
              <a:lnSpc>
                <a:spcPct val="100000"/>
              </a:lnSpc>
            </a:pPr>
            <a:r>
              <a:rPr lang="en-GB" dirty="0" err="1"/>
              <a:t>Er</a:t>
            </a:r>
            <a:r>
              <a:rPr lang="en-GB" dirty="0"/>
              <a:t> </a:t>
            </a:r>
            <a:r>
              <a:rPr lang="en-GB" dirty="0" err="1"/>
              <a:t>mwyn</a:t>
            </a:r>
            <a:r>
              <a:rPr lang="en-GB" dirty="0"/>
              <a:t> </a:t>
            </a:r>
            <a:r>
              <a:rPr lang="en-GB" dirty="0" err="1"/>
              <a:t>gwella</a:t>
            </a:r>
            <a:r>
              <a:rPr lang="en-GB" dirty="0"/>
              <a:t> </a:t>
            </a:r>
            <a:r>
              <a:rPr lang="en-GB" dirty="0" err="1"/>
              <a:t>darpariaeth</a:t>
            </a:r>
            <a:r>
              <a:rPr lang="en-GB" dirty="0"/>
              <a:t> a </a:t>
            </a:r>
            <a:r>
              <a:rPr lang="en-GB" dirty="0" err="1"/>
              <a:t>chodi</a:t>
            </a:r>
            <a:r>
              <a:rPr lang="en-GB" dirty="0"/>
              <a:t> </a:t>
            </a:r>
            <a:r>
              <a:rPr lang="en-GB" dirty="0" err="1"/>
              <a:t>safonau</a:t>
            </a:r>
            <a:r>
              <a:rPr lang="en-GB" dirty="0"/>
              <a:t> </a:t>
            </a:r>
            <a:r>
              <a:rPr lang="en-GB" dirty="0" err="1"/>
              <a:t>yn</a:t>
            </a:r>
            <a:r>
              <a:rPr lang="en-GB" dirty="0"/>
              <a:t> y </a:t>
            </a:r>
            <a:r>
              <a:rPr lang="en-GB" dirty="0" err="1"/>
              <a:t>celfyddydau</a:t>
            </a:r>
            <a:r>
              <a:rPr lang="en-GB" dirty="0"/>
              <a:t> </a:t>
            </a:r>
            <a:r>
              <a:rPr lang="en-GB" dirty="0" err="1"/>
              <a:t>creadigol</a:t>
            </a:r>
            <a:r>
              <a:rPr lang="en-GB" dirty="0"/>
              <a:t>:</a:t>
            </a:r>
          </a:p>
          <a:p>
            <a:pPr marL="482600" marR="5080" indent="-470534">
              <a:lnSpc>
                <a:spcPct val="100000"/>
              </a:lnSpc>
            </a:pPr>
            <a:endParaRPr lang="en-GB" dirty="0"/>
          </a:p>
          <a:p>
            <a:pPr marL="482600" marR="5080" indent="-470534">
              <a:lnSpc>
                <a:spcPct val="100000"/>
              </a:lnSpc>
            </a:pPr>
            <a:r>
              <a:rPr lang="en-GB" dirty="0" err="1"/>
              <a:t>Dylai</a:t>
            </a:r>
            <a:r>
              <a:rPr lang="en-GB" dirty="0"/>
              <a:t> </a:t>
            </a:r>
            <a:r>
              <a:rPr lang="en-GB" dirty="0" err="1"/>
              <a:t>ysgolion</a:t>
            </a:r>
            <a:r>
              <a:rPr lang="en-GB" dirty="0"/>
              <a:t>:</a:t>
            </a:r>
          </a:p>
          <a:p>
            <a:pPr marL="482600" marR="5080" indent="-470534">
              <a:lnSpc>
                <a:spcPct val="100000"/>
              </a:lnSpc>
              <a:buFont typeface="Arial" panose="020B0604020202020204" pitchFamily="34" charset="0"/>
              <a:buChar char="•"/>
            </a:pPr>
            <a:r>
              <a:rPr lang="en-GB" dirty="0" err="1"/>
              <a:t>Gynllunio</a:t>
            </a:r>
            <a:r>
              <a:rPr lang="en-GB" dirty="0"/>
              <a:t> </a:t>
            </a:r>
            <a:r>
              <a:rPr lang="en-GB" dirty="0" err="1"/>
              <a:t>dilyniant</a:t>
            </a:r>
            <a:r>
              <a:rPr lang="en-GB" dirty="0"/>
              <a:t> o </a:t>
            </a:r>
            <a:r>
              <a:rPr lang="en-GB" dirty="0" err="1"/>
              <a:t>gyfleoedd</a:t>
            </a:r>
            <a:r>
              <a:rPr lang="en-GB" dirty="0"/>
              <a:t> </a:t>
            </a:r>
            <a:r>
              <a:rPr lang="en-GB" dirty="0" err="1"/>
              <a:t>dysgu</a:t>
            </a:r>
            <a:r>
              <a:rPr lang="en-GB" dirty="0"/>
              <a:t> </a:t>
            </a:r>
            <a:r>
              <a:rPr lang="en-GB" dirty="0" err="1"/>
              <a:t>i</a:t>
            </a:r>
            <a:r>
              <a:rPr lang="en-GB" dirty="0"/>
              <a:t> </a:t>
            </a:r>
            <a:r>
              <a:rPr lang="en-GB" dirty="0" err="1"/>
              <a:t>ddisgyblion</a:t>
            </a:r>
            <a:r>
              <a:rPr lang="en-GB" dirty="0"/>
              <a:t> </a:t>
            </a:r>
            <a:r>
              <a:rPr lang="en-GB" dirty="0" err="1"/>
              <a:t>gael</a:t>
            </a:r>
            <a:r>
              <a:rPr lang="en-GB" dirty="0"/>
              <a:t> </a:t>
            </a:r>
            <a:r>
              <a:rPr lang="en-GB" dirty="0" err="1"/>
              <a:t>profiad</a:t>
            </a:r>
            <a:r>
              <a:rPr lang="en-GB" dirty="0"/>
              <a:t> o </a:t>
            </a:r>
            <a:r>
              <a:rPr lang="en-GB" dirty="0" err="1"/>
              <a:t>ehangder</a:t>
            </a:r>
            <a:r>
              <a:rPr lang="en-GB" dirty="0"/>
              <a:t> y </a:t>
            </a:r>
            <a:r>
              <a:rPr lang="en-GB" dirty="0" err="1"/>
              <a:t>celfyddydau</a:t>
            </a:r>
            <a:r>
              <a:rPr lang="en-GB" dirty="0"/>
              <a:t> </a:t>
            </a:r>
            <a:r>
              <a:rPr lang="en-GB" dirty="0" err="1"/>
              <a:t>creadigol</a:t>
            </a:r>
            <a:r>
              <a:rPr lang="en-GB" dirty="0"/>
              <a:t> a </a:t>
            </a:r>
            <a:r>
              <a:rPr lang="en-GB" dirty="0" err="1"/>
              <a:t>datblygu</a:t>
            </a:r>
            <a:r>
              <a:rPr lang="en-GB" dirty="0"/>
              <a:t> </a:t>
            </a:r>
            <a:r>
              <a:rPr lang="en-GB" dirty="0" err="1"/>
              <a:t>eu</a:t>
            </a:r>
            <a:r>
              <a:rPr lang="en-GB" dirty="0"/>
              <a:t> </a:t>
            </a:r>
            <a:r>
              <a:rPr lang="en-GB" dirty="0" err="1"/>
              <a:t>medrau</a:t>
            </a:r>
            <a:r>
              <a:rPr lang="en-GB" dirty="0"/>
              <a:t> </a:t>
            </a:r>
            <a:r>
              <a:rPr lang="en-GB" dirty="0" err="1"/>
              <a:t>creadigol</a:t>
            </a:r>
            <a:r>
              <a:rPr lang="en-GB" dirty="0"/>
              <a:t> </a:t>
            </a:r>
            <a:r>
              <a:rPr lang="en-GB" dirty="0" err="1"/>
              <a:t>wrth</a:t>
            </a:r>
            <a:r>
              <a:rPr lang="en-GB" dirty="0"/>
              <a:t> </a:t>
            </a:r>
            <a:r>
              <a:rPr lang="en-GB" dirty="0" err="1"/>
              <a:t>iddynt</a:t>
            </a:r>
            <a:r>
              <a:rPr lang="en-GB" dirty="0"/>
              <a:t> </a:t>
            </a:r>
            <a:r>
              <a:rPr lang="en-GB" dirty="0" err="1"/>
              <a:t>symud</a:t>
            </a:r>
            <a:r>
              <a:rPr lang="en-GB" dirty="0"/>
              <a:t> </a:t>
            </a:r>
            <a:r>
              <a:rPr lang="en-GB" dirty="0" err="1"/>
              <a:t>trwy’r</a:t>
            </a:r>
            <a:r>
              <a:rPr lang="en-GB" dirty="0"/>
              <a:t> </a:t>
            </a:r>
            <a:r>
              <a:rPr lang="en-GB" dirty="0" err="1"/>
              <a:t>ysgol</a:t>
            </a:r>
            <a:endParaRPr lang="en-GB" dirty="0"/>
          </a:p>
          <a:p>
            <a:pPr marL="482600" marR="5080" indent="-470534">
              <a:lnSpc>
                <a:spcPct val="100000"/>
              </a:lnSpc>
              <a:buFont typeface="Arial" panose="020B0604020202020204" pitchFamily="34" charset="0"/>
              <a:buChar char="•"/>
            </a:pPr>
            <a:r>
              <a:rPr lang="en-GB" dirty="0" err="1"/>
              <a:t>Cynorthwyo</a:t>
            </a:r>
            <a:r>
              <a:rPr lang="en-GB" dirty="0"/>
              <a:t> </a:t>
            </a:r>
            <a:r>
              <a:rPr lang="en-GB" dirty="0" err="1"/>
              <a:t>athrawon</a:t>
            </a:r>
            <a:r>
              <a:rPr lang="en-GB" dirty="0"/>
              <a:t> </a:t>
            </a:r>
            <a:r>
              <a:rPr lang="en-GB" dirty="0" err="1"/>
              <a:t>i</a:t>
            </a:r>
            <a:r>
              <a:rPr lang="en-GB" dirty="0"/>
              <a:t> </a:t>
            </a:r>
            <a:r>
              <a:rPr lang="en-GB" dirty="0" err="1"/>
              <a:t>ddatblygu’r</a:t>
            </a:r>
            <a:r>
              <a:rPr lang="en-GB" dirty="0"/>
              <a:t> </a:t>
            </a:r>
            <a:r>
              <a:rPr lang="en-GB" dirty="0" err="1"/>
              <a:t>medrau</a:t>
            </a:r>
            <a:r>
              <a:rPr lang="en-GB" dirty="0"/>
              <a:t>, </a:t>
            </a:r>
            <a:r>
              <a:rPr lang="en-GB" dirty="0" err="1"/>
              <a:t>gwybodaeth</a:t>
            </a:r>
            <a:r>
              <a:rPr lang="en-GB" dirty="0"/>
              <a:t> a </a:t>
            </a:r>
            <a:r>
              <a:rPr lang="en-GB" dirty="0" err="1"/>
              <a:t>hyder</a:t>
            </a:r>
            <a:r>
              <a:rPr lang="en-GB" dirty="0"/>
              <a:t> </a:t>
            </a:r>
            <a:r>
              <a:rPr lang="en-GB" dirty="0" err="1"/>
              <a:t>i</a:t>
            </a:r>
            <a:r>
              <a:rPr lang="en-GB" dirty="0"/>
              <a:t> </a:t>
            </a:r>
            <a:r>
              <a:rPr lang="en-GB" dirty="0" err="1"/>
              <a:t>addysgu’r</a:t>
            </a:r>
            <a:r>
              <a:rPr lang="en-GB" dirty="0"/>
              <a:t> </a:t>
            </a:r>
            <a:r>
              <a:rPr lang="en-GB" dirty="0" err="1"/>
              <a:t>celfyddydau</a:t>
            </a:r>
            <a:r>
              <a:rPr lang="en-GB" dirty="0"/>
              <a:t> </a:t>
            </a:r>
            <a:r>
              <a:rPr lang="en-GB" dirty="0" err="1"/>
              <a:t>creadigol</a:t>
            </a:r>
            <a:r>
              <a:rPr lang="en-GB" dirty="0"/>
              <a:t> </a:t>
            </a:r>
            <a:r>
              <a:rPr lang="en-GB" dirty="0" err="1"/>
              <a:t>yn</a:t>
            </a:r>
            <a:r>
              <a:rPr lang="en-GB" dirty="0"/>
              <a:t> </a:t>
            </a:r>
            <a:r>
              <a:rPr lang="en-GB" dirty="0" err="1"/>
              <a:t>dda</a:t>
            </a:r>
            <a:endParaRPr lang="en-GB" dirty="0"/>
          </a:p>
          <a:p>
            <a:pPr marL="482600" marR="5080" indent="-470534">
              <a:lnSpc>
                <a:spcPct val="100000"/>
              </a:lnSpc>
              <a:buFont typeface="Arial" panose="020B0604020202020204" pitchFamily="34" charset="0"/>
              <a:buChar char="•"/>
            </a:pPr>
            <a:r>
              <a:rPr lang="en-GB" dirty="0" err="1"/>
              <a:t>Monitro</a:t>
            </a:r>
            <a:r>
              <a:rPr lang="en-GB" dirty="0"/>
              <a:t> </a:t>
            </a:r>
            <a:r>
              <a:rPr lang="en-GB" dirty="0" err="1"/>
              <a:t>cyflawniadau</a:t>
            </a:r>
            <a:r>
              <a:rPr lang="en-GB" dirty="0"/>
              <a:t> </a:t>
            </a:r>
            <a:r>
              <a:rPr lang="en-GB" dirty="0" err="1"/>
              <a:t>disgyblion</a:t>
            </a:r>
            <a:r>
              <a:rPr lang="en-GB" dirty="0"/>
              <a:t> </a:t>
            </a:r>
            <a:r>
              <a:rPr lang="en-GB" dirty="0" err="1"/>
              <a:t>yn</a:t>
            </a:r>
            <a:r>
              <a:rPr lang="en-GB" dirty="0"/>
              <a:t> y </a:t>
            </a:r>
            <a:r>
              <a:rPr lang="en-GB" dirty="0" err="1"/>
              <a:t>celfyddydau</a:t>
            </a:r>
            <a:r>
              <a:rPr lang="en-GB" dirty="0"/>
              <a:t> </a:t>
            </a:r>
            <a:r>
              <a:rPr lang="en-GB" dirty="0" err="1"/>
              <a:t>creadigol</a:t>
            </a:r>
            <a:endParaRPr lang="en-GB" dirty="0"/>
          </a:p>
          <a:p>
            <a:pPr marL="482600" marR="5080" indent="-470534">
              <a:lnSpc>
                <a:spcPct val="100000"/>
              </a:lnSpc>
              <a:buFont typeface="Arial" panose="020B0604020202020204" pitchFamily="34" charset="0"/>
              <a:buChar char="•"/>
            </a:pPr>
            <a:r>
              <a:rPr lang="en-GB" dirty="0" err="1"/>
              <a:t>Cydweithio’n</a:t>
            </a:r>
            <a:r>
              <a:rPr lang="en-GB" dirty="0"/>
              <a:t> </a:t>
            </a:r>
            <a:r>
              <a:rPr lang="en-GB" dirty="0" err="1"/>
              <a:t>agosach</a:t>
            </a:r>
            <a:r>
              <a:rPr lang="en-GB" dirty="0"/>
              <a:t> </a:t>
            </a:r>
            <a:r>
              <a:rPr lang="en-GB" dirty="0" err="1"/>
              <a:t>ag</a:t>
            </a:r>
            <a:r>
              <a:rPr lang="en-GB" dirty="0"/>
              <a:t> </a:t>
            </a:r>
            <a:r>
              <a:rPr lang="en-GB" dirty="0" err="1"/>
              <a:t>ysgolion</a:t>
            </a:r>
            <a:r>
              <a:rPr lang="en-GB" dirty="0"/>
              <a:t> </a:t>
            </a:r>
            <a:r>
              <a:rPr lang="en-GB" dirty="0" err="1"/>
              <a:t>eraill</a:t>
            </a:r>
            <a:r>
              <a:rPr lang="en-GB" dirty="0"/>
              <a:t> </a:t>
            </a:r>
            <a:r>
              <a:rPr lang="en-GB" dirty="0" err="1"/>
              <a:t>i</a:t>
            </a:r>
            <a:r>
              <a:rPr lang="en-GB" dirty="0"/>
              <a:t> </a:t>
            </a:r>
            <a:r>
              <a:rPr lang="en-GB" dirty="0" err="1"/>
              <a:t>rannu</a:t>
            </a:r>
            <a:r>
              <a:rPr lang="en-GB" dirty="0"/>
              <a:t> </a:t>
            </a:r>
            <a:r>
              <a:rPr lang="en-GB" dirty="0" err="1"/>
              <a:t>arfer</a:t>
            </a:r>
            <a:r>
              <a:rPr lang="en-GB" dirty="0"/>
              <a:t> </a:t>
            </a:r>
            <a:r>
              <a:rPr lang="en-GB" dirty="0" err="1"/>
              <a:t>orau</a:t>
            </a:r>
            <a:r>
              <a:rPr lang="en-GB" dirty="0"/>
              <a:t> ac </a:t>
            </a:r>
            <a:r>
              <a:rPr lang="en-GB" dirty="0" err="1"/>
              <a:t>adnoddau</a:t>
            </a:r>
            <a:r>
              <a:rPr lang="en-GB" dirty="0"/>
              <a:t> </a:t>
            </a:r>
            <a:r>
              <a:rPr lang="en-GB" dirty="0" err="1"/>
              <a:t>yn</a:t>
            </a:r>
            <a:r>
              <a:rPr lang="en-GB" dirty="0"/>
              <a:t> y </a:t>
            </a:r>
            <a:r>
              <a:rPr lang="en-GB" dirty="0" err="1"/>
              <a:t>celfyddydau</a:t>
            </a:r>
            <a:r>
              <a:rPr lang="en-GB" dirty="0"/>
              <a:t> </a:t>
            </a:r>
            <a:r>
              <a:rPr lang="en-GB" dirty="0" err="1"/>
              <a:t>creadigol</a:t>
            </a:r>
            <a:endParaRPr lang="en-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5416868"/>
          </a:xfrm>
          <a:prstGeom prst="rect">
            <a:avLst/>
          </a:prstGeom>
        </p:spPr>
        <p:txBody>
          <a:bodyPr vert="horz" wrap="square" lIns="0" tIns="0" rIns="0" bIns="0" rtlCol="0">
            <a:spAutoFit/>
          </a:bodyPr>
          <a:lstStyle/>
          <a:p>
            <a:pPr marR="44450" indent="12700">
              <a:lnSpc>
                <a:spcPct val="100000"/>
              </a:lnSpc>
            </a:pPr>
            <a:r>
              <a:rPr lang="en-GB" dirty="0"/>
              <a:t>In order to improve provision and to raise standards in the creative arts:</a:t>
            </a:r>
          </a:p>
          <a:p>
            <a:pPr marL="482600" marR="44450" indent="-470534">
              <a:lnSpc>
                <a:spcPct val="100000"/>
              </a:lnSpc>
            </a:pPr>
            <a:endParaRPr lang="en-GB" dirty="0"/>
          </a:p>
          <a:p>
            <a:pPr marL="482600" marR="44450" indent="-470534">
              <a:lnSpc>
                <a:spcPct val="100000"/>
              </a:lnSpc>
            </a:pPr>
            <a:r>
              <a:rPr lang="en-GB" dirty="0"/>
              <a:t>Schools should:</a:t>
            </a:r>
          </a:p>
          <a:p>
            <a:pPr marL="482600" marR="44450" indent="-470534">
              <a:lnSpc>
                <a:spcPct val="100000"/>
              </a:lnSpc>
              <a:buFont typeface="Arial" panose="020B0604020202020204" pitchFamily="34" charset="0"/>
              <a:buChar char="•"/>
            </a:pPr>
            <a:r>
              <a:rPr lang="en-GB" dirty="0"/>
              <a:t>Plan a sequence of learning opportunities for pupils to experience the breadth of the creative arts and develop their creative skills as they move through school</a:t>
            </a:r>
          </a:p>
          <a:p>
            <a:pPr marL="482600" marR="44450" indent="-470534">
              <a:lnSpc>
                <a:spcPct val="100000"/>
              </a:lnSpc>
              <a:buFont typeface="Arial" panose="020B0604020202020204" pitchFamily="34" charset="0"/>
              <a:buChar char="•"/>
            </a:pPr>
            <a:r>
              <a:rPr lang="en-GB" dirty="0"/>
              <a:t>Support teachers to develop the skills, knowledge and confidence to teach the creative arts well</a:t>
            </a:r>
          </a:p>
          <a:p>
            <a:pPr marL="482600" marR="44450" indent="-470534">
              <a:lnSpc>
                <a:spcPct val="100000"/>
              </a:lnSpc>
              <a:buFont typeface="Arial" panose="020B0604020202020204" pitchFamily="34" charset="0"/>
              <a:buChar char="•"/>
            </a:pPr>
            <a:r>
              <a:rPr lang="en-GB" dirty="0"/>
              <a:t>Monitor pupils’ achievements in the creative arts</a:t>
            </a:r>
          </a:p>
          <a:p>
            <a:pPr marL="482600" marR="44450" indent="-470534">
              <a:lnSpc>
                <a:spcPct val="100000"/>
              </a:lnSpc>
              <a:buFont typeface="Arial" panose="020B0604020202020204" pitchFamily="34" charset="0"/>
              <a:buChar char="•"/>
            </a:pPr>
            <a:r>
              <a:rPr lang="en-GB" dirty="0"/>
              <a:t>Work more closely with other schools to share best practice and resources in the creative arts</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2004448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3724096"/>
          </a:xfrm>
          <a:prstGeom prst="rect">
            <a:avLst/>
          </a:prstGeom>
        </p:spPr>
        <p:txBody>
          <a:bodyPr vert="horz" wrap="square" lIns="0" tIns="0" rIns="0" bIns="0" rtlCol="0">
            <a:spAutoFit/>
          </a:bodyPr>
          <a:lstStyle/>
          <a:p>
            <a:pPr marR="5080" indent="12700">
              <a:lnSpc>
                <a:spcPct val="100000"/>
              </a:lnSpc>
            </a:pPr>
            <a:r>
              <a:rPr lang="en-GB" dirty="0" err="1"/>
              <a:t>Dylai</a:t>
            </a:r>
            <a:r>
              <a:rPr lang="en-GB" dirty="0"/>
              <a:t> </a:t>
            </a:r>
            <a:r>
              <a:rPr lang="en-GB" dirty="0" err="1"/>
              <a:t>awdurdodau</a:t>
            </a:r>
            <a:r>
              <a:rPr lang="en-GB" dirty="0"/>
              <a:t> </a:t>
            </a:r>
            <a:r>
              <a:rPr lang="en-GB" dirty="0" err="1"/>
              <a:t>lleol</a:t>
            </a:r>
            <a:r>
              <a:rPr lang="en-GB" dirty="0"/>
              <a:t> </a:t>
            </a:r>
            <a:r>
              <a:rPr lang="en-GB" dirty="0" err="1"/>
              <a:t>a’r</a:t>
            </a:r>
            <a:r>
              <a:rPr lang="en-GB" dirty="0"/>
              <a:t> consortia </a:t>
            </a:r>
            <a:r>
              <a:rPr lang="en-GB" dirty="0" err="1"/>
              <a:t>rhanbarthol</a:t>
            </a:r>
            <a:r>
              <a:rPr lang="en-GB" dirty="0"/>
              <a:t>:</a:t>
            </a:r>
          </a:p>
          <a:p>
            <a:pPr marL="482600" marR="5080" indent="-470534">
              <a:lnSpc>
                <a:spcPct val="100000"/>
              </a:lnSpc>
            </a:pPr>
            <a:endParaRPr lang="en-GB" dirty="0"/>
          </a:p>
          <a:p>
            <a:pPr marL="482600" marR="5080" indent="-470534">
              <a:lnSpc>
                <a:spcPct val="100000"/>
              </a:lnSpc>
              <a:buFont typeface="Arial" panose="020B0604020202020204" pitchFamily="34" charset="0"/>
              <a:buChar char="•"/>
            </a:pPr>
            <a:r>
              <a:rPr lang="en-GB" dirty="0" err="1"/>
              <a:t>Gynnig</a:t>
            </a:r>
            <a:r>
              <a:rPr lang="en-GB" dirty="0"/>
              <a:t> </a:t>
            </a:r>
            <a:r>
              <a:rPr lang="en-GB" dirty="0" err="1"/>
              <a:t>cyfleoedd</a:t>
            </a:r>
            <a:r>
              <a:rPr lang="en-GB" dirty="0"/>
              <a:t> </a:t>
            </a:r>
            <a:r>
              <a:rPr lang="en-GB" dirty="0" err="1"/>
              <a:t>i</a:t>
            </a:r>
            <a:r>
              <a:rPr lang="en-GB" dirty="0"/>
              <a:t> </a:t>
            </a:r>
            <a:r>
              <a:rPr lang="en-GB" dirty="0" err="1"/>
              <a:t>athrawon</a:t>
            </a:r>
            <a:r>
              <a:rPr lang="en-GB" dirty="0"/>
              <a:t> </a:t>
            </a:r>
            <a:r>
              <a:rPr lang="en-GB" dirty="0" err="1"/>
              <a:t>ddatblygu</a:t>
            </a:r>
            <a:r>
              <a:rPr lang="en-GB" dirty="0"/>
              <a:t> </a:t>
            </a:r>
            <a:r>
              <a:rPr lang="en-GB" dirty="0" err="1"/>
              <a:t>eu</a:t>
            </a:r>
            <a:r>
              <a:rPr lang="en-GB" dirty="0"/>
              <a:t> </a:t>
            </a:r>
            <a:r>
              <a:rPr lang="en-GB" dirty="0" err="1"/>
              <a:t>medrau</a:t>
            </a:r>
            <a:r>
              <a:rPr lang="en-GB" dirty="0"/>
              <a:t> a </a:t>
            </a:r>
            <a:r>
              <a:rPr lang="en-GB" dirty="0" err="1"/>
              <a:t>hyder</a:t>
            </a:r>
            <a:r>
              <a:rPr lang="en-GB" dirty="0"/>
              <a:t> </a:t>
            </a:r>
            <a:r>
              <a:rPr lang="en-GB" dirty="0" err="1"/>
              <a:t>mewn</a:t>
            </a:r>
            <a:r>
              <a:rPr lang="en-GB" dirty="0"/>
              <a:t> </a:t>
            </a:r>
            <a:r>
              <a:rPr lang="en-GB" dirty="0" err="1"/>
              <a:t>addysgu</a:t>
            </a:r>
            <a:r>
              <a:rPr lang="en-GB" dirty="0"/>
              <a:t> un </a:t>
            </a:r>
            <a:r>
              <a:rPr lang="en-GB" dirty="0" err="1"/>
              <a:t>neu</a:t>
            </a:r>
            <a:r>
              <a:rPr lang="en-GB" dirty="0"/>
              <a:t> </a:t>
            </a:r>
            <a:r>
              <a:rPr lang="en-GB" dirty="0" err="1"/>
              <a:t>fwy</a:t>
            </a:r>
            <a:r>
              <a:rPr lang="en-GB" dirty="0"/>
              <a:t> o </a:t>
            </a:r>
            <a:r>
              <a:rPr lang="en-GB" dirty="0" err="1"/>
              <a:t>bynciau’r</a:t>
            </a:r>
            <a:r>
              <a:rPr lang="en-GB" dirty="0"/>
              <a:t> </a:t>
            </a:r>
            <a:r>
              <a:rPr lang="en-GB" dirty="0" err="1"/>
              <a:t>celfyddydau</a:t>
            </a:r>
            <a:r>
              <a:rPr lang="en-GB" dirty="0"/>
              <a:t> </a:t>
            </a:r>
            <a:r>
              <a:rPr lang="en-GB" dirty="0" err="1"/>
              <a:t>creadigol</a:t>
            </a:r>
            <a:endParaRPr lang="en-GB" dirty="0"/>
          </a:p>
          <a:p>
            <a:pPr marL="482600" marR="5080" indent="-470534">
              <a:lnSpc>
                <a:spcPct val="100000"/>
              </a:lnSpc>
              <a:buFont typeface="Arial" panose="020B0604020202020204" pitchFamily="34" charset="0"/>
              <a:buChar char="•"/>
            </a:pPr>
            <a:endParaRPr lang="en-GB" dirty="0"/>
          </a:p>
          <a:p>
            <a:pPr marL="482600" marR="5080" indent="-470534">
              <a:lnSpc>
                <a:spcPct val="100000"/>
              </a:lnSpc>
              <a:buFont typeface="Arial" panose="020B0604020202020204" pitchFamily="34" charset="0"/>
              <a:buChar char="•"/>
            </a:pPr>
            <a:r>
              <a:rPr lang="en-GB" dirty="0" err="1"/>
              <a:t>Darparu</a:t>
            </a:r>
            <a:r>
              <a:rPr lang="en-GB" dirty="0"/>
              <a:t> </a:t>
            </a:r>
            <a:r>
              <a:rPr lang="en-GB" dirty="0" err="1"/>
              <a:t>hyfforddiant</a:t>
            </a:r>
            <a:r>
              <a:rPr lang="en-GB" dirty="0"/>
              <a:t> </a:t>
            </a:r>
            <a:r>
              <a:rPr lang="en-GB" dirty="0" err="1"/>
              <a:t>i</a:t>
            </a:r>
            <a:r>
              <a:rPr lang="en-GB" dirty="0"/>
              <a:t> </a:t>
            </a:r>
            <a:r>
              <a:rPr lang="en-GB" dirty="0" err="1"/>
              <a:t>ysgolion</a:t>
            </a:r>
            <a:r>
              <a:rPr lang="en-GB" dirty="0"/>
              <a:t> </a:t>
            </a:r>
            <a:r>
              <a:rPr lang="en-GB" dirty="0" err="1"/>
              <a:t>i’w</a:t>
            </a:r>
            <a:r>
              <a:rPr lang="en-GB" dirty="0"/>
              <a:t> </a:t>
            </a:r>
            <a:r>
              <a:rPr lang="en-GB" dirty="0" err="1"/>
              <a:t>helpu</a:t>
            </a:r>
            <a:r>
              <a:rPr lang="en-GB" dirty="0"/>
              <a:t> </a:t>
            </a:r>
            <a:r>
              <a:rPr lang="en-GB" dirty="0" err="1"/>
              <a:t>i</a:t>
            </a:r>
            <a:r>
              <a:rPr lang="en-GB" dirty="0"/>
              <a:t> </a:t>
            </a:r>
            <a:r>
              <a:rPr lang="en-GB" dirty="0" err="1"/>
              <a:t>nodi</a:t>
            </a:r>
            <a:r>
              <a:rPr lang="en-GB" dirty="0"/>
              <a:t>, </a:t>
            </a:r>
            <a:r>
              <a:rPr lang="en-GB" dirty="0" err="1"/>
              <a:t>datblygu</a:t>
            </a:r>
            <a:r>
              <a:rPr lang="en-GB" dirty="0"/>
              <a:t> a </a:t>
            </a:r>
            <a:r>
              <a:rPr lang="en-GB" dirty="0" err="1"/>
              <a:t>rhannu</a:t>
            </a:r>
            <a:r>
              <a:rPr lang="en-GB" dirty="0"/>
              <a:t> </a:t>
            </a:r>
            <a:r>
              <a:rPr lang="en-GB" dirty="0" err="1"/>
              <a:t>arfer</a:t>
            </a:r>
            <a:r>
              <a:rPr lang="en-GB" dirty="0"/>
              <a:t> </a:t>
            </a:r>
            <a:r>
              <a:rPr lang="en-GB" dirty="0" err="1"/>
              <a:t>orau</a:t>
            </a:r>
            <a:r>
              <a:rPr lang="en-GB" dirty="0"/>
              <a:t> </a:t>
            </a:r>
            <a:r>
              <a:rPr lang="en-GB" dirty="0" err="1"/>
              <a:t>mewn</a:t>
            </a:r>
            <a:r>
              <a:rPr lang="en-GB" dirty="0"/>
              <a:t> </a:t>
            </a:r>
            <a:r>
              <a:rPr lang="en-GB" dirty="0" err="1"/>
              <a:t>addysgu</a:t>
            </a:r>
            <a:r>
              <a:rPr lang="en-GB" dirty="0"/>
              <a:t> ac </a:t>
            </a:r>
            <a:r>
              <a:rPr lang="en-GB" dirty="0" err="1"/>
              <a:t>asesu</a:t>
            </a:r>
            <a:r>
              <a:rPr lang="en-GB" dirty="0"/>
              <a:t> </a:t>
            </a:r>
            <a:r>
              <a:rPr lang="en-GB" dirty="0" err="1"/>
              <a:t>yn</a:t>
            </a:r>
            <a:r>
              <a:rPr lang="en-GB" dirty="0"/>
              <a:t> y </a:t>
            </a:r>
            <a:r>
              <a:rPr lang="en-GB" dirty="0" err="1"/>
              <a:t>celfyddydau</a:t>
            </a:r>
            <a:r>
              <a:rPr lang="en-GB" dirty="0"/>
              <a:t> </a:t>
            </a:r>
            <a:r>
              <a:rPr lang="en-GB" dirty="0" err="1"/>
              <a:t>creadigol</a:t>
            </a:r>
            <a:endParaRPr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3724096"/>
          </a:xfrm>
          <a:prstGeom prst="rect">
            <a:avLst/>
          </a:prstGeom>
        </p:spPr>
        <p:txBody>
          <a:bodyPr vert="horz" wrap="square" lIns="0" tIns="0" rIns="0" bIns="0" rtlCol="0">
            <a:spAutoFit/>
          </a:bodyPr>
          <a:lstStyle/>
          <a:p>
            <a:pPr marR="44450" indent="12700">
              <a:lnSpc>
                <a:spcPct val="100000"/>
              </a:lnSpc>
            </a:pPr>
            <a:r>
              <a:rPr lang="en-GB" dirty="0"/>
              <a:t>Local authorities and the regional consortia should:</a:t>
            </a:r>
          </a:p>
          <a:p>
            <a:pPr marL="482600" marR="44450" indent="-470534">
              <a:lnSpc>
                <a:spcPct val="100000"/>
              </a:lnSpc>
            </a:pPr>
            <a:endParaRPr lang="en-GB" dirty="0"/>
          </a:p>
          <a:p>
            <a:pPr marL="482600" marR="44450" indent="-470534">
              <a:lnSpc>
                <a:spcPct val="100000"/>
              </a:lnSpc>
              <a:buFont typeface="Arial" panose="020B0604020202020204" pitchFamily="34" charset="0"/>
              <a:buChar char="•"/>
            </a:pPr>
            <a:r>
              <a:rPr lang="en-GB" dirty="0"/>
              <a:t>Offer opportunities for teachers to develop their skills and confidence in teaching one or more creative arts subjects </a:t>
            </a:r>
          </a:p>
          <a:p>
            <a:pPr marL="482600" marR="44450" indent="-470534">
              <a:lnSpc>
                <a:spcPct val="100000"/>
              </a:lnSpc>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r>
              <a:rPr lang="en-GB" dirty="0"/>
              <a:t>Provide training for schools to help them to identify, develop and share best practice in teaching and assessment in the creative arts</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05124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3724096"/>
          </a:xfrm>
          <a:prstGeom prst="rect">
            <a:avLst/>
          </a:prstGeom>
        </p:spPr>
        <p:txBody>
          <a:bodyPr vert="horz" wrap="square" lIns="0" tIns="0" rIns="0" bIns="0" rtlCol="0">
            <a:spAutoFit/>
          </a:bodyPr>
          <a:lstStyle/>
          <a:p>
            <a:pPr marL="482600" marR="5080" indent="-470534">
              <a:lnSpc>
                <a:spcPct val="100000"/>
              </a:lnSpc>
            </a:pPr>
            <a:r>
              <a:rPr lang="en-GB" dirty="0" err="1"/>
              <a:t>Dylai</a:t>
            </a:r>
            <a:r>
              <a:rPr lang="en-GB" dirty="0"/>
              <a:t> </a:t>
            </a:r>
            <a:r>
              <a:rPr lang="en-GB" dirty="0" err="1"/>
              <a:t>Llywodraeth</a:t>
            </a:r>
            <a:r>
              <a:rPr lang="en-GB" dirty="0"/>
              <a:t> </a:t>
            </a:r>
            <a:r>
              <a:rPr lang="en-GB" dirty="0" err="1"/>
              <a:t>Cymru</a:t>
            </a:r>
            <a:r>
              <a:rPr lang="en-GB" dirty="0"/>
              <a:t>:</a:t>
            </a:r>
          </a:p>
          <a:p>
            <a:pPr marL="482600" marR="5080" indent="-470534">
              <a:lnSpc>
                <a:spcPct val="100000"/>
              </a:lnSpc>
            </a:pPr>
            <a:endParaRPr lang="en-GB" dirty="0"/>
          </a:p>
          <a:p>
            <a:pPr marL="482600" marR="5080" indent="-470534">
              <a:lnSpc>
                <a:spcPct val="100000"/>
              </a:lnSpc>
              <a:buFont typeface="Arial" panose="020B0604020202020204" pitchFamily="34" charset="0"/>
              <a:buChar char="•"/>
            </a:pPr>
            <a:r>
              <a:rPr lang="en-GB" dirty="0" err="1"/>
              <a:t>Barhau</a:t>
            </a:r>
            <a:r>
              <a:rPr lang="en-GB" dirty="0"/>
              <a:t> </a:t>
            </a:r>
            <a:r>
              <a:rPr lang="en-GB" dirty="0" err="1"/>
              <a:t>i</a:t>
            </a:r>
            <a:r>
              <a:rPr lang="en-GB" dirty="0"/>
              <a:t> </a:t>
            </a:r>
            <a:r>
              <a:rPr lang="en-GB" dirty="0" err="1"/>
              <a:t>gynorthwyo</a:t>
            </a:r>
            <a:r>
              <a:rPr lang="en-GB" dirty="0"/>
              <a:t> </a:t>
            </a:r>
            <a:r>
              <a:rPr lang="en-GB" dirty="0" err="1"/>
              <a:t>ysgolion</a:t>
            </a:r>
            <a:r>
              <a:rPr lang="en-GB" dirty="0"/>
              <a:t> </a:t>
            </a:r>
            <a:r>
              <a:rPr lang="en-GB" dirty="0" err="1"/>
              <a:t>i</a:t>
            </a:r>
            <a:r>
              <a:rPr lang="en-GB" dirty="0"/>
              <a:t> </a:t>
            </a:r>
            <a:r>
              <a:rPr lang="en-GB" dirty="0" err="1"/>
              <a:t>wneud</a:t>
            </a:r>
            <a:r>
              <a:rPr lang="en-GB" dirty="0"/>
              <a:t> </a:t>
            </a:r>
            <a:r>
              <a:rPr lang="en-GB" dirty="0" err="1"/>
              <a:t>defnydd</a:t>
            </a:r>
            <a:r>
              <a:rPr lang="en-GB" dirty="0"/>
              <a:t> o </a:t>
            </a:r>
            <a:r>
              <a:rPr lang="en-GB" dirty="0" err="1"/>
              <a:t>gyllid</a:t>
            </a:r>
            <a:r>
              <a:rPr lang="en-GB" dirty="0"/>
              <a:t> </a:t>
            </a:r>
            <a:r>
              <a:rPr lang="en-GB" dirty="0" err="1"/>
              <a:t>pwrpasol</a:t>
            </a:r>
            <a:r>
              <a:rPr lang="en-GB" dirty="0"/>
              <a:t> </a:t>
            </a:r>
            <a:r>
              <a:rPr lang="en-GB" dirty="0" err="1"/>
              <a:t>i</a:t>
            </a:r>
            <a:r>
              <a:rPr lang="en-GB" dirty="0"/>
              <a:t> </a:t>
            </a:r>
            <a:r>
              <a:rPr lang="en-GB" dirty="0" err="1"/>
              <a:t>alluogi</a:t>
            </a:r>
            <a:r>
              <a:rPr lang="en-GB" dirty="0"/>
              <a:t> </a:t>
            </a:r>
            <a:r>
              <a:rPr lang="en-GB" dirty="0" err="1"/>
              <a:t>disgyblion</a:t>
            </a:r>
            <a:r>
              <a:rPr lang="en-GB" dirty="0"/>
              <a:t> o </a:t>
            </a:r>
            <a:r>
              <a:rPr lang="en-GB" dirty="0" err="1"/>
              <a:t>deuluoedd</a:t>
            </a:r>
            <a:r>
              <a:rPr lang="en-GB" dirty="0"/>
              <a:t> </a:t>
            </a:r>
            <a:r>
              <a:rPr lang="en-GB" dirty="0" err="1"/>
              <a:t>tlotach</a:t>
            </a:r>
            <a:r>
              <a:rPr lang="en-GB" dirty="0"/>
              <a:t> </a:t>
            </a:r>
            <a:r>
              <a:rPr lang="en-GB" dirty="0" err="1"/>
              <a:t>i</a:t>
            </a:r>
            <a:r>
              <a:rPr lang="en-GB" dirty="0"/>
              <a:t> </a:t>
            </a:r>
            <a:r>
              <a:rPr lang="en-GB" dirty="0" err="1"/>
              <a:t>ddysgu</a:t>
            </a:r>
            <a:r>
              <a:rPr lang="en-GB" dirty="0"/>
              <a:t> </a:t>
            </a:r>
            <a:r>
              <a:rPr lang="en-GB" dirty="0" err="1"/>
              <a:t>i</a:t>
            </a:r>
            <a:r>
              <a:rPr lang="en-GB" dirty="0"/>
              <a:t> </a:t>
            </a:r>
            <a:r>
              <a:rPr lang="en-GB" dirty="0" err="1"/>
              <a:t>chwarae</a:t>
            </a:r>
            <a:r>
              <a:rPr lang="en-GB" dirty="0"/>
              <a:t> </a:t>
            </a:r>
            <a:r>
              <a:rPr lang="en-GB" dirty="0" err="1"/>
              <a:t>offerynnau</a:t>
            </a:r>
            <a:r>
              <a:rPr lang="en-GB" dirty="0"/>
              <a:t> </a:t>
            </a:r>
            <a:r>
              <a:rPr lang="en-GB" dirty="0" err="1"/>
              <a:t>cerdd</a:t>
            </a:r>
            <a:r>
              <a:rPr lang="en-GB" dirty="0"/>
              <a:t> a </a:t>
            </a:r>
            <a:r>
              <a:rPr lang="en-GB" dirty="0" err="1"/>
              <a:t>chymryd</a:t>
            </a:r>
            <a:r>
              <a:rPr lang="en-GB" dirty="0"/>
              <a:t> </a:t>
            </a:r>
            <a:r>
              <a:rPr lang="en-GB" dirty="0" err="1"/>
              <a:t>rhan</a:t>
            </a:r>
            <a:r>
              <a:rPr lang="en-GB" dirty="0"/>
              <a:t> lawn </a:t>
            </a:r>
            <a:r>
              <a:rPr lang="en-GB" dirty="0" err="1"/>
              <a:t>yn</a:t>
            </a:r>
            <a:r>
              <a:rPr lang="en-GB" dirty="0"/>
              <a:t> y </a:t>
            </a:r>
            <a:r>
              <a:rPr lang="en-GB" dirty="0" err="1"/>
              <a:t>celfyddydau</a:t>
            </a:r>
            <a:r>
              <a:rPr lang="en-GB" dirty="0"/>
              <a:t> </a:t>
            </a:r>
            <a:r>
              <a:rPr lang="en-GB" dirty="0" err="1"/>
              <a:t>creadigol</a:t>
            </a:r>
            <a:endParaRPr lang="en-GB" dirty="0"/>
          </a:p>
          <a:p>
            <a:pPr marL="482600" marR="5080" indent="-470534">
              <a:lnSpc>
                <a:spcPct val="100000"/>
              </a:lnSpc>
              <a:buFont typeface="Arial" panose="020B0604020202020204" pitchFamily="34" charset="0"/>
              <a:buChar char="•"/>
            </a:pPr>
            <a:endParaRPr lang="en-GB" dirty="0"/>
          </a:p>
          <a:p>
            <a:pPr marL="482600" marR="5080" indent="-470534">
              <a:lnSpc>
                <a:spcPct val="100000"/>
              </a:lnSpc>
              <a:buFont typeface="Arial" panose="020B0604020202020204" pitchFamily="34" charset="0"/>
              <a:buChar char="•"/>
            </a:pPr>
            <a:r>
              <a:rPr lang="en-GB" dirty="0" err="1"/>
              <a:t>Cyhoeddi</a:t>
            </a:r>
            <a:r>
              <a:rPr lang="en-GB" dirty="0"/>
              <a:t> </a:t>
            </a:r>
            <a:r>
              <a:rPr lang="en-GB" dirty="0" err="1"/>
              <a:t>deunyddiau</a:t>
            </a:r>
            <a:r>
              <a:rPr lang="en-GB" dirty="0"/>
              <a:t> </a:t>
            </a:r>
            <a:r>
              <a:rPr lang="en-GB" dirty="0" err="1"/>
              <a:t>sy’n</a:t>
            </a:r>
            <a:r>
              <a:rPr lang="en-GB" dirty="0"/>
              <a:t> </a:t>
            </a:r>
            <a:r>
              <a:rPr lang="en-GB" dirty="0" err="1"/>
              <a:t>rhoi</a:t>
            </a:r>
            <a:r>
              <a:rPr lang="en-GB" dirty="0"/>
              <a:t> </a:t>
            </a:r>
            <a:r>
              <a:rPr lang="en-GB" dirty="0" err="1"/>
              <a:t>enghreifftiau</a:t>
            </a:r>
            <a:r>
              <a:rPr lang="en-GB" dirty="0"/>
              <a:t> </a:t>
            </a:r>
            <a:r>
              <a:rPr lang="en-GB" dirty="0" err="1"/>
              <a:t>o’r</a:t>
            </a:r>
            <a:r>
              <a:rPr lang="en-GB" dirty="0"/>
              <a:t> </a:t>
            </a:r>
            <a:r>
              <a:rPr lang="en-GB" dirty="0" err="1"/>
              <a:t>safonau</a:t>
            </a:r>
            <a:r>
              <a:rPr lang="en-GB" dirty="0"/>
              <a:t> </a:t>
            </a:r>
            <a:r>
              <a:rPr lang="en-GB" dirty="0" err="1"/>
              <a:t>disgwyliedig</a:t>
            </a:r>
            <a:r>
              <a:rPr lang="en-GB" dirty="0"/>
              <a:t> </a:t>
            </a:r>
            <a:r>
              <a:rPr lang="en-GB" dirty="0" err="1"/>
              <a:t>yn</a:t>
            </a:r>
            <a:r>
              <a:rPr lang="en-GB" dirty="0"/>
              <a:t> y </a:t>
            </a:r>
            <a:r>
              <a:rPr lang="en-GB" dirty="0" err="1"/>
              <a:t>celfyddydau</a:t>
            </a:r>
            <a:r>
              <a:rPr lang="en-GB" dirty="0"/>
              <a:t> </a:t>
            </a:r>
            <a:r>
              <a:rPr lang="en-GB" dirty="0" err="1"/>
              <a:t>creadigol</a:t>
            </a:r>
            <a:endParaRPr lang="en-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3385542"/>
          </a:xfrm>
          <a:prstGeom prst="rect">
            <a:avLst/>
          </a:prstGeom>
        </p:spPr>
        <p:txBody>
          <a:bodyPr vert="horz" wrap="square" lIns="0" tIns="0" rIns="0" bIns="0" rtlCol="0">
            <a:spAutoFit/>
          </a:bodyPr>
          <a:lstStyle/>
          <a:p>
            <a:pPr marL="482600" marR="44450" indent="-470534">
              <a:lnSpc>
                <a:spcPct val="100000"/>
              </a:lnSpc>
            </a:pPr>
            <a:r>
              <a:rPr lang="en-GB" dirty="0"/>
              <a:t>The Welsh Government should:</a:t>
            </a:r>
          </a:p>
          <a:p>
            <a:pPr marL="482600" marR="44450" indent="-470534">
              <a:lnSpc>
                <a:spcPct val="100000"/>
              </a:lnSpc>
            </a:pPr>
            <a:endParaRPr lang="en-GB" dirty="0"/>
          </a:p>
          <a:p>
            <a:pPr marL="482600" marR="44450" indent="-470534">
              <a:lnSpc>
                <a:spcPct val="100000"/>
              </a:lnSpc>
              <a:buFont typeface="Arial" panose="020B0604020202020204" pitchFamily="34" charset="0"/>
              <a:buChar char="•"/>
            </a:pPr>
            <a:r>
              <a:rPr lang="en-GB" dirty="0"/>
              <a:t>Continue to support school to make use of dedicated funding to enable pupils from poorer families to learn to play musical instruments and to take a full part in the creative arts</a:t>
            </a:r>
          </a:p>
          <a:p>
            <a:pPr marL="482600" marR="44450" indent="-470534">
              <a:lnSpc>
                <a:spcPct val="100000"/>
              </a:lnSpc>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r>
              <a:rPr lang="en-GB" dirty="0"/>
              <a:t>Publicise materials that exemplify the expected standards in the creative arts</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05124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Cwestiynau</a:t>
            </a:r>
            <a:r>
              <a:rPr lang="en-GB" spc="-10" dirty="0"/>
              <a:t> </a:t>
            </a:r>
            <a:r>
              <a:rPr lang="en-GB" spc="-10" dirty="0" err="1"/>
              <a:t>i</a:t>
            </a:r>
            <a:r>
              <a:rPr lang="en-GB" spc="-10" dirty="0"/>
              <a:t> </a:t>
            </a:r>
            <a:r>
              <a:rPr lang="en-GB" spc="-10" dirty="0" err="1"/>
              <a:t>ddarparwyr</a:t>
            </a:r>
            <a:endParaRPr spc="-10" dirty="0"/>
          </a:p>
        </p:txBody>
      </p:sp>
      <p:sp>
        <p:nvSpPr>
          <p:cNvPr id="3" name="object 3"/>
          <p:cNvSpPr txBox="1">
            <a:spLocks noGrp="1"/>
          </p:cNvSpPr>
          <p:nvPr>
            <p:ph sz="half" idx="2"/>
          </p:nvPr>
        </p:nvSpPr>
        <p:spPr>
          <a:xfrm>
            <a:off x="527300" y="2642252"/>
            <a:ext cx="5728335" cy="4739759"/>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a:t>A </a:t>
            </a:r>
            <a:r>
              <a:rPr lang="en-GB" spc="-5" dirty="0" err="1"/>
              <a:t>oes</a:t>
            </a:r>
            <a:r>
              <a:rPr lang="en-GB" spc="-5" dirty="0"/>
              <a:t> </a:t>
            </a:r>
            <a:r>
              <a:rPr lang="en-GB" spc="-5" dirty="0" err="1"/>
              <a:t>gan</a:t>
            </a:r>
            <a:r>
              <a:rPr lang="en-GB" spc="-5" dirty="0"/>
              <a:t> </a:t>
            </a:r>
            <a:r>
              <a:rPr lang="en-GB" spc="-5" dirty="0" err="1"/>
              <a:t>ein</a:t>
            </a:r>
            <a:r>
              <a:rPr lang="en-GB" spc="-5" dirty="0"/>
              <a:t> </a:t>
            </a:r>
            <a:r>
              <a:rPr lang="en-GB" spc="-5" dirty="0" err="1"/>
              <a:t>holl</a:t>
            </a:r>
            <a:r>
              <a:rPr lang="en-GB" spc="-5" dirty="0"/>
              <a:t> </a:t>
            </a:r>
            <a:r>
              <a:rPr lang="en-GB" spc="-5" dirty="0" err="1"/>
              <a:t>athrawon</a:t>
            </a:r>
            <a:r>
              <a:rPr lang="en-GB" spc="-5" dirty="0"/>
              <a:t> y </a:t>
            </a:r>
            <a:r>
              <a:rPr lang="en-GB" spc="-5" dirty="0" err="1"/>
              <a:t>medrau</a:t>
            </a:r>
            <a:r>
              <a:rPr lang="en-GB" spc="-5" dirty="0"/>
              <a:t>, </a:t>
            </a:r>
            <a:r>
              <a:rPr lang="en-GB" spc="-5" dirty="0" err="1"/>
              <a:t>gwybodaeth</a:t>
            </a:r>
            <a:r>
              <a:rPr lang="en-GB" spc="-5" dirty="0"/>
              <a:t> </a:t>
            </a:r>
            <a:r>
              <a:rPr lang="en-GB" spc="-5" dirty="0" err="1"/>
              <a:t>a’r</a:t>
            </a:r>
            <a:r>
              <a:rPr lang="en-GB" spc="-5" dirty="0"/>
              <a:t> </a:t>
            </a:r>
            <a:r>
              <a:rPr lang="en-GB" spc="-5" dirty="0" err="1"/>
              <a:t>hyder</a:t>
            </a:r>
            <a:r>
              <a:rPr lang="en-GB" spc="-5" dirty="0"/>
              <a:t> </a:t>
            </a:r>
            <a:r>
              <a:rPr lang="en-GB" spc="-5" dirty="0" err="1"/>
              <a:t>i</a:t>
            </a:r>
            <a:r>
              <a:rPr lang="en-GB" spc="-5" dirty="0"/>
              <a:t> </a:t>
            </a:r>
            <a:r>
              <a:rPr lang="en-GB" spc="-5" dirty="0" err="1"/>
              <a:t>addysgu’r</a:t>
            </a:r>
            <a:r>
              <a:rPr lang="en-GB" spc="-5" dirty="0"/>
              <a:t> </a:t>
            </a:r>
            <a:r>
              <a:rPr lang="en-GB" spc="-5" dirty="0" err="1"/>
              <a:t>celfyddydau</a:t>
            </a:r>
            <a:r>
              <a:rPr lang="en-GB" spc="-5" dirty="0"/>
              <a:t> </a:t>
            </a:r>
            <a:r>
              <a:rPr lang="en-GB" spc="-5" dirty="0" err="1"/>
              <a:t>creadigol</a:t>
            </a:r>
            <a:r>
              <a:rPr lang="en-GB" spc="-5" dirty="0"/>
              <a:t> </a:t>
            </a:r>
            <a:r>
              <a:rPr lang="en-GB" spc="-5" dirty="0" err="1"/>
              <a:t>yn</a:t>
            </a:r>
            <a:r>
              <a:rPr lang="en-GB" spc="-5" dirty="0"/>
              <a:t> </a:t>
            </a:r>
            <a:r>
              <a:rPr lang="en-GB" spc="-5" dirty="0" err="1"/>
              <a:t>ddigon</a:t>
            </a:r>
            <a:r>
              <a:rPr lang="en-GB" spc="-5" dirty="0"/>
              <a:t> da?  </a:t>
            </a:r>
            <a:r>
              <a:rPr lang="en-GB" spc="-5" dirty="0" err="1"/>
              <a:t>Os</a:t>
            </a:r>
            <a:r>
              <a:rPr lang="en-GB" spc="-5" dirty="0"/>
              <a:t> </a:t>
            </a:r>
            <a:r>
              <a:rPr lang="en-GB" spc="-5" dirty="0" err="1"/>
              <a:t>nac</a:t>
            </a:r>
            <a:r>
              <a:rPr lang="en-GB" spc="-5" dirty="0"/>
              <a:t> </a:t>
            </a:r>
            <a:r>
              <a:rPr lang="en-GB" spc="-5" dirty="0" err="1"/>
              <a:t>oes</a:t>
            </a:r>
            <a:r>
              <a:rPr lang="en-GB" spc="-5" dirty="0"/>
              <a:t>, </a:t>
            </a:r>
            <a:r>
              <a:rPr lang="en-GB" spc="-5" dirty="0" err="1"/>
              <a:t>sut</a:t>
            </a:r>
            <a:r>
              <a:rPr lang="en-GB" spc="-5" dirty="0"/>
              <a:t> </a:t>
            </a:r>
            <a:r>
              <a:rPr lang="en-GB" spc="-5" dirty="0" err="1"/>
              <a:t>gallwn</a:t>
            </a:r>
            <a:r>
              <a:rPr lang="en-GB" spc="-5" dirty="0"/>
              <a:t> </a:t>
            </a:r>
            <a:r>
              <a:rPr lang="en-GB" spc="-5" dirty="0" err="1"/>
              <a:t>ni</a:t>
            </a:r>
            <a:r>
              <a:rPr lang="en-GB" spc="-5" dirty="0"/>
              <a:t> </a:t>
            </a:r>
            <a:r>
              <a:rPr lang="en-GB" spc="-5" dirty="0" err="1"/>
              <a:t>wella’r</a:t>
            </a:r>
            <a:r>
              <a:rPr lang="en-GB" spc="-5" dirty="0"/>
              <a:t> </a:t>
            </a:r>
            <a:r>
              <a:rPr lang="en-GB" spc="-5" dirty="0" err="1"/>
              <a:t>sefyllfa</a:t>
            </a:r>
            <a:r>
              <a:rPr lang="en-GB" spc="-5" dirty="0"/>
              <a:t>?</a:t>
            </a:r>
          </a:p>
          <a:p>
            <a:pPr marL="482600" marR="5080" indent="-470534">
              <a:lnSpc>
                <a:spcPct val="100000"/>
              </a:lnSpc>
              <a:buFont typeface="Arial" panose="020B0604020202020204" pitchFamily="34" charset="0"/>
              <a:buChar char="•"/>
            </a:pPr>
            <a:endParaRPr lang="en-GB" spc="-5" dirty="0"/>
          </a:p>
          <a:p>
            <a:pPr marL="482600" marR="5080" indent="-470534">
              <a:lnSpc>
                <a:spcPct val="100000"/>
              </a:lnSpc>
              <a:buFont typeface="Arial" panose="020B0604020202020204" pitchFamily="34" charset="0"/>
              <a:buChar char="•"/>
            </a:pPr>
            <a:r>
              <a:rPr lang="en-GB" spc="-5" dirty="0"/>
              <a:t>A </a:t>
            </a:r>
            <a:r>
              <a:rPr lang="en-GB" spc="-5" dirty="0" err="1"/>
              <a:t>ydym</a:t>
            </a:r>
            <a:r>
              <a:rPr lang="en-GB" spc="-5" dirty="0"/>
              <a:t> </a:t>
            </a:r>
            <a:r>
              <a:rPr lang="en-GB" spc="-5" dirty="0" err="1"/>
              <a:t>yn</a:t>
            </a:r>
            <a:r>
              <a:rPr lang="en-GB" spc="-5" dirty="0"/>
              <a:t> </a:t>
            </a:r>
            <a:r>
              <a:rPr lang="en-GB" spc="-5" dirty="0" err="1"/>
              <a:t>gwybod</a:t>
            </a:r>
            <a:r>
              <a:rPr lang="en-GB" spc="-5" dirty="0"/>
              <a:t> pa </a:t>
            </a:r>
            <a:r>
              <a:rPr lang="en-GB" spc="-5" dirty="0" err="1"/>
              <a:t>mor</a:t>
            </a:r>
            <a:r>
              <a:rPr lang="en-GB" spc="-5" dirty="0"/>
              <a:t> </a:t>
            </a:r>
            <a:r>
              <a:rPr lang="en-GB" spc="-5" dirty="0" err="1"/>
              <a:t>dda</a:t>
            </a:r>
            <a:r>
              <a:rPr lang="en-GB" spc="-5" dirty="0"/>
              <a:t> y </a:t>
            </a:r>
            <a:r>
              <a:rPr lang="en-GB" spc="-5" dirty="0" err="1"/>
              <a:t>mae’r</a:t>
            </a:r>
            <a:r>
              <a:rPr lang="en-GB" spc="-5" dirty="0"/>
              <a:t> </a:t>
            </a:r>
            <a:r>
              <a:rPr lang="en-GB" spc="-5" dirty="0" err="1"/>
              <a:t>safonau</a:t>
            </a:r>
            <a:r>
              <a:rPr lang="en-GB" spc="-5" dirty="0"/>
              <a:t> y </a:t>
            </a:r>
            <a:r>
              <a:rPr lang="en-GB" spc="-5" dirty="0" err="1"/>
              <a:t>mae</a:t>
            </a:r>
            <a:r>
              <a:rPr lang="en-GB" spc="-5" dirty="0"/>
              <a:t> </a:t>
            </a:r>
            <a:r>
              <a:rPr lang="en-GB" spc="-5" dirty="0" err="1"/>
              <a:t>ein</a:t>
            </a:r>
            <a:r>
              <a:rPr lang="en-GB" spc="-5" dirty="0"/>
              <a:t> </a:t>
            </a:r>
            <a:r>
              <a:rPr lang="en-GB" spc="-5" dirty="0" err="1"/>
              <a:t>disgyblion</a:t>
            </a:r>
            <a:r>
              <a:rPr lang="en-GB" spc="-5" dirty="0"/>
              <a:t> </a:t>
            </a:r>
            <a:r>
              <a:rPr lang="en-GB" spc="-5" dirty="0" err="1"/>
              <a:t>yn</a:t>
            </a:r>
            <a:r>
              <a:rPr lang="en-GB" spc="-5" dirty="0"/>
              <a:t> </a:t>
            </a:r>
            <a:r>
              <a:rPr lang="en-GB" spc="-5" dirty="0" err="1"/>
              <a:t>eu</a:t>
            </a:r>
            <a:r>
              <a:rPr lang="en-GB" spc="-5" dirty="0"/>
              <a:t> </a:t>
            </a:r>
            <a:r>
              <a:rPr lang="en-GB" spc="-5" dirty="0" err="1"/>
              <a:t>cyflawni</a:t>
            </a:r>
            <a:r>
              <a:rPr lang="en-GB" spc="-5" dirty="0"/>
              <a:t> </a:t>
            </a:r>
            <a:r>
              <a:rPr lang="en-GB" spc="-5" dirty="0" err="1"/>
              <a:t>yn</a:t>
            </a:r>
            <a:r>
              <a:rPr lang="en-GB" spc="-5" dirty="0"/>
              <a:t> y </a:t>
            </a:r>
            <a:r>
              <a:rPr lang="en-GB" spc="-5" dirty="0" err="1"/>
              <a:t>celfyddydau</a:t>
            </a:r>
            <a:r>
              <a:rPr lang="en-GB" spc="-5" dirty="0"/>
              <a:t> </a:t>
            </a:r>
            <a:r>
              <a:rPr lang="en-GB" spc="-5" dirty="0" err="1"/>
              <a:t>creadigol</a:t>
            </a:r>
            <a:r>
              <a:rPr lang="en-GB" spc="-5" dirty="0"/>
              <a:t> </a:t>
            </a:r>
            <a:r>
              <a:rPr lang="en-GB" spc="-5" dirty="0" err="1"/>
              <a:t>yn</a:t>
            </a:r>
            <a:r>
              <a:rPr lang="en-GB" spc="-5" dirty="0"/>
              <a:t> </a:t>
            </a:r>
            <a:r>
              <a:rPr lang="en-GB" spc="-5" dirty="0" err="1"/>
              <a:t>cymharu</a:t>
            </a:r>
            <a:r>
              <a:rPr lang="en-GB" spc="-5" dirty="0"/>
              <a:t> â </a:t>
            </a:r>
            <a:r>
              <a:rPr lang="en-GB" spc="-5" dirty="0" err="1"/>
              <a:t>disgwyliadau</a:t>
            </a:r>
            <a:r>
              <a:rPr lang="en-GB" spc="-5" dirty="0"/>
              <a:t> </a:t>
            </a:r>
            <a:r>
              <a:rPr lang="en-GB" spc="-5" dirty="0" err="1"/>
              <a:t>cenedlaethol</a:t>
            </a:r>
            <a:r>
              <a:rPr lang="en-GB" spc="-5" dirty="0"/>
              <a:t>?  </a:t>
            </a:r>
            <a:r>
              <a:rPr lang="en-GB" spc="-5" dirty="0" err="1"/>
              <a:t>Ym</a:t>
            </a:r>
            <a:r>
              <a:rPr lang="en-GB" spc="-5" dirty="0"/>
              <a:t> </a:t>
            </a:r>
            <a:r>
              <a:rPr lang="en-GB" spc="-5" dirty="0" err="1"/>
              <a:t>mha</a:t>
            </a:r>
            <a:r>
              <a:rPr lang="en-GB" spc="-5" dirty="0"/>
              <a:t> </a:t>
            </a:r>
            <a:r>
              <a:rPr lang="en-GB" spc="-5" dirty="0" err="1"/>
              <a:t>feysydd</a:t>
            </a:r>
            <a:r>
              <a:rPr lang="en-GB" spc="-5" dirty="0"/>
              <a:t> </a:t>
            </a:r>
            <a:r>
              <a:rPr lang="en-GB" spc="-5" dirty="0" err="1"/>
              <a:t>o’r</a:t>
            </a:r>
            <a:r>
              <a:rPr lang="en-GB" spc="-5" dirty="0"/>
              <a:t> </a:t>
            </a:r>
            <a:r>
              <a:rPr lang="en-GB" spc="-5" dirty="0" err="1"/>
              <a:t>celfyddydau</a:t>
            </a:r>
            <a:r>
              <a:rPr lang="en-GB" spc="-5" dirty="0"/>
              <a:t> </a:t>
            </a:r>
            <a:r>
              <a:rPr lang="en-GB" spc="-5" dirty="0" err="1"/>
              <a:t>creadigol</a:t>
            </a:r>
            <a:r>
              <a:rPr lang="en-GB" spc="-5" dirty="0"/>
              <a:t> y </a:t>
            </a:r>
            <a:r>
              <a:rPr lang="en-GB" spc="-5" dirty="0" err="1"/>
              <a:t>mae</a:t>
            </a:r>
            <a:r>
              <a:rPr lang="en-GB" spc="-5" dirty="0"/>
              <a:t> </a:t>
            </a:r>
            <a:r>
              <a:rPr lang="en-GB" spc="-5" dirty="0" err="1"/>
              <a:t>ein</a:t>
            </a:r>
            <a:r>
              <a:rPr lang="en-GB" spc="-5" dirty="0"/>
              <a:t> </a:t>
            </a:r>
            <a:r>
              <a:rPr lang="en-GB" spc="-5" dirty="0" err="1"/>
              <a:t>disgyblion</a:t>
            </a:r>
            <a:r>
              <a:rPr lang="en-GB" spc="-5" dirty="0"/>
              <a:t> </a:t>
            </a:r>
            <a:r>
              <a:rPr lang="en-GB" spc="-5" dirty="0" err="1"/>
              <a:t>yn</a:t>
            </a:r>
            <a:r>
              <a:rPr lang="en-GB" spc="-5" dirty="0"/>
              <a:t> </a:t>
            </a:r>
            <a:r>
              <a:rPr lang="en-GB" spc="-5" dirty="0" err="1"/>
              <a:t>rhagori</a:t>
            </a:r>
            <a:r>
              <a:rPr lang="en-GB" spc="-5" dirty="0"/>
              <a:t>, a </a:t>
            </a:r>
            <a:r>
              <a:rPr lang="en-GB" spc="-5" dirty="0" err="1"/>
              <a:t>lle</a:t>
            </a:r>
            <a:r>
              <a:rPr lang="en-GB" spc="-5" dirty="0"/>
              <a:t> </a:t>
            </a:r>
            <a:r>
              <a:rPr lang="en-GB" spc="-5" dirty="0" err="1"/>
              <a:t>nad</a:t>
            </a:r>
            <a:r>
              <a:rPr lang="en-GB" spc="-5" dirty="0"/>
              <a:t> </a:t>
            </a:r>
            <a:r>
              <a:rPr lang="en-GB" spc="-5" dirty="0" err="1"/>
              <a:t>ydynt</a:t>
            </a:r>
            <a:r>
              <a:rPr lang="en-GB" spc="-5" dirty="0"/>
              <a:t> </a:t>
            </a:r>
            <a:r>
              <a:rPr lang="en-GB" spc="-5" dirty="0" err="1"/>
              <a:t>yn</a:t>
            </a:r>
            <a:r>
              <a:rPr lang="en-GB" spc="-5" dirty="0"/>
              <a:t> </a:t>
            </a:r>
            <a:r>
              <a:rPr lang="en-GB" spc="-5" dirty="0" err="1"/>
              <a:t>cyflawni</a:t>
            </a:r>
            <a:r>
              <a:rPr lang="en-GB" spc="-5" dirty="0"/>
              <a:t> </a:t>
            </a:r>
            <a:r>
              <a:rPr lang="en-GB" spc="-5" dirty="0" err="1"/>
              <a:t>cystal</a:t>
            </a:r>
            <a:r>
              <a:rPr lang="en-GB" spc="-5" dirty="0"/>
              <a:t>?  A </a:t>
            </a:r>
            <a:r>
              <a:rPr lang="en-GB" spc="-5" dirty="0" err="1"/>
              <a:t>ydym</a:t>
            </a:r>
            <a:r>
              <a:rPr lang="en-GB" spc="-5" dirty="0"/>
              <a:t> </a:t>
            </a:r>
            <a:r>
              <a:rPr lang="en-GB" spc="-5" dirty="0" err="1"/>
              <a:t>yn</a:t>
            </a:r>
            <a:r>
              <a:rPr lang="en-GB" spc="-5" dirty="0"/>
              <a:t> </a:t>
            </a:r>
            <a:r>
              <a:rPr lang="en-GB" spc="-5" dirty="0" err="1"/>
              <a:t>gwybod</a:t>
            </a:r>
            <a:r>
              <a:rPr lang="en-GB" spc="-5" dirty="0"/>
              <a:t> pam y </a:t>
            </a:r>
            <a:r>
              <a:rPr lang="en-GB" spc="-5" dirty="0" err="1"/>
              <a:t>mae</a:t>
            </a:r>
            <a:r>
              <a:rPr lang="en-GB" spc="-5" dirty="0"/>
              <a:t> </a:t>
            </a:r>
            <a:r>
              <a:rPr lang="en-GB" spc="-5" dirty="0" err="1"/>
              <a:t>gwahaniaeth</a:t>
            </a:r>
            <a:r>
              <a:rPr lang="en-GB" spc="-5" dirty="0"/>
              <a:t>?  </a:t>
            </a:r>
            <a:r>
              <a:rPr lang="en-GB" spc="-5" dirty="0" err="1"/>
              <a:t>Sut</a:t>
            </a:r>
            <a:r>
              <a:rPr lang="en-GB" spc="-5" dirty="0"/>
              <a:t> </a:t>
            </a:r>
            <a:r>
              <a:rPr lang="en-GB" spc="-5" dirty="0" err="1"/>
              <a:t>gallwn</a:t>
            </a:r>
            <a:r>
              <a:rPr lang="en-GB" spc="-5" dirty="0"/>
              <a:t> </a:t>
            </a:r>
            <a:r>
              <a:rPr lang="en-GB" spc="-5" dirty="0" err="1"/>
              <a:t>ni</a:t>
            </a:r>
            <a:r>
              <a:rPr lang="en-GB" spc="-5" dirty="0"/>
              <a:t> </a:t>
            </a:r>
            <a:r>
              <a:rPr lang="en-GB" spc="-5" dirty="0" err="1"/>
              <a:t>wella</a:t>
            </a:r>
            <a:r>
              <a:rPr lang="en-GB" spc="-5" dirty="0"/>
              <a:t> </a:t>
            </a:r>
            <a:r>
              <a:rPr lang="en-GB" spc="-5" dirty="0" err="1"/>
              <a:t>deilliannau</a:t>
            </a:r>
            <a:r>
              <a:rPr lang="en-GB" spc="-5" dirty="0"/>
              <a:t> </a:t>
            </a:r>
            <a:r>
              <a:rPr lang="en-GB" spc="-5" dirty="0" err="1"/>
              <a:t>i</a:t>
            </a:r>
            <a:r>
              <a:rPr lang="en-GB" spc="-5" dirty="0"/>
              <a:t> </a:t>
            </a:r>
            <a:r>
              <a:rPr lang="en-GB" spc="-5" dirty="0" err="1"/>
              <a:t>ddisgyblion</a:t>
            </a:r>
            <a:r>
              <a:rPr lang="en-GB" spc="-5" dirty="0"/>
              <a:t>?</a:t>
            </a:r>
          </a:p>
        </p:txBody>
      </p:sp>
      <p:sp>
        <p:nvSpPr>
          <p:cNvPr id="4" name="object 4"/>
          <p:cNvSpPr txBox="1"/>
          <p:nvPr/>
        </p:nvSpPr>
        <p:spPr>
          <a:xfrm>
            <a:off x="6615620" y="1715989"/>
            <a:ext cx="6196738" cy="538609"/>
          </a:xfrm>
          <a:prstGeom prst="rect">
            <a:avLst/>
          </a:prstGeom>
        </p:spPr>
        <p:txBody>
          <a:bodyPr vert="horz" wrap="square" lIns="0" tIns="0" rIns="0" bIns="0" rtlCol="0">
            <a:spAutoFit/>
          </a:bodyPr>
          <a:lstStyle/>
          <a:p>
            <a:pPr marL="12700">
              <a:lnSpc>
                <a:spcPct val="100000"/>
              </a:lnSpc>
            </a:pPr>
            <a:r>
              <a:rPr lang="en-GB" sz="3500" b="1" spc="-5" dirty="0" smtClean="0">
                <a:solidFill>
                  <a:srgbClr val="414042"/>
                </a:solidFill>
                <a:latin typeface="Arial"/>
                <a:cs typeface="Arial"/>
              </a:rPr>
              <a:t>Questions </a:t>
            </a:r>
            <a:r>
              <a:rPr lang="en-GB" sz="3500" b="1" spc="-5" dirty="0">
                <a:solidFill>
                  <a:srgbClr val="414042"/>
                </a:solidFill>
                <a:latin typeface="Arial"/>
                <a:cs typeface="Arial"/>
              </a:rPr>
              <a:t>for providers</a:t>
            </a:r>
            <a:endParaRPr sz="3500" dirty="0">
              <a:latin typeface="Arial"/>
              <a:cs typeface="Arial"/>
            </a:endParaRPr>
          </a:p>
        </p:txBody>
      </p:sp>
      <p:sp>
        <p:nvSpPr>
          <p:cNvPr id="5" name="object 5"/>
          <p:cNvSpPr txBox="1">
            <a:spLocks noGrp="1"/>
          </p:cNvSpPr>
          <p:nvPr>
            <p:ph sz="half" idx="3"/>
          </p:nvPr>
        </p:nvSpPr>
        <p:spPr>
          <a:xfrm>
            <a:off x="6615620" y="2642252"/>
            <a:ext cx="5782945" cy="4062651"/>
          </a:xfrm>
          <a:prstGeom prst="rect">
            <a:avLst/>
          </a:prstGeom>
        </p:spPr>
        <p:txBody>
          <a:bodyPr vert="horz" wrap="square" lIns="0" tIns="0" rIns="0" bIns="0" rtlCol="0">
            <a:spAutoFit/>
          </a:bodyPr>
          <a:lstStyle/>
          <a:p>
            <a:pPr marL="342900" marR="44450" indent="-342900">
              <a:lnSpc>
                <a:spcPct val="100000"/>
              </a:lnSpc>
              <a:buFont typeface="Arial" panose="020B0604020202020204" pitchFamily="34" charset="0"/>
              <a:buChar char="•"/>
            </a:pPr>
            <a:r>
              <a:rPr lang="en-GB" dirty="0"/>
              <a:t>Do all of our teachers have the skills, knowledge and confidence to teach the creative arts well enough?  If not, how can we improve the situation?</a:t>
            </a:r>
          </a:p>
          <a:p>
            <a:pPr marL="342900" marR="44450" indent="-342900">
              <a:lnSpc>
                <a:spcPct val="100000"/>
              </a:lnSpc>
              <a:buFont typeface="Arial" panose="020B0604020202020204" pitchFamily="34" charset="0"/>
              <a:buChar char="•"/>
            </a:pPr>
            <a:endParaRPr lang="en-GB" dirty="0"/>
          </a:p>
          <a:p>
            <a:pPr marL="342900" marR="44450" indent="-342900">
              <a:lnSpc>
                <a:spcPct val="100000"/>
              </a:lnSpc>
              <a:buFont typeface="Arial" panose="020B0604020202020204" pitchFamily="34" charset="0"/>
              <a:buChar char="•"/>
            </a:pPr>
            <a:r>
              <a:rPr lang="en-GB" dirty="0"/>
              <a:t>Do we know how well the standards our pupils achieve in the creative arts compare to national expectations?  In which areas of the creative arts do our pupils excel, and where do they achieve less well?  Do we know why there is a difference? How can we improve pupils’ outcomes?</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2004448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Cwestiynau</a:t>
            </a:r>
            <a:r>
              <a:rPr lang="en-GB" spc="-10" dirty="0"/>
              <a:t> </a:t>
            </a:r>
            <a:r>
              <a:rPr lang="en-GB" spc="-10" dirty="0" err="1"/>
              <a:t>i</a:t>
            </a:r>
            <a:r>
              <a:rPr lang="en-GB" spc="-10" dirty="0"/>
              <a:t> </a:t>
            </a:r>
            <a:r>
              <a:rPr lang="en-GB" spc="-10" dirty="0" err="1"/>
              <a:t>ddarparwyr</a:t>
            </a:r>
            <a:endParaRPr spc="-10" dirty="0"/>
          </a:p>
        </p:txBody>
      </p:sp>
      <p:sp>
        <p:nvSpPr>
          <p:cNvPr id="3" name="object 3"/>
          <p:cNvSpPr txBox="1">
            <a:spLocks noGrp="1"/>
          </p:cNvSpPr>
          <p:nvPr>
            <p:ph sz="half" idx="2"/>
          </p:nvPr>
        </p:nvSpPr>
        <p:spPr>
          <a:xfrm>
            <a:off x="527300" y="2642252"/>
            <a:ext cx="5728335" cy="3385542"/>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err="1"/>
              <a:t>Ystyriwch</a:t>
            </a:r>
            <a:r>
              <a:rPr lang="en-GB" spc="-5" dirty="0"/>
              <a:t> </a:t>
            </a:r>
            <a:r>
              <a:rPr lang="en-GB" spc="-5" dirty="0" err="1"/>
              <a:t>ddarpariaeth</a:t>
            </a:r>
            <a:r>
              <a:rPr lang="en-GB" spc="-5" dirty="0"/>
              <a:t> </a:t>
            </a:r>
            <a:r>
              <a:rPr lang="en-GB" spc="-5" dirty="0" err="1"/>
              <a:t>ein</a:t>
            </a:r>
            <a:r>
              <a:rPr lang="en-GB" spc="-5" dirty="0"/>
              <a:t> </a:t>
            </a:r>
            <a:r>
              <a:rPr lang="en-GB" spc="-5" dirty="0" err="1"/>
              <a:t>hysgol</a:t>
            </a:r>
            <a:r>
              <a:rPr lang="en-GB" spc="-5" dirty="0"/>
              <a:t> </a:t>
            </a:r>
            <a:r>
              <a:rPr lang="en-GB" spc="-5" dirty="0" err="1"/>
              <a:t>ar</a:t>
            </a:r>
            <a:r>
              <a:rPr lang="en-GB" spc="-5" dirty="0"/>
              <a:t> </a:t>
            </a:r>
            <a:r>
              <a:rPr lang="en-GB" spc="-5" dirty="0" err="1"/>
              <a:t>gyfer</a:t>
            </a:r>
            <a:r>
              <a:rPr lang="en-GB" spc="-5" dirty="0"/>
              <a:t> y </a:t>
            </a:r>
            <a:r>
              <a:rPr lang="en-GB" spc="-5" dirty="0" err="1"/>
              <a:t>celfyddydau</a:t>
            </a:r>
            <a:r>
              <a:rPr lang="en-GB" spc="-5" dirty="0"/>
              <a:t> </a:t>
            </a:r>
            <a:r>
              <a:rPr lang="en-GB" spc="-5" dirty="0" err="1"/>
              <a:t>creadigol</a:t>
            </a:r>
            <a:r>
              <a:rPr lang="en-GB" spc="-5" dirty="0"/>
              <a:t>.  A </a:t>
            </a:r>
            <a:r>
              <a:rPr lang="en-GB" spc="-5" dirty="0" err="1"/>
              <a:t>yw’r</a:t>
            </a:r>
            <a:r>
              <a:rPr lang="en-GB" spc="-5" dirty="0"/>
              <a:t> </a:t>
            </a:r>
            <a:r>
              <a:rPr lang="en-GB" spc="-5" dirty="0" err="1"/>
              <a:t>profiadau</a:t>
            </a:r>
            <a:r>
              <a:rPr lang="en-GB" spc="-5" dirty="0"/>
              <a:t> </a:t>
            </a:r>
            <a:r>
              <a:rPr lang="en-GB" spc="-5" dirty="0" err="1"/>
              <a:t>rydym</a:t>
            </a:r>
            <a:r>
              <a:rPr lang="en-GB" spc="-5" dirty="0"/>
              <a:t> </a:t>
            </a:r>
            <a:r>
              <a:rPr lang="en-GB" spc="-5" dirty="0" err="1"/>
              <a:t>yn</a:t>
            </a:r>
            <a:r>
              <a:rPr lang="en-GB" spc="-5" dirty="0"/>
              <a:t> </a:t>
            </a:r>
            <a:r>
              <a:rPr lang="en-GB" spc="-5" dirty="0" err="1"/>
              <a:t>eu</a:t>
            </a:r>
            <a:r>
              <a:rPr lang="en-GB" spc="-5" dirty="0"/>
              <a:t> </a:t>
            </a:r>
            <a:r>
              <a:rPr lang="en-GB" spc="-5" dirty="0" err="1"/>
              <a:t>cynnig</a:t>
            </a:r>
            <a:r>
              <a:rPr lang="en-GB" spc="-5" dirty="0"/>
              <a:t> </a:t>
            </a:r>
            <a:r>
              <a:rPr lang="en-GB" spc="-5" dirty="0" err="1"/>
              <a:t>i’n</a:t>
            </a:r>
            <a:r>
              <a:rPr lang="en-GB" spc="-5" dirty="0"/>
              <a:t> </a:t>
            </a:r>
            <a:r>
              <a:rPr lang="en-GB" spc="-5" dirty="0" err="1"/>
              <a:t>disgyblion</a:t>
            </a:r>
            <a:r>
              <a:rPr lang="en-GB" spc="-5" dirty="0"/>
              <a:t> </a:t>
            </a:r>
            <a:r>
              <a:rPr lang="en-GB" spc="-5" dirty="0" err="1"/>
              <a:t>yn</a:t>
            </a:r>
            <a:r>
              <a:rPr lang="en-GB" spc="-5" dirty="0"/>
              <a:t> </a:t>
            </a:r>
            <a:r>
              <a:rPr lang="en-GB" spc="-5" dirty="0" err="1"/>
              <a:t>darparu</a:t>
            </a:r>
            <a:r>
              <a:rPr lang="en-GB" spc="-5" dirty="0"/>
              <a:t> </a:t>
            </a:r>
            <a:r>
              <a:rPr lang="en-GB" spc="-5" dirty="0" err="1"/>
              <a:t>ehangder</a:t>
            </a:r>
            <a:r>
              <a:rPr lang="en-GB" spc="-5" dirty="0"/>
              <a:t> </a:t>
            </a:r>
            <a:r>
              <a:rPr lang="en-GB" spc="-5" dirty="0" err="1"/>
              <a:t>digonol</a:t>
            </a:r>
            <a:r>
              <a:rPr lang="en-GB" spc="-5" dirty="0"/>
              <a:t>?  A </a:t>
            </a:r>
            <a:r>
              <a:rPr lang="en-GB" spc="-5" dirty="0" err="1"/>
              <a:t>ydynt</a:t>
            </a:r>
            <a:r>
              <a:rPr lang="en-GB" spc="-5" dirty="0"/>
              <a:t> </a:t>
            </a:r>
            <a:r>
              <a:rPr lang="en-GB" spc="-5" dirty="0" err="1"/>
              <a:t>yn</a:t>
            </a:r>
            <a:r>
              <a:rPr lang="en-GB" spc="-5" dirty="0"/>
              <a:t> </a:t>
            </a:r>
            <a:r>
              <a:rPr lang="en-GB" spc="-5" dirty="0" err="1"/>
              <a:t>helpu</a:t>
            </a:r>
            <a:r>
              <a:rPr lang="en-GB" spc="-5" dirty="0"/>
              <a:t> </a:t>
            </a:r>
            <a:r>
              <a:rPr lang="en-GB" spc="-5" dirty="0" err="1"/>
              <a:t>disgyblion</a:t>
            </a:r>
            <a:r>
              <a:rPr lang="en-GB" spc="-5" dirty="0"/>
              <a:t> </a:t>
            </a:r>
            <a:r>
              <a:rPr lang="en-GB" spc="-5" dirty="0" err="1"/>
              <a:t>i</a:t>
            </a:r>
            <a:r>
              <a:rPr lang="en-GB" spc="-5" dirty="0"/>
              <a:t> </a:t>
            </a:r>
            <a:r>
              <a:rPr lang="en-GB" spc="-5" dirty="0" err="1"/>
              <a:t>ddatblygu</a:t>
            </a:r>
            <a:r>
              <a:rPr lang="en-GB" spc="-5" dirty="0"/>
              <a:t> </a:t>
            </a:r>
            <a:r>
              <a:rPr lang="en-GB" spc="-5" dirty="0" err="1"/>
              <a:t>eu</a:t>
            </a:r>
            <a:r>
              <a:rPr lang="en-GB" spc="-5" dirty="0"/>
              <a:t> </a:t>
            </a:r>
            <a:r>
              <a:rPr lang="en-GB" spc="-5" dirty="0" err="1"/>
              <a:t>medrau</a:t>
            </a:r>
            <a:r>
              <a:rPr lang="en-GB" spc="-5" dirty="0"/>
              <a:t> </a:t>
            </a:r>
            <a:r>
              <a:rPr lang="en-GB" spc="-5" dirty="0" err="1"/>
              <a:t>creadigol</a:t>
            </a:r>
            <a:r>
              <a:rPr lang="en-GB" spc="-5" dirty="0"/>
              <a:t> </a:t>
            </a:r>
            <a:r>
              <a:rPr lang="en-GB" spc="-5" dirty="0" err="1"/>
              <a:t>yn</a:t>
            </a:r>
            <a:r>
              <a:rPr lang="en-GB" spc="-5" dirty="0"/>
              <a:t> </a:t>
            </a:r>
            <a:r>
              <a:rPr lang="en-GB" spc="-5" dirty="0" err="1"/>
              <a:t>raddol</a:t>
            </a:r>
            <a:r>
              <a:rPr lang="en-GB" spc="-5" dirty="0"/>
              <a:t>?</a:t>
            </a:r>
          </a:p>
          <a:p>
            <a:pPr marL="482600" marR="5080" indent="-470534">
              <a:lnSpc>
                <a:spcPct val="100000"/>
              </a:lnSpc>
              <a:buFont typeface="Arial" panose="020B0604020202020204" pitchFamily="34" charset="0"/>
              <a:buChar char="•"/>
            </a:pPr>
            <a:endParaRPr lang="en-GB" spc="-5" dirty="0"/>
          </a:p>
          <a:p>
            <a:pPr marL="482600" marR="5080" indent="-470534">
              <a:lnSpc>
                <a:spcPct val="100000"/>
              </a:lnSpc>
              <a:buFont typeface="Arial" panose="020B0604020202020204" pitchFamily="34" charset="0"/>
              <a:buChar char="•"/>
            </a:pPr>
            <a:r>
              <a:rPr lang="en-GB" spc="-5" dirty="0"/>
              <a:t>A </a:t>
            </a:r>
            <a:r>
              <a:rPr lang="en-GB" spc="-5" dirty="0" err="1"/>
              <a:t>ydym</a:t>
            </a:r>
            <a:r>
              <a:rPr lang="en-GB" spc="-5" dirty="0"/>
              <a:t> </a:t>
            </a:r>
            <a:r>
              <a:rPr lang="en-GB" spc="-5" dirty="0" err="1"/>
              <a:t>yn</a:t>
            </a:r>
            <a:r>
              <a:rPr lang="en-GB" spc="-5" dirty="0"/>
              <a:t> </a:t>
            </a:r>
            <a:r>
              <a:rPr lang="en-GB" spc="-5" dirty="0" err="1"/>
              <a:t>rhannu</a:t>
            </a:r>
            <a:r>
              <a:rPr lang="en-GB" spc="-5" dirty="0"/>
              <a:t> </a:t>
            </a:r>
            <a:r>
              <a:rPr lang="en-GB" spc="-5" dirty="0" err="1"/>
              <a:t>arfer</a:t>
            </a:r>
            <a:r>
              <a:rPr lang="en-GB" spc="-5" dirty="0"/>
              <a:t> </a:t>
            </a:r>
            <a:r>
              <a:rPr lang="en-GB" spc="-5" dirty="0" err="1"/>
              <a:t>orau</a:t>
            </a:r>
            <a:r>
              <a:rPr lang="en-GB" spc="-5" dirty="0"/>
              <a:t> ac </a:t>
            </a:r>
            <a:r>
              <a:rPr lang="en-GB" spc="-5" dirty="0" err="1"/>
              <a:t>adnoddau</a:t>
            </a:r>
            <a:r>
              <a:rPr lang="en-GB" spc="-5" dirty="0"/>
              <a:t> </a:t>
            </a:r>
            <a:r>
              <a:rPr lang="en-GB" spc="-5" dirty="0" err="1"/>
              <a:t>yn</a:t>
            </a:r>
            <a:r>
              <a:rPr lang="en-GB" spc="-5" dirty="0"/>
              <a:t> y </a:t>
            </a:r>
            <a:r>
              <a:rPr lang="en-GB" spc="-5" dirty="0" err="1"/>
              <a:t>celfyddydau</a:t>
            </a:r>
            <a:r>
              <a:rPr lang="en-GB" spc="-5" dirty="0"/>
              <a:t> </a:t>
            </a:r>
            <a:r>
              <a:rPr lang="en-GB" spc="-5" dirty="0" err="1"/>
              <a:t>creadigol</a:t>
            </a:r>
            <a:r>
              <a:rPr lang="en-GB" spc="-5" dirty="0"/>
              <a:t> </a:t>
            </a:r>
            <a:r>
              <a:rPr lang="en-GB" spc="-5" dirty="0" err="1"/>
              <a:t>ag</a:t>
            </a:r>
            <a:r>
              <a:rPr lang="en-GB" spc="-5" dirty="0"/>
              <a:t> </a:t>
            </a:r>
            <a:r>
              <a:rPr lang="en-GB" spc="-5" dirty="0" err="1"/>
              <a:t>ysgolion</a:t>
            </a:r>
            <a:r>
              <a:rPr lang="en-GB" spc="-5" dirty="0"/>
              <a:t> </a:t>
            </a:r>
            <a:r>
              <a:rPr lang="en-GB" spc="-5" dirty="0" err="1"/>
              <a:t>eraill</a:t>
            </a:r>
            <a:r>
              <a:rPr lang="en-GB" spc="-5" dirty="0"/>
              <a:t> </a:t>
            </a:r>
            <a:r>
              <a:rPr lang="en-GB" spc="-5" dirty="0" err="1"/>
              <a:t>yn</a:t>
            </a:r>
            <a:r>
              <a:rPr lang="en-GB" spc="-5" dirty="0"/>
              <a:t> </a:t>
            </a:r>
            <a:r>
              <a:rPr lang="en-GB" spc="-5" dirty="0" err="1"/>
              <a:t>ein</a:t>
            </a:r>
            <a:r>
              <a:rPr lang="en-GB" spc="-5" dirty="0"/>
              <a:t> </a:t>
            </a:r>
            <a:r>
              <a:rPr lang="en-GB" spc="-5" dirty="0" err="1"/>
              <a:t>clwstwr</a:t>
            </a:r>
            <a:r>
              <a:rPr lang="en-GB" spc="-5" dirty="0"/>
              <a:t> </a:t>
            </a:r>
            <a:r>
              <a:rPr lang="en-GB" spc="-5" dirty="0" err="1"/>
              <a:t>a’r</a:t>
            </a:r>
            <a:r>
              <a:rPr lang="en-GB" spc="-5" dirty="0"/>
              <a:t> </a:t>
            </a:r>
            <a:r>
              <a:rPr lang="en-GB" spc="-5" dirty="0" err="1"/>
              <a:t>awdurdod</a:t>
            </a:r>
            <a:r>
              <a:rPr lang="en-GB" spc="-5" dirty="0"/>
              <a:t>?</a:t>
            </a:r>
          </a:p>
        </p:txBody>
      </p:sp>
      <p:sp>
        <p:nvSpPr>
          <p:cNvPr id="4" name="object 4"/>
          <p:cNvSpPr txBox="1"/>
          <p:nvPr/>
        </p:nvSpPr>
        <p:spPr>
          <a:xfrm>
            <a:off x="6615620" y="1715989"/>
            <a:ext cx="6196738" cy="538609"/>
          </a:xfrm>
          <a:prstGeom prst="rect">
            <a:avLst/>
          </a:prstGeom>
        </p:spPr>
        <p:txBody>
          <a:bodyPr vert="horz" wrap="square" lIns="0" tIns="0" rIns="0" bIns="0" rtlCol="0">
            <a:spAutoFit/>
          </a:bodyPr>
          <a:lstStyle/>
          <a:p>
            <a:pPr marL="12700">
              <a:lnSpc>
                <a:spcPct val="100000"/>
              </a:lnSpc>
            </a:pPr>
            <a:r>
              <a:rPr lang="en-GB" sz="3500" b="1" spc="-5" dirty="0" smtClean="0">
                <a:solidFill>
                  <a:srgbClr val="414042"/>
                </a:solidFill>
                <a:latin typeface="Arial"/>
                <a:cs typeface="Arial"/>
              </a:rPr>
              <a:t>Questions </a:t>
            </a:r>
            <a:r>
              <a:rPr lang="en-GB" sz="3500" b="1" spc="-5" dirty="0">
                <a:solidFill>
                  <a:srgbClr val="414042"/>
                </a:solidFill>
                <a:latin typeface="Arial"/>
                <a:cs typeface="Arial"/>
              </a:rPr>
              <a:t>for providers</a:t>
            </a:r>
            <a:endParaRPr sz="3500" dirty="0">
              <a:latin typeface="Arial"/>
              <a:cs typeface="Arial"/>
            </a:endParaRPr>
          </a:p>
        </p:txBody>
      </p:sp>
      <p:sp>
        <p:nvSpPr>
          <p:cNvPr id="5" name="object 5"/>
          <p:cNvSpPr txBox="1">
            <a:spLocks noGrp="1"/>
          </p:cNvSpPr>
          <p:nvPr>
            <p:ph sz="half" idx="3"/>
          </p:nvPr>
        </p:nvSpPr>
        <p:spPr>
          <a:xfrm>
            <a:off x="6615620" y="2642252"/>
            <a:ext cx="5782945" cy="3385542"/>
          </a:xfrm>
          <a:prstGeom prst="rect">
            <a:avLst/>
          </a:prstGeom>
        </p:spPr>
        <p:txBody>
          <a:bodyPr vert="horz" wrap="square" lIns="0" tIns="0" rIns="0" bIns="0" rtlCol="0">
            <a:spAutoFit/>
          </a:bodyPr>
          <a:lstStyle/>
          <a:p>
            <a:pPr marL="342900" marR="44450" indent="-342900">
              <a:lnSpc>
                <a:spcPct val="100000"/>
              </a:lnSpc>
              <a:buFont typeface="Arial" panose="020B0604020202020204" pitchFamily="34" charset="0"/>
              <a:buChar char="•"/>
            </a:pPr>
            <a:r>
              <a:rPr lang="en-GB" dirty="0"/>
              <a:t>Consider our school’s provision for the creative arts.  Do the experiences we offer our pupils provide sufficient breadth?  Do they help pupils to develop their creative skills progressively?</a:t>
            </a:r>
          </a:p>
          <a:p>
            <a:pPr marL="342900" marR="44450" indent="-342900">
              <a:lnSpc>
                <a:spcPct val="100000"/>
              </a:lnSpc>
              <a:buFont typeface="Arial" panose="020B0604020202020204" pitchFamily="34" charset="0"/>
              <a:buChar char="•"/>
            </a:pPr>
            <a:endParaRPr lang="en-GB" dirty="0"/>
          </a:p>
          <a:p>
            <a:pPr marL="342900" marR="44450" indent="-342900">
              <a:lnSpc>
                <a:spcPct val="100000"/>
              </a:lnSpc>
              <a:buFont typeface="Arial" panose="020B0604020202020204" pitchFamily="34" charset="0"/>
              <a:buChar char="•"/>
            </a:pPr>
            <a:r>
              <a:rPr lang="en-GB" dirty="0"/>
              <a:t>Do we share best practice and resources in the creative arts with other schools in our cluster and authority?</a:t>
            </a:r>
          </a:p>
          <a:p>
            <a:pPr marR="44450" indent="12700">
              <a:lnSpc>
                <a:spcPct val="100000"/>
              </a:lnSpc>
            </a:pPr>
            <a:endParaRPr lang="en-GB" dirty="0"/>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1155927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Cwestiynau</a:t>
            </a:r>
            <a:r>
              <a:rPr lang="en-GB" spc="-10" dirty="0"/>
              <a:t> </a:t>
            </a:r>
            <a:r>
              <a:rPr lang="en-GB" spc="-10" dirty="0" err="1"/>
              <a:t>i</a:t>
            </a:r>
            <a:r>
              <a:rPr lang="en-GB" spc="-10" dirty="0"/>
              <a:t> </a:t>
            </a:r>
            <a:r>
              <a:rPr lang="en-GB" spc="-10" dirty="0" err="1"/>
              <a:t>ddarparwyr</a:t>
            </a:r>
            <a:endParaRPr spc="-10" dirty="0"/>
          </a:p>
        </p:txBody>
      </p:sp>
      <p:sp>
        <p:nvSpPr>
          <p:cNvPr id="3" name="object 3"/>
          <p:cNvSpPr txBox="1">
            <a:spLocks noGrp="1"/>
          </p:cNvSpPr>
          <p:nvPr>
            <p:ph sz="half" idx="2"/>
          </p:nvPr>
        </p:nvSpPr>
        <p:spPr>
          <a:xfrm>
            <a:off x="527300" y="2642252"/>
            <a:ext cx="5728335" cy="3046988"/>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a:t>A </a:t>
            </a:r>
            <a:r>
              <a:rPr lang="en-GB" spc="-5" dirty="0" err="1"/>
              <a:t>ydym</a:t>
            </a:r>
            <a:r>
              <a:rPr lang="en-GB" spc="-5" dirty="0"/>
              <a:t> </a:t>
            </a:r>
            <a:r>
              <a:rPr lang="en-GB" spc="-5" dirty="0" err="1"/>
              <a:t>yn</a:t>
            </a:r>
            <a:r>
              <a:rPr lang="en-GB" spc="-5" dirty="0"/>
              <a:t> </a:t>
            </a:r>
            <a:r>
              <a:rPr lang="en-GB" spc="-5" dirty="0" err="1"/>
              <a:t>darparu</a:t>
            </a:r>
            <a:r>
              <a:rPr lang="en-GB" spc="-5" dirty="0"/>
              <a:t> </a:t>
            </a:r>
            <a:r>
              <a:rPr lang="en-GB" spc="-5" dirty="0" err="1"/>
              <a:t>cyfle</a:t>
            </a:r>
            <a:r>
              <a:rPr lang="en-GB" spc="-5" dirty="0"/>
              <a:t> </a:t>
            </a:r>
            <a:r>
              <a:rPr lang="en-GB" spc="-5" dirty="0" err="1"/>
              <a:t>cyfartal</a:t>
            </a:r>
            <a:r>
              <a:rPr lang="en-GB" spc="-5" dirty="0"/>
              <a:t> </a:t>
            </a:r>
            <a:r>
              <a:rPr lang="en-GB" spc="-5" dirty="0" err="1"/>
              <a:t>i’n</a:t>
            </a:r>
            <a:r>
              <a:rPr lang="en-GB" spc="-5" dirty="0"/>
              <a:t> </a:t>
            </a:r>
            <a:r>
              <a:rPr lang="en-GB" spc="-5" dirty="0" err="1"/>
              <a:t>holl</a:t>
            </a:r>
            <a:r>
              <a:rPr lang="en-GB" spc="-5" dirty="0"/>
              <a:t> </a:t>
            </a:r>
            <a:r>
              <a:rPr lang="en-GB" spc="-5" dirty="0" err="1"/>
              <a:t>ddisgyblion</a:t>
            </a:r>
            <a:r>
              <a:rPr lang="en-GB" spc="-5" dirty="0"/>
              <a:t> </a:t>
            </a:r>
            <a:r>
              <a:rPr lang="en-GB" spc="-5" dirty="0" err="1"/>
              <a:t>gymryd</a:t>
            </a:r>
            <a:r>
              <a:rPr lang="en-GB" spc="-5" dirty="0"/>
              <a:t> </a:t>
            </a:r>
            <a:r>
              <a:rPr lang="en-GB" spc="-5" dirty="0" err="1"/>
              <a:t>rhan</a:t>
            </a:r>
            <a:r>
              <a:rPr lang="en-GB" spc="-5" dirty="0"/>
              <a:t> </a:t>
            </a:r>
            <a:r>
              <a:rPr lang="en-GB" spc="-5" dirty="0" err="1"/>
              <a:t>yn</a:t>
            </a:r>
            <a:r>
              <a:rPr lang="en-GB" spc="-5" dirty="0"/>
              <a:t> </a:t>
            </a:r>
            <a:r>
              <a:rPr lang="en-GB" spc="-5" dirty="0" err="1"/>
              <a:t>yr</a:t>
            </a:r>
            <a:r>
              <a:rPr lang="en-GB" spc="-5" dirty="0"/>
              <a:t> </a:t>
            </a:r>
            <a:r>
              <a:rPr lang="en-GB" spc="-5" dirty="0" err="1"/>
              <a:t>ystod</a:t>
            </a:r>
            <a:r>
              <a:rPr lang="en-GB" spc="-5" dirty="0"/>
              <a:t> lawn o </a:t>
            </a:r>
            <a:r>
              <a:rPr lang="en-GB" spc="-5" dirty="0" err="1"/>
              <a:t>weithgareddau</a:t>
            </a:r>
            <a:r>
              <a:rPr lang="en-GB" spc="-5" dirty="0"/>
              <a:t> </a:t>
            </a:r>
            <a:r>
              <a:rPr lang="en-GB" spc="-5" dirty="0" err="1"/>
              <a:t>celfyddydau</a:t>
            </a:r>
            <a:r>
              <a:rPr lang="en-GB" spc="-5" dirty="0"/>
              <a:t> </a:t>
            </a:r>
            <a:r>
              <a:rPr lang="en-GB" spc="-5" dirty="0" err="1"/>
              <a:t>creadigol</a:t>
            </a:r>
            <a:r>
              <a:rPr lang="en-GB" spc="-5" dirty="0"/>
              <a:t>?  Pa </a:t>
            </a:r>
            <a:r>
              <a:rPr lang="en-GB" spc="-5" dirty="0" err="1"/>
              <a:t>gyfran</a:t>
            </a:r>
            <a:r>
              <a:rPr lang="en-GB" spc="-5" dirty="0"/>
              <a:t> </a:t>
            </a:r>
            <a:r>
              <a:rPr lang="en-GB" spc="-5" dirty="0" err="1"/>
              <a:t>o’n</a:t>
            </a:r>
            <a:r>
              <a:rPr lang="en-GB" spc="-5" dirty="0"/>
              <a:t> </a:t>
            </a:r>
            <a:r>
              <a:rPr lang="en-GB" spc="-5" dirty="0" err="1"/>
              <a:t>disgyblion</a:t>
            </a:r>
            <a:r>
              <a:rPr lang="en-GB" spc="-5" dirty="0"/>
              <a:t> o </a:t>
            </a:r>
            <a:r>
              <a:rPr lang="en-GB" spc="-5" dirty="0" err="1"/>
              <a:t>gefndiroedd</a:t>
            </a:r>
            <a:r>
              <a:rPr lang="en-GB" spc="-5" dirty="0"/>
              <a:t> </a:t>
            </a:r>
            <a:r>
              <a:rPr lang="en-GB" spc="-5" dirty="0" err="1"/>
              <a:t>difreintiedig</a:t>
            </a:r>
            <a:r>
              <a:rPr lang="en-GB" spc="-5" dirty="0"/>
              <a:t> </a:t>
            </a:r>
            <a:r>
              <a:rPr lang="en-GB" spc="-5" dirty="0" err="1"/>
              <a:t>sy’n</a:t>
            </a:r>
            <a:r>
              <a:rPr lang="en-GB" spc="-5" dirty="0"/>
              <a:t> </a:t>
            </a:r>
            <a:r>
              <a:rPr lang="en-GB" spc="-5" dirty="0" err="1"/>
              <a:t>dysgu</a:t>
            </a:r>
            <a:r>
              <a:rPr lang="en-GB" spc="-5" dirty="0"/>
              <a:t> </a:t>
            </a:r>
            <a:r>
              <a:rPr lang="en-GB" spc="-5" dirty="0" err="1"/>
              <a:t>i</a:t>
            </a:r>
            <a:r>
              <a:rPr lang="en-GB" spc="-5" dirty="0"/>
              <a:t> </a:t>
            </a:r>
            <a:r>
              <a:rPr lang="en-GB" spc="-5" dirty="0" err="1"/>
              <a:t>chwarae</a:t>
            </a:r>
            <a:r>
              <a:rPr lang="en-GB" spc="-5" dirty="0"/>
              <a:t> </a:t>
            </a:r>
            <a:r>
              <a:rPr lang="en-GB" spc="-5" dirty="0" err="1"/>
              <a:t>offerynnau</a:t>
            </a:r>
            <a:r>
              <a:rPr lang="en-GB" spc="-5" dirty="0"/>
              <a:t> </a:t>
            </a:r>
            <a:r>
              <a:rPr lang="en-GB" spc="-5" dirty="0" err="1"/>
              <a:t>cerdd</a:t>
            </a:r>
            <a:r>
              <a:rPr lang="en-GB" spc="-5" dirty="0"/>
              <a:t>, </a:t>
            </a:r>
            <a:r>
              <a:rPr lang="en-GB" spc="-5" dirty="0" err="1"/>
              <a:t>neu’n</a:t>
            </a:r>
            <a:r>
              <a:rPr lang="en-GB" spc="-5" dirty="0"/>
              <a:t> </a:t>
            </a:r>
            <a:r>
              <a:rPr lang="en-GB" spc="-5" dirty="0" err="1"/>
              <a:t>cymryd</a:t>
            </a:r>
            <a:r>
              <a:rPr lang="en-GB" spc="-5" dirty="0"/>
              <a:t> </a:t>
            </a:r>
            <a:r>
              <a:rPr lang="en-GB" spc="-5" dirty="0" err="1"/>
              <a:t>rhan</a:t>
            </a:r>
            <a:r>
              <a:rPr lang="en-GB" spc="-5" dirty="0"/>
              <a:t> </a:t>
            </a:r>
            <a:r>
              <a:rPr lang="en-GB" spc="-5" dirty="0" err="1"/>
              <a:t>mewn</a:t>
            </a:r>
            <a:r>
              <a:rPr lang="en-GB" spc="-5" dirty="0"/>
              <a:t> </a:t>
            </a:r>
            <a:r>
              <a:rPr lang="en-GB" spc="-5" dirty="0" err="1"/>
              <a:t>gweithgareddau</a:t>
            </a:r>
            <a:r>
              <a:rPr lang="en-GB" spc="-5" dirty="0"/>
              <a:t> </a:t>
            </a:r>
            <a:r>
              <a:rPr lang="en-GB" spc="-5" dirty="0" err="1"/>
              <a:t>celf</a:t>
            </a:r>
            <a:r>
              <a:rPr lang="en-GB" spc="-5" dirty="0"/>
              <a:t>, dawns a drama y </a:t>
            </a:r>
            <a:r>
              <a:rPr lang="en-GB" spc="-5" dirty="0" err="1"/>
              <a:t>tu</a:t>
            </a:r>
            <a:r>
              <a:rPr lang="en-GB" spc="-5" dirty="0"/>
              <a:t> </a:t>
            </a:r>
            <a:r>
              <a:rPr lang="en-GB" spc="-5" dirty="0" err="1"/>
              <a:t>allan</a:t>
            </a:r>
            <a:r>
              <a:rPr lang="en-GB" spc="-5" dirty="0"/>
              <a:t> </a:t>
            </a:r>
            <a:r>
              <a:rPr lang="en-GB" spc="-5" dirty="0" err="1"/>
              <a:t>i’r</a:t>
            </a:r>
            <a:r>
              <a:rPr lang="en-GB" spc="-5" dirty="0"/>
              <a:t> </a:t>
            </a:r>
            <a:r>
              <a:rPr lang="en-GB" spc="-5" dirty="0" err="1"/>
              <a:t>ysgol</a:t>
            </a:r>
            <a:r>
              <a:rPr lang="en-GB" spc="-5" dirty="0"/>
              <a:t>?  A </a:t>
            </a:r>
            <a:r>
              <a:rPr lang="en-GB" spc="-5" dirty="0" err="1"/>
              <a:t>oes</a:t>
            </a:r>
            <a:r>
              <a:rPr lang="en-GB" spc="-5" dirty="0"/>
              <a:t> </a:t>
            </a:r>
            <a:r>
              <a:rPr lang="en-GB" spc="-5" dirty="0" err="1"/>
              <a:t>angen</a:t>
            </a:r>
            <a:r>
              <a:rPr lang="en-GB" spc="-5" dirty="0"/>
              <a:t> </a:t>
            </a:r>
            <a:r>
              <a:rPr lang="en-GB" spc="-5" dirty="0" err="1"/>
              <a:t>i</a:t>
            </a:r>
            <a:r>
              <a:rPr lang="en-GB" spc="-5" dirty="0"/>
              <a:t> </a:t>
            </a:r>
            <a:r>
              <a:rPr lang="en-GB" spc="-5" dirty="0" err="1"/>
              <a:t>ni</a:t>
            </a:r>
            <a:r>
              <a:rPr lang="en-GB" spc="-5" dirty="0"/>
              <a:t> </a:t>
            </a:r>
            <a:r>
              <a:rPr lang="en-GB" spc="-5" dirty="0" err="1"/>
              <a:t>sicrhau</a:t>
            </a:r>
            <a:r>
              <a:rPr lang="en-GB" spc="-5" dirty="0"/>
              <a:t> </a:t>
            </a:r>
            <a:r>
              <a:rPr lang="en-GB" spc="-5" dirty="0" err="1"/>
              <a:t>cyfle</a:t>
            </a:r>
            <a:r>
              <a:rPr lang="en-GB" spc="-5" dirty="0"/>
              <a:t> </a:t>
            </a:r>
            <a:r>
              <a:rPr lang="en-GB" spc="-5" dirty="0" err="1"/>
              <a:t>cyfartal</a:t>
            </a:r>
            <a:r>
              <a:rPr lang="en-GB" spc="-5" dirty="0"/>
              <a:t> </a:t>
            </a:r>
            <a:r>
              <a:rPr lang="en-GB" spc="-5" dirty="0" err="1"/>
              <a:t>i</a:t>
            </a:r>
            <a:r>
              <a:rPr lang="en-GB" spc="-5" dirty="0"/>
              <a:t> </a:t>
            </a:r>
            <a:r>
              <a:rPr lang="en-GB" spc="-5" dirty="0" err="1"/>
              <a:t>bawb</a:t>
            </a:r>
            <a:r>
              <a:rPr lang="en-GB" spc="-5" dirty="0"/>
              <a:t>?</a:t>
            </a:r>
          </a:p>
        </p:txBody>
      </p:sp>
      <p:sp>
        <p:nvSpPr>
          <p:cNvPr id="4" name="object 4"/>
          <p:cNvSpPr txBox="1"/>
          <p:nvPr/>
        </p:nvSpPr>
        <p:spPr>
          <a:xfrm>
            <a:off x="6615620" y="1715989"/>
            <a:ext cx="6196738" cy="538609"/>
          </a:xfrm>
          <a:prstGeom prst="rect">
            <a:avLst/>
          </a:prstGeom>
        </p:spPr>
        <p:txBody>
          <a:bodyPr vert="horz" wrap="square" lIns="0" tIns="0" rIns="0" bIns="0" rtlCol="0">
            <a:spAutoFit/>
          </a:bodyPr>
          <a:lstStyle/>
          <a:p>
            <a:pPr marL="12700">
              <a:lnSpc>
                <a:spcPct val="100000"/>
              </a:lnSpc>
            </a:pPr>
            <a:r>
              <a:rPr lang="en-GB" sz="3500" b="1" spc="-5" dirty="0" smtClean="0">
                <a:solidFill>
                  <a:srgbClr val="414042"/>
                </a:solidFill>
                <a:latin typeface="Arial"/>
                <a:cs typeface="Arial"/>
              </a:rPr>
              <a:t>Questions </a:t>
            </a:r>
            <a:r>
              <a:rPr lang="en-GB" sz="3500" b="1" spc="-5" dirty="0">
                <a:solidFill>
                  <a:srgbClr val="414042"/>
                </a:solidFill>
                <a:latin typeface="Arial"/>
                <a:cs typeface="Arial"/>
              </a:rPr>
              <a:t>for providers</a:t>
            </a:r>
            <a:endParaRPr sz="3500" dirty="0">
              <a:latin typeface="Arial"/>
              <a:cs typeface="Arial"/>
            </a:endParaRPr>
          </a:p>
        </p:txBody>
      </p:sp>
      <p:sp>
        <p:nvSpPr>
          <p:cNvPr id="5" name="object 5"/>
          <p:cNvSpPr txBox="1">
            <a:spLocks noGrp="1"/>
          </p:cNvSpPr>
          <p:nvPr>
            <p:ph sz="half" idx="3"/>
          </p:nvPr>
        </p:nvSpPr>
        <p:spPr>
          <a:xfrm>
            <a:off x="6615620" y="2642252"/>
            <a:ext cx="5782945" cy="3385542"/>
          </a:xfrm>
          <a:prstGeom prst="rect">
            <a:avLst/>
          </a:prstGeom>
        </p:spPr>
        <p:txBody>
          <a:bodyPr vert="horz" wrap="square" lIns="0" tIns="0" rIns="0" bIns="0" rtlCol="0">
            <a:spAutoFit/>
          </a:bodyPr>
          <a:lstStyle/>
          <a:p>
            <a:pPr marL="342900" marR="44450" indent="-342900">
              <a:lnSpc>
                <a:spcPct val="100000"/>
              </a:lnSpc>
              <a:buFont typeface="Arial" panose="020B0604020202020204" pitchFamily="34" charset="0"/>
              <a:buChar char="•"/>
            </a:pPr>
            <a:r>
              <a:rPr lang="en-GB" dirty="0"/>
              <a:t>Do we provide equal opportunities for all of our pupils to take part in the full range of creative arts activities?  What proportion of our pupils from deprived backgrounds learn musical instruments, or take part in art, dance and drama activities outside of school?  Do we need to ‘level the playing field’?</a:t>
            </a:r>
          </a:p>
          <a:p>
            <a:pPr marL="342900" marR="44450" indent="-342900">
              <a:lnSpc>
                <a:spcPct val="100000"/>
              </a:lnSpc>
              <a:buFont typeface="Arial" panose="020B0604020202020204" pitchFamily="34" charset="0"/>
              <a:buChar char="•"/>
            </a:pPr>
            <a:endParaRPr lang="en-GB" dirty="0"/>
          </a:p>
          <a:p>
            <a:pPr marR="44450" indent="12700">
              <a:lnSpc>
                <a:spcPct val="100000"/>
              </a:lnSpc>
            </a:pPr>
            <a:endParaRPr lang="en-GB" dirty="0"/>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3024259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Cwestiynau</a:t>
            </a:r>
            <a:r>
              <a:rPr lang="en-GB" spc="-10" dirty="0"/>
              <a:t> </a:t>
            </a:r>
            <a:r>
              <a:rPr lang="en-GB" spc="-10" dirty="0" err="1"/>
              <a:t>i</a:t>
            </a:r>
            <a:r>
              <a:rPr lang="en-GB" spc="-10" dirty="0"/>
              <a:t> </a:t>
            </a:r>
            <a:r>
              <a:rPr lang="en-GB" spc="-10" dirty="0" err="1"/>
              <a:t>ddarparwyr</a:t>
            </a:r>
            <a:endParaRPr spc="-10" dirty="0"/>
          </a:p>
        </p:txBody>
      </p:sp>
      <p:sp>
        <p:nvSpPr>
          <p:cNvPr id="3" name="object 3"/>
          <p:cNvSpPr txBox="1">
            <a:spLocks noGrp="1"/>
          </p:cNvSpPr>
          <p:nvPr>
            <p:ph sz="half" idx="2"/>
          </p:nvPr>
        </p:nvSpPr>
        <p:spPr>
          <a:xfrm>
            <a:off x="527300" y="2642252"/>
            <a:ext cx="5728335" cy="5078313"/>
          </a:xfrm>
          <a:prstGeom prst="rect">
            <a:avLst/>
          </a:prstGeom>
        </p:spPr>
        <p:txBody>
          <a:bodyPr vert="horz" wrap="square" lIns="0" tIns="0" rIns="0" bIns="0" rtlCol="0">
            <a:spAutoFit/>
          </a:bodyPr>
          <a:lstStyle/>
          <a:p>
            <a:pPr marL="12066" marR="5080">
              <a:lnSpc>
                <a:spcPct val="100000"/>
              </a:lnSpc>
            </a:pPr>
            <a:r>
              <a:rPr lang="en-GB" spc="-5" dirty="0" err="1"/>
              <a:t>Ym</a:t>
            </a:r>
            <a:r>
              <a:rPr lang="en-GB" spc="-5" dirty="0"/>
              <a:t> </a:t>
            </a:r>
            <a:r>
              <a:rPr lang="en-GB" spc="-5" dirty="0" err="1"/>
              <a:t>Mawrth</a:t>
            </a:r>
            <a:r>
              <a:rPr lang="en-GB" spc="-5" dirty="0"/>
              <a:t> 2015, </a:t>
            </a:r>
            <a:r>
              <a:rPr lang="en-GB" spc="-5" dirty="0" err="1"/>
              <a:t>lansiodd</a:t>
            </a:r>
            <a:r>
              <a:rPr lang="en-GB" spc="-5" dirty="0"/>
              <a:t> </a:t>
            </a:r>
            <a:r>
              <a:rPr lang="en-GB" spc="-5" dirty="0" err="1"/>
              <a:t>Llywodraeth</a:t>
            </a:r>
            <a:r>
              <a:rPr lang="en-GB" spc="-5" dirty="0"/>
              <a:t> </a:t>
            </a:r>
            <a:r>
              <a:rPr lang="en-GB" spc="-5" dirty="0" err="1"/>
              <a:t>Cymru</a:t>
            </a:r>
            <a:r>
              <a:rPr lang="en-GB" spc="-5" dirty="0"/>
              <a:t> </a:t>
            </a:r>
            <a:r>
              <a:rPr lang="en-GB" spc="-5" dirty="0" err="1"/>
              <a:t>Gynllun</a:t>
            </a:r>
            <a:r>
              <a:rPr lang="en-GB" spc="-5" dirty="0"/>
              <a:t> y </a:t>
            </a:r>
            <a:r>
              <a:rPr lang="en-GB" spc="-5" dirty="0" err="1"/>
              <a:t>Celfyddydau</a:t>
            </a:r>
            <a:r>
              <a:rPr lang="en-GB" spc="-5" dirty="0"/>
              <a:t> a </a:t>
            </a:r>
            <a:r>
              <a:rPr lang="en-GB" spc="-5" dirty="0" err="1"/>
              <a:t>Dysgu</a:t>
            </a:r>
            <a:r>
              <a:rPr lang="en-GB" spc="-5" dirty="0"/>
              <a:t> </a:t>
            </a:r>
            <a:r>
              <a:rPr lang="en-GB" spc="-5" dirty="0" err="1"/>
              <a:t>Creadigol</a:t>
            </a:r>
            <a:r>
              <a:rPr lang="en-GB" spc="-5" dirty="0"/>
              <a:t> </a:t>
            </a:r>
            <a:r>
              <a:rPr lang="en-GB" spc="-5" dirty="0" err="1"/>
              <a:t>i</a:t>
            </a:r>
            <a:r>
              <a:rPr lang="en-GB" spc="-5" dirty="0"/>
              <a:t> </a:t>
            </a:r>
            <a:r>
              <a:rPr lang="en-GB" spc="-5" dirty="0" err="1"/>
              <a:t>Gymru</a:t>
            </a:r>
            <a:r>
              <a:rPr lang="en-GB" spc="-5" dirty="0"/>
              <a:t>.  </a:t>
            </a:r>
            <a:r>
              <a:rPr lang="en-GB" spc="-5" dirty="0" err="1"/>
              <a:t>Lluniwyd</a:t>
            </a:r>
            <a:r>
              <a:rPr lang="en-GB" spc="-5" dirty="0"/>
              <a:t> y </a:t>
            </a:r>
            <a:r>
              <a:rPr lang="en-GB" spc="-5" dirty="0" err="1"/>
              <a:t>cynllun</a:t>
            </a:r>
            <a:r>
              <a:rPr lang="en-GB" spc="-5" dirty="0"/>
              <a:t> </a:t>
            </a:r>
            <a:r>
              <a:rPr lang="en-GB" spc="-5" dirty="0" err="1"/>
              <a:t>hwn</a:t>
            </a:r>
            <a:r>
              <a:rPr lang="en-GB" spc="-5" dirty="0"/>
              <a:t> </a:t>
            </a:r>
            <a:r>
              <a:rPr lang="en-GB" spc="-5" dirty="0" err="1"/>
              <a:t>i</a:t>
            </a:r>
            <a:r>
              <a:rPr lang="en-GB" spc="-5" dirty="0"/>
              <a:t> ‘</a:t>
            </a:r>
            <a:r>
              <a:rPr lang="en-GB" spc="-5" dirty="0" err="1"/>
              <a:t>greu</a:t>
            </a:r>
            <a:r>
              <a:rPr lang="en-GB" spc="-5" dirty="0"/>
              <a:t> </a:t>
            </a:r>
            <a:r>
              <a:rPr lang="en-GB" spc="-5" dirty="0" err="1"/>
              <a:t>newid</a:t>
            </a:r>
            <a:r>
              <a:rPr lang="en-GB" spc="-5" dirty="0"/>
              <a:t> </a:t>
            </a:r>
            <a:r>
              <a:rPr lang="en-GB" spc="-5" dirty="0" err="1"/>
              <a:t>sylweddol</a:t>
            </a:r>
            <a:r>
              <a:rPr lang="en-GB" spc="-5" dirty="0"/>
              <a:t> </a:t>
            </a:r>
            <a:r>
              <a:rPr lang="en-GB" spc="-5" dirty="0" err="1"/>
              <a:t>yn</a:t>
            </a:r>
            <a:r>
              <a:rPr lang="en-GB" spc="-5" dirty="0"/>
              <a:t> </a:t>
            </a:r>
            <a:r>
              <a:rPr lang="en-GB" spc="-5" dirty="0" err="1"/>
              <a:t>ystod</a:t>
            </a:r>
            <a:r>
              <a:rPr lang="en-GB" spc="-5" dirty="0"/>
              <a:t> ac </a:t>
            </a:r>
            <a:r>
              <a:rPr lang="en-GB" spc="-5" dirty="0" err="1"/>
              <a:t>ansawdd</a:t>
            </a:r>
            <a:r>
              <a:rPr lang="en-GB" spc="-5" dirty="0"/>
              <a:t> y </a:t>
            </a:r>
            <a:r>
              <a:rPr lang="en-GB" spc="-5" dirty="0" err="1"/>
              <a:t>cyfleoedd</a:t>
            </a:r>
            <a:r>
              <a:rPr lang="en-GB" spc="-5" dirty="0"/>
              <a:t> a </a:t>
            </a:r>
            <a:r>
              <a:rPr lang="en-GB" spc="-5" dirty="0" err="1"/>
              <a:t>roddir</a:t>
            </a:r>
            <a:r>
              <a:rPr lang="en-GB" spc="-5" dirty="0"/>
              <a:t> </a:t>
            </a:r>
            <a:r>
              <a:rPr lang="en-GB" spc="-5" dirty="0" err="1"/>
              <a:t>i</a:t>
            </a:r>
            <a:r>
              <a:rPr lang="en-GB" spc="-5" dirty="0"/>
              <a:t> </a:t>
            </a:r>
            <a:r>
              <a:rPr lang="en-GB" spc="-5" dirty="0" err="1"/>
              <a:t>blant</a:t>
            </a:r>
            <a:r>
              <a:rPr lang="en-GB" spc="-5" dirty="0"/>
              <a:t> a </a:t>
            </a:r>
            <a:r>
              <a:rPr lang="en-GB" spc="-5" dirty="0" err="1"/>
              <a:t>phobl</a:t>
            </a:r>
            <a:r>
              <a:rPr lang="en-GB" spc="-5" dirty="0"/>
              <a:t> </a:t>
            </a:r>
            <a:r>
              <a:rPr lang="en-GB" spc="-5" dirty="0" err="1"/>
              <a:t>ifanc</a:t>
            </a:r>
            <a:r>
              <a:rPr lang="en-GB" spc="-5" dirty="0"/>
              <a:t> </a:t>
            </a:r>
            <a:r>
              <a:rPr lang="en-GB" spc="-5" dirty="0" err="1"/>
              <a:t>yng</a:t>
            </a:r>
            <a:r>
              <a:rPr lang="en-GB" spc="-5" dirty="0"/>
              <a:t> </a:t>
            </a:r>
            <a:r>
              <a:rPr lang="en-GB" spc="-5" dirty="0" err="1"/>
              <a:t>Nghymru</a:t>
            </a:r>
            <a:r>
              <a:rPr lang="en-GB" spc="-5" dirty="0"/>
              <a:t> </a:t>
            </a:r>
            <a:r>
              <a:rPr lang="en-GB" spc="-5" dirty="0" err="1"/>
              <a:t>i</a:t>
            </a:r>
            <a:r>
              <a:rPr lang="en-GB" spc="-5" dirty="0"/>
              <a:t> </a:t>
            </a:r>
            <a:r>
              <a:rPr lang="en-GB" spc="-5" dirty="0" err="1"/>
              <a:t>gael</a:t>
            </a:r>
            <a:r>
              <a:rPr lang="en-GB" spc="-5" dirty="0"/>
              <a:t> </a:t>
            </a:r>
            <a:r>
              <a:rPr lang="en-GB" spc="-5" dirty="0" err="1"/>
              <a:t>dysgu</a:t>
            </a:r>
            <a:r>
              <a:rPr lang="en-GB" spc="-5" dirty="0"/>
              <a:t> am </a:t>
            </a:r>
            <a:r>
              <a:rPr lang="en-GB" spc="-5" dirty="0" err="1"/>
              <a:t>eu</a:t>
            </a:r>
            <a:r>
              <a:rPr lang="en-GB" spc="-5" dirty="0"/>
              <a:t> </a:t>
            </a:r>
            <a:r>
              <a:rPr lang="en-GB" spc="-5" dirty="0" err="1"/>
              <a:t>diwylliant</a:t>
            </a:r>
            <a:r>
              <a:rPr lang="en-GB" spc="-5" dirty="0"/>
              <a:t> </a:t>
            </a:r>
            <a:r>
              <a:rPr lang="en-GB" spc="-5" dirty="0" err="1"/>
              <a:t>a’r</a:t>
            </a:r>
            <a:r>
              <a:rPr lang="en-GB" spc="-5" dirty="0"/>
              <a:t> </a:t>
            </a:r>
            <a:r>
              <a:rPr lang="en-GB" spc="-5" dirty="0" err="1"/>
              <a:t>celfyddydau</a:t>
            </a:r>
            <a:r>
              <a:rPr lang="en-GB" spc="-5" dirty="0"/>
              <a:t>, a </a:t>
            </a:r>
            <a:r>
              <a:rPr lang="en-GB" spc="-5" dirty="0" err="1"/>
              <a:t>chymryd</a:t>
            </a:r>
            <a:r>
              <a:rPr lang="en-GB" spc="-5" dirty="0"/>
              <a:t> </a:t>
            </a:r>
            <a:r>
              <a:rPr lang="en-GB" spc="-5" dirty="0" err="1"/>
              <a:t>rhan</a:t>
            </a:r>
            <a:r>
              <a:rPr lang="en-GB" spc="-5" dirty="0"/>
              <a:t> </a:t>
            </a:r>
            <a:r>
              <a:rPr lang="en-GB" spc="-5" dirty="0" err="1"/>
              <a:t>ynddynt</a:t>
            </a:r>
            <a:r>
              <a:rPr lang="en-GB" spc="-5" dirty="0"/>
              <a:t>’.  </a:t>
            </a:r>
            <a:r>
              <a:rPr lang="en-GB" spc="-5" dirty="0" err="1"/>
              <a:t>Caiff</a:t>
            </a:r>
            <a:r>
              <a:rPr lang="en-GB" spc="-5" dirty="0"/>
              <a:t> </a:t>
            </a:r>
            <a:r>
              <a:rPr lang="en-GB" spc="-5" dirty="0" err="1"/>
              <a:t>hyn</a:t>
            </a:r>
            <a:r>
              <a:rPr lang="en-GB" spc="-5" dirty="0"/>
              <a:t> </a:t>
            </a:r>
            <a:r>
              <a:rPr lang="en-GB" spc="-5" dirty="0" err="1"/>
              <a:t>ei</a:t>
            </a:r>
            <a:r>
              <a:rPr lang="en-GB" spc="-5" dirty="0"/>
              <a:t> </a:t>
            </a:r>
            <a:r>
              <a:rPr lang="en-GB" spc="-5" dirty="0" err="1"/>
              <a:t>gyflawni</a:t>
            </a:r>
            <a:r>
              <a:rPr lang="en-GB" spc="-5" dirty="0"/>
              <a:t> </a:t>
            </a:r>
            <a:r>
              <a:rPr lang="en-GB" spc="-5" dirty="0" err="1"/>
              <a:t>trwy</a:t>
            </a:r>
            <a:r>
              <a:rPr lang="en-GB" spc="-5" dirty="0"/>
              <a:t> </a:t>
            </a:r>
            <a:r>
              <a:rPr lang="en-GB" spc="-5" dirty="0" err="1"/>
              <a:t>weithio</a:t>
            </a:r>
            <a:r>
              <a:rPr lang="en-GB" spc="-5" dirty="0"/>
              <a:t> </a:t>
            </a:r>
            <a:r>
              <a:rPr lang="en-GB" spc="-5" dirty="0" err="1"/>
              <a:t>mewn</a:t>
            </a:r>
            <a:r>
              <a:rPr lang="en-GB" spc="-5" dirty="0"/>
              <a:t> </a:t>
            </a:r>
            <a:r>
              <a:rPr lang="en-GB" spc="-5" dirty="0" err="1"/>
              <a:t>partneriaeth</a:t>
            </a:r>
            <a:r>
              <a:rPr lang="en-GB" spc="-5" dirty="0"/>
              <a:t> â </a:t>
            </a:r>
            <a:r>
              <a:rPr lang="en-GB" spc="-5" dirty="0" err="1"/>
              <a:t>Chyngor</a:t>
            </a:r>
            <a:r>
              <a:rPr lang="en-GB" spc="-5" dirty="0"/>
              <a:t> </a:t>
            </a:r>
            <a:r>
              <a:rPr lang="en-GB" spc="-5" dirty="0" err="1"/>
              <a:t>Celfyddydau</a:t>
            </a:r>
            <a:r>
              <a:rPr lang="en-GB" spc="-5" dirty="0"/>
              <a:t> </a:t>
            </a:r>
            <a:r>
              <a:rPr lang="en-GB" spc="-5" dirty="0" err="1"/>
              <a:t>Cymru</a:t>
            </a:r>
            <a:r>
              <a:rPr lang="en-GB" spc="-5" dirty="0"/>
              <a:t>.  Mae </a:t>
            </a:r>
            <a:r>
              <a:rPr lang="en-GB" spc="-5" dirty="0" err="1"/>
              <a:t>rhagor</a:t>
            </a:r>
            <a:r>
              <a:rPr lang="en-GB" spc="-5" dirty="0"/>
              <a:t> o </a:t>
            </a:r>
            <a:r>
              <a:rPr lang="en-GB" spc="-5" dirty="0" err="1"/>
              <a:t>wybodaeth</a:t>
            </a:r>
            <a:r>
              <a:rPr lang="en-GB" spc="-5" dirty="0"/>
              <a:t> am </a:t>
            </a:r>
            <a:r>
              <a:rPr lang="en-GB" spc="-5" dirty="0" err="1"/>
              <a:t>Gynllun</a:t>
            </a:r>
            <a:r>
              <a:rPr lang="en-GB" spc="-5" dirty="0"/>
              <a:t> y </a:t>
            </a:r>
            <a:r>
              <a:rPr lang="en-GB" spc="-5" dirty="0" err="1"/>
              <a:t>Celfyddydau</a:t>
            </a:r>
            <a:r>
              <a:rPr lang="en-GB" spc="-5" dirty="0"/>
              <a:t> a </a:t>
            </a:r>
            <a:r>
              <a:rPr lang="en-GB" spc="-5" dirty="0" err="1"/>
              <a:t>Dysgu</a:t>
            </a:r>
            <a:r>
              <a:rPr lang="en-GB" spc="-5" dirty="0"/>
              <a:t> </a:t>
            </a:r>
            <a:r>
              <a:rPr lang="en-GB" spc="-5" dirty="0" err="1"/>
              <a:t>Creadigol</a:t>
            </a:r>
            <a:r>
              <a:rPr lang="en-GB" spc="-5" dirty="0"/>
              <a:t> </a:t>
            </a:r>
            <a:r>
              <a:rPr lang="en-GB" spc="-5" dirty="0" err="1"/>
              <a:t>i’w</a:t>
            </a:r>
            <a:r>
              <a:rPr lang="en-GB" spc="-5" dirty="0"/>
              <a:t> </a:t>
            </a:r>
            <a:r>
              <a:rPr lang="en-GB" spc="-5" dirty="0" err="1"/>
              <a:t>gweld</a:t>
            </a:r>
            <a:r>
              <a:rPr lang="en-GB" spc="-5" dirty="0"/>
              <a:t> </a:t>
            </a:r>
            <a:r>
              <a:rPr lang="en-GB" spc="-5" dirty="0" err="1"/>
              <a:t>ar</a:t>
            </a:r>
            <a:r>
              <a:rPr lang="en-GB" spc="-5" dirty="0"/>
              <a:t> </a:t>
            </a:r>
            <a:r>
              <a:rPr lang="en-GB" spc="-5" dirty="0" err="1"/>
              <a:t>wefan</a:t>
            </a:r>
            <a:r>
              <a:rPr lang="en-GB" spc="-5" dirty="0"/>
              <a:t> </a:t>
            </a:r>
            <a:r>
              <a:rPr lang="en-GB" spc="-5" dirty="0" err="1"/>
              <a:t>Llywodraeth</a:t>
            </a:r>
            <a:r>
              <a:rPr lang="en-GB" spc="-5" dirty="0"/>
              <a:t> </a:t>
            </a:r>
            <a:r>
              <a:rPr lang="en-GB" spc="-5" dirty="0" err="1"/>
              <a:t>Cymru</a:t>
            </a:r>
            <a:r>
              <a:rPr lang="en-GB" spc="-5" dirty="0"/>
              <a:t>.  </a:t>
            </a:r>
          </a:p>
          <a:p>
            <a:pPr marL="482600" marR="5080" indent="-470534">
              <a:lnSpc>
                <a:spcPct val="100000"/>
              </a:lnSpc>
              <a:buFont typeface="Arial" panose="020B0604020202020204" pitchFamily="34" charset="0"/>
              <a:buChar char="•"/>
            </a:pPr>
            <a:endParaRPr lang="en-GB" spc="-5" dirty="0"/>
          </a:p>
          <a:p>
            <a:pPr marL="482600" marR="5080" indent="-470534">
              <a:lnSpc>
                <a:spcPct val="100000"/>
              </a:lnSpc>
              <a:buFont typeface="Arial" panose="020B0604020202020204" pitchFamily="34" charset="0"/>
              <a:buChar char="•"/>
            </a:pPr>
            <a:r>
              <a:rPr lang="en-GB" spc="-5" dirty="0"/>
              <a:t>A </a:t>
            </a:r>
            <a:r>
              <a:rPr lang="en-GB" spc="-5" dirty="0" err="1"/>
              <a:t>fyddai</a:t>
            </a:r>
            <a:r>
              <a:rPr lang="en-GB" spc="-5" dirty="0"/>
              <a:t> o </a:t>
            </a:r>
            <a:r>
              <a:rPr lang="en-GB" spc="-5" dirty="0" err="1"/>
              <a:t>fudd</a:t>
            </a:r>
            <a:r>
              <a:rPr lang="en-GB" spc="-5" dirty="0"/>
              <a:t> </a:t>
            </a:r>
            <a:r>
              <a:rPr lang="en-GB" spc="-5" dirty="0" err="1"/>
              <a:t>i’n</a:t>
            </a:r>
            <a:r>
              <a:rPr lang="en-GB" spc="-5" dirty="0"/>
              <a:t> </a:t>
            </a:r>
            <a:r>
              <a:rPr lang="en-GB" spc="-5" dirty="0" err="1"/>
              <a:t>hysgol</a:t>
            </a:r>
            <a:r>
              <a:rPr lang="en-GB" spc="-5" dirty="0"/>
              <a:t> </a:t>
            </a:r>
            <a:r>
              <a:rPr lang="en-GB" spc="-5" dirty="0" err="1"/>
              <a:t>gymryd</a:t>
            </a:r>
            <a:r>
              <a:rPr lang="en-GB" spc="-5" dirty="0"/>
              <a:t> </a:t>
            </a:r>
            <a:r>
              <a:rPr lang="en-GB" spc="-5" dirty="0" err="1"/>
              <a:t>rhan</a:t>
            </a:r>
            <a:r>
              <a:rPr lang="en-GB" spc="-5" dirty="0"/>
              <a:t> </a:t>
            </a:r>
            <a:r>
              <a:rPr lang="en-GB" spc="-5" dirty="0" err="1"/>
              <a:t>yn</a:t>
            </a:r>
            <a:r>
              <a:rPr lang="en-GB" spc="-5" dirty="0"/>
              <a:t> y </a:t>
            </a:r>
            <a:r>
              <a:rPr lang="en-GB" spc="-5" dirty="0" err="1"/>
              <a:t>flaenoriaeth</a:t>
            </a:r>
            <a:r>
              <a:rPr lang="en-GB" spc="-5" dirty="0"/>
              <a:t> </a:t>
            </a:r>
            <a:r>
              <a:rPr lang="en-GB" spc="-5" dirty="0" err="1"/>
              <a:t>genedlaethol</a:t>
            </a:r>
            <a:r>
              <a:rPr lang="en-GB" spc="-5" dirty="0"/>
              <a:t> hon?</a:t>
            </a:r>
          </a:p>
        </p:txBody>
      </p:sp>
      <p:sp>
        <p:nvSpPr>
          <p:cNvPr id="4" name="object 4"/>
          <p:cNvSpPr txBox="1"/>
          <p:nvPr/>
        </p:nvSpPr>
        <p:spPr>
          <a:xfrm>
            <a:off x="6615620" y="1715989"/>
            <a:ext cx="6196738" cy="538609"/>
          </a:xfrm>
          <a:prstGeom prst="rect">
            <a:avLst/>
          </a:prstGeom>
        </p:spPr>
        <p:txBody>
          <a:bodyPr vert="horz" wrap="square" lIns="0" tIns="0" rIns="0" bIns="0" rtlCol="0">
            <a:spAutoFit/>
          </a:bodyPr>
          <a:lstStyle/>
          <a:p>
            <a:pPr marL="12700">
              <a:lnSpc>
                <a:spcPct val="100000"/>
              </a:lnSpc>
            </a:pPr>
            <a:r>
              <a:rPr lang="en-GB" sz="3500" b="1" spc="-5" dirty="0" smtClean="0">
                <a:solidFill>
                  <a:srgbClr val="414042"/>
                </a:solidFill>
                <a:latin typeface="Arial"/>
                <a:cs typeface="Arial"/>
              </a:rPr>
              <a:t>Questions </a:t>
            </a:r>
            <a:r>
              <a:rPr lang="en-GB" sz="3500" b="1" spc="-5" dirty="0">
                <a:solidFill>
                  <a:srgbClr val="414042"/>
                </a:solidFill>
                <a:latin typeface="Arial"/>
                <a:cs typeface="Arial"/>
              </a:rPr>
              <a:t>for providers</a:t>
            </a:r>
            <a:endParaRPr sz="3500" dirty="0">
              <a:latin typeface="Arial"/>
              <a:cs typeface="Arial"/>
            </a:endParaRPr>
          </a:p>
        </p:txBody>
      </p:sp>
      <p:sp>
        <p:nvSpPr>
          <p:cNvPr id="5" name="object 5"/>
          <p:cNvSpPr txBox="1">
            <a:spLocks noGrp="1"/>
          </p:cNvSpPr>
          <p:nvPr>
            <p:ph sz="half" idx="3"/>
          </p:nvPr>
        </p:nvSpPr>
        <p:spPr>
          <a:xfrm>
            <a:off x="6615620" y="2642252"/>
            <a:ext cx="5782945" cy="5416868"/>
          </a:xfrm>
          <a:prstGeom prst="rect">
            <a:avLst/>
          </a:prstGeom>
        </p:spPr>
        <p:txBody>
          <a:bodyPr vert="horz" wrap="square" lIns="0" tIns="0" rIns="0" bIns="0" rtlCol="0">
            <a:spAutoFit/>
          </a:bodyPr>
          <a:lstStyle/>
          <a:p>
            <a:pPr marR="44450">
              <a:lnSpc>
                <a:spcPct val="100000"/>
              </a:lnSpc>
            </a:pPr>
            <a:r>
              <a:rPr lang="en-GB" dirty="0"/>
              <a:t>In March 2015 the Welsh Government launched the Arts and Creative Learning Plan for Wales.  This plan is designed to ‘bring about a step change in the range and quality of opportunities that children and young people in Wales are given to engage with and learn about the arts and their culture’.  It will be achieved through partnership work with the Arts Council of Wales.  Further details of the Arts and Creative Learning Plan can be found on the Welsh government website.  </a:t>
            </a:r>
          </a:p>
          <a:p>
            <a:pPr marL="342900" marR="44450" indent="-342900">
              <a:lnSpc>
                <a:spcPct val="100000"/>
              </a:lnSpc>
              <a:buFont typeface="Arial" panose="020B0604020202020204" pitchFamily="34" charset="0"/>
              <a:buChar char="•"/>
            </a:pPr>
            <a:endParaRPr lang="en-GB" dirty="0"/>
          </a:p>
          <a:p>
            <a:pPr marL="342900" marR="44450" indent="-342900">
              <a:lnSpc>
                <a:spcPct val="100000"/>
              </a:lnSpc>
              <a:buFont typeface="Arial" panose="020B0604020202020204" pitchFamily="34" charset="0"/>
              <a:buChar char="•"/>
            </a:pPr>
            <a:r>
              <a:rPr lang="en-GB" dirty="0"/>
              <a:t>Would it benefit our school to be involved in this national priority?</a:t>
            </a:r>
          </a:p>
          <a:p>
            <a:pPr marL="342900" marR="44450" indent="-342900">
              <a:lnSpc>
                <a:spcPct val="100000"/>
              </a:lnSpc>
              <a:buFont typeface="Arial" panose="020B0604020202020204" pitchFamily="34" charset="0"/>
              <a:buChar char="•"/>
            </a:pPr>
            <a:endParaRPr lang="en-GB" dirty="0"/>
          </a:p>
          <a:p>
            <a:pPr marR="44450" indent="12700">
              <a:lnSpc>
                <a:spcPct val="100000"/>
              </a:lnSpc>
            </a:pPr>
            <a:endParaRPr lang="en-GB" dirty="0"/>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1757249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2693045"/>
          </a:xfrm>
          <a:prstGeom prst="rect">
            <a:avLst/>
          </a:prstGeom>
        </p:spPr>
        <p:txBody>
          <a:bodyPr vert="horz" wrap="square" lIns="0" tIns="0" rIns="0" bIns="0" rtlCol="0">
            <a:spAutoFit/>
          </a:bodyPr>
          <a:lstStyle/>
          <a:p>
            <a:pPr marL="12700">
              <a:lnSpc>
                <a:spcPct val="100000"/>
              </a:lnSpc>
            </a:pPr>
            <a:r>
              <a:rPr lang="en-GB" spc="-10" dirty="0" err="1"/>
              <a:t>Dolen</a:t>
            </a:r>
            <a:r>
              <a:rPr lang="en-GB" spc="-10" dirty="0"/>
              <a:t> we </a:t>
            </a:r>
            <a:r>
              <a:rPr lang="en-GB" spc="-10" dirty="0" err="1"/>
              <a:t>i’r</a:t>
            </a:r>
            <a:r>
              <a:rPr lang="en-GB" spc="-10" dirty="0"/>
              <a:t> </a:t>
            </a:r>
            <a:r>
              <a:rPr lang="en-GB" spc="-10" dirty="0" err="1"/>
              <a:t>adroddiad</a:t>
            </a:r>
            <a:r>
              <a:rPr lang="en-GB" spc="-10" dirty="0"/>
              <a:t> </a:t>
            </a:r>
            <a:br>
              <a:rPr lang="en-GB" spc="-10" dirty="0"/>
            </a:br>
            <a:r>
              <a:rPr lang="en-GB" spc="-10" dirty="0" err="1"/>
              <a:t>llawn</a:t>
            </a:r>
            <a:r>
              <a:rPr lang="en-GB" spc="-10" dirty="0"/>
              <a:t>:</a:t>
            </a:r>
            <a:br>
              <a:rPr lang="en-GB" spc="-10" dirty="0"/>
            </a:br>
            <a:r>
              <a:rPr lang="en-GB" spc="-10" dirty="0"/>
              <a:t/>
            </a:r>
            <a:br>
              <a:rPr lang="en-GB" spc="-10" dirty="0"/>
            </a:br>
            <a:r>
              <a:rPr lang="en-GB" spc="-10" dirty="0"/>
              <a:t>www.</a:t>
            </a:r>
            <a:br>
              <a:rPr lang="en-GB" spc="-10" dirty="0"/>
            </a:br>
            <a:endParaRPr lang="en-GB" spc="-10" dirty="0"/>
          </a:p>
        </p:txBody>
      </p:sp>
      <p:sp>
        <p:nvSpPr>
          <p:cNvPr id="4" name="object 4"/>
          <p:cNvSpPr txBox="1"/>
          <p:nvPr/>
        </p:nvSpPr>
        <p:spPr>
          <a:xfrm>
            <a:off x="6615620" y="1715989"/>
            <a:ext cx="6196738" cy="2154436"/>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Web-link to full report:</a:t>
            </a:r>
          </a:p>
          <a:p>
            <a:pPr marL="12700">
              <a:lnSpc>
                <a:spcPct val="100000"/>
              </a:lnSpc>
            </a:pPr>
            <a:endParaRPr lang="en-GB" sz="3500" b="1" spc="-5" dirty="0">
              <a:solidFill>
                <a:srgbClr val="414042"/>
              </a:solidFill>
              <a:latin typeface="Arial"/>
              <a:cs typeface="Arial"/>
            </a:endParaRPr>
          </a:p>
          <a:p>
            <a:pPr marL="12700">
              <a:lnSpc>
                <a:spcPct val="100000"/>
              </a:lnSpc>
            </a:pPr>
            <a:endParaRPr lang="en-GB" sz="3500" b="1" spc="-5" dirty="0">
              <a:solidFill>
                <a:srgbClr val="414042"/>
              </a:solidFill>
              <a:latin typeface="Arial"/>
              <a:cs typeface="Arial"/>
            </a:endParaRPr>
          </a:p>
          <a:p>
            <a:pPr marL="12700">
              <a:lnSpc>
                <a:spcPct val="100000"/>
              </a:lnSpc>
            </a:pPr>
            <a:r>
              <a:rPr lang="en-GB" sz="3500" b="1" spc="-5" dirty="0">
                <a:solidFill>
                  <a:srgbClr val="414042"/>
                </a:solidFill>
                <a:latin typeface="Arial"/>
                <a:cs typeface="Arial"/>
              </a:rPr>
              <a:t>www.</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410803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dirty="0" err="1" smtClean="0"/>
              <a:t>Cefndir</a:t>
            </a:r>
            <a:endParaRPr dirty="0"/>
          </a:p>
        </p:txBody>
      </p:sp>
      <p:sp>
        <p:nvSpPr>
          <p:cNvPr id="4" name="object 4"/>
          <p:cNvSpPr txBox="1"/>
          <p:nvPr/>
        </p:nvSpPr>
        <p:spPr>
          <a:xfrm>
            <a:off x="527298" y="2642252"/>
            <a:ext cx="5589905" cy="6114494"/>
          </a:xfrm>
          <a:prstGeom prst="rect">
            <a:avLst/>
          </a:prstGeom>
        </p:spPr>
        <p:txBody>
          <a:bodyPr vert="horz" wrap="square" lIns="0" tIns="0" rIns="0" bIns="0" rtlCol="0">
            <a:spAutoFit/>
          </a:bodyPr>
          <a:lstStyle/>
          <a:p>
            <a:pPr marL="342900" marR="5080" indent="-342900">
              <a:lnSpc>
                <a:spcPct val="100000"/>
              </a:lnSpc>
              <a:buFont typeface="Arial" panose="020B0604020202020204" pitchFamily="34" charset="0"/>
              <a:buChar char="•"/>
              <a:tabLst>
                <a:tab pos="5485765" algn="l"/>
              </a:tabLst>
            </a:pPr>
            <a:r>
              <a:rPr lang="en-GB" sz="2200" dirty="0" err="1">
                <a:solidFill>
                  <a:srgbClr val="2EAAE1"/>
                </a:solidFill>
                <a:latin typeface="Arial"/>
                <a:cs typeface="Arial"/>
              </a:rPr>
              <a:t>Caiff</a:t>
            </a:r>
            <a:r>
              <a:rPr lang="en-GB" sz="2200" dirty="0">
                <a:solidFill>
                  <a:srgbClr val="2EAAE1"/>
                </a:solidFill>
                <a:latin typeface="Arial"/>
                <a:cs typeface="Arial"/>
              </a:rPr>
              <a:t> </a:t>
            </a:r>
            <a:r>
              <a:rPr lang="en-GB" sz="2200" dirty="0" err="1">
                <a:solidFill>
                  <a:srgbClr val="2EAAE1"/>
                </a:solidFill>
                <a:latin typeface="Arial"/>
                <a:cs typeface="Arial"/>
              </a:rPr>
              <a:t>yr</a:t>
            </a:r>
            <a:r>
              <a:rPr lang="en-GB" sz="2200" dirty="0">
                <a:solidFill>
                  <a:srgbClr val="2EAAE1"/>
                </a:solidFill>
                <a:latin typeface="Arial"/>
                <a:cs typeface="Arial"/>
              </a:rPr>
              <a:t> </a:t>
            </a:r>
            <a:r>
              <a:rPr lang="en-GB" sz="2200" dirty="0" err="1">
                <a:solidFill>
                  <a:srgbClr val="2EAAE1"/>
                </a:solidFill>
                <a:latin typeface="Arial"/>
                <a:cs typeface="Arial"/>
              </a:rPr>
              <a:t>adroddiad</a:t>
            </a:r>
            <a:r>
              <a:rPr lang="en-GB" sz="2200" dirty="0">
                <a:solidFill>
                  <a:srgbClr val="2EAAE1"/>
                </a:solidFill>
                <a:latin typeface="Arial"/>
                <a:cs typeface="Arial"/>
              </a:rPr>
              <a:t> </a:t>
            </a:r>
            <a:r>
              <a:rPr lang="en-GB" sz="2200" dirty="0" err="1">
                <a:solidFill>
                  <a:srgbClr val="2EAAE1"/>
                </a:solidFill>
                <a:latin typeface="Arial"/>
                <a:cs typeface="Arial"/>
              </a:rPr>
              <a:t>hwn</a:t>
            </a:r>
            <a:r>
              <a:rPr lang="en-GB" sz="2200" dirty="0">
                <a:solidFill>
                  <a:srgbClr val="2EAAE1"/>
                </a:solidFill>
                <a:latin typeface="Arial"/>
                <a:cs typeface="Arial"/>
              </a:rPr>
              <a:t> </a:t>
            </a:r>
            <a:r>
              <a:rPr lang="en-GB" sz="2200" dirty="0" err="1">
                <a:solidFill>
                  <a:srgbClr val="2EAAE1"/>
                </a:solidFill>
                <a:latin typeface="Arial"/>
                <a:cs typeface="Arial"/>
              </a:rPr>
              <a:t>ei</a:t>
            </a:r>
            <a:r>
              <a:rPr lang="en-GB" sz="2200" dirty="0">
                <a:solidFill>
                  <a:srgbClr val="2EAAE1"/>
                </a:solidFill>
                <a:latin typeface="Arial"/>
                <a:cs typeface="Arial"/>
              </a:rPr>
              <a:t> </a:t>
            </a:r>
            <a:r>
              <a:rPr lang="en-GB" sz="2200" dirty="0" err="1">
                <a:solidFill>
                  <a:srgbClr val="2EAAE1"/>
                </a:solidFill>
                <a:latin typeface="Arial"/>
                <a:cs typeface="Arial"/>
              </a:rPr>
              <a:t>ysgrifennu</a:t>
            </a:r>
            <a:r>
              <a:rPr lang="en-GB" sz="2200" dirty="0">
                <a:solidFill>
                  <a:srgbClr val="2EAAE1"/>
                </a:solidFill>
                <a:latin typeface="Arial"/>
                <a:cs typeface="Arial"/>
              </a:rPr>
              <a:t> </a:t>
            </a: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ymateb</a:t>
            </a:r>
            <a:r>
              <a:rPr lang="en-GB" sz="2200" dirty="0">
                <a:solidFill>
                  <a:srgbClr val="2EAAE1"/>
                </a:solidFill>
                <a:latin typeface="Arial"/>
                <a:cs typeface="Arial"/>
              </a:rPr>
              <a:t> </a:t>
            </a: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gais</a:t>
            </a:r>
            <a:r>
              <a:rPr lang="en-GB" sz="2200" dirty="0">
                <a:solidFill>
                  <a:srgbClr val="2EAAE1"/>
                </a:solidFill>
                <a:latin typeface="Arial"/>
                <a:cs typeface="Arial"/>
              </a:rPr>
              <a:t> am </a:t>
            </a:r>
            <a:r>
              <a:rPr lang="en-GB" sz="2200" dirty="0" err="1">
                <a:solidFill>
                  <a:srgbClr val="2EAAE1"/>
                </a:solidFill>
                <a:latin typeface="Arial"/>
                <a:cs typeface="Arial"/>
              </a:rPr>
              <a:t>gyngor</a:t>
            </a:r>
            <a:r>
              <a:rPr lang="en-GB" sz="2200" dirty="0">
                <a:solidFill>
                  <a:srgbClr val="2EAAE1"/>
                </a:solidFill>
                <a:latin typeface="Arial"/>
                <a:cs typeface="Arial"/>
              </a:rPr>
              <a:t> </a:t>
            </a:r>
            <a:r>
              <a:rPr lang="en-GB" sz="2200" dirty="0" err="1">
                <a:solidFill>
                  <a:srgbClr val="2EAAE1"/>
                </a:solidFill>
                <a:latin typeface="Arial"/>
                <a:cs typeface="Arial"/>
              </a:rPr>
              <a:t>gan</a:t>
            </a:r>
            <a:r>
              <a:rPr lang="en-GB" sz="2200" dirty="0">
                <a:solidFill>
                  <a:srgbClr val="2EAAE1"/>
                </a:solidFill>
                <a:latin typeface="Arial"/>
                <a:cs typeface="Arial"/>
              </a:rPr>
              <a:t> </a:t>
            </a:r>
            <a:r>
              <a:rPr lang="en-GB" sz="2200" dirty="0" err="1">
                <a:solidFill>
                  <a:srgbClr val="2EAAE1"/>
                </a:solidFill>
                <a:latin typeface="Arial"/>
                <a:cs typeface="Arial"/>
              </a:rPr>
              <a:t>Lywodraeth</a:t>
            </a:r>
            <a:r>
              <a:rPr lang="en-GB" sz="2200" dirty="0">
                <a:solidFill>
                  <a:srgbClr val="2EAAE1"/>
                </a:solidFill>
                <a:latin typeface="Arial"/>
                <a:cs typeface="Arial"/>
              </a:rPr>
              <a:t> </a:t>
            </a:r>
            <a:r>
              <a:rPr lang="en-GB" sz="2200" dirty="0" err="1">
                <a:solidFill>
                  <a:srgbClr val="2EAAE1"/>
                </a:solidFill>
                <a:latin typeface="Arial"/>
                <a:cs typeface="Arial"/>
              </a:rPr>
              <a:t>Cymru</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llythyr</a:t>
            </a:r>
            <a:r>
              <a:rPr lang="en-GB" sz="2200" dirty="0">
                <a:solidFill>
                  <a:srgbClr val="2EAAE1"/>
                </a:solidFill>
                <a:latin typeface="Arial"/>
                <a:cs typeface="Arial"/>
              </a:rPr>
              <a:t> </a:t>
            </a:r>
            <a:r>
              <a:rPr lang="en-GB" sz="2200" dirty="0" err="1">
                <a:solidFill>
                  <a:srgbClr val="2EAAE1"/>
                </a:solidFill>
                <a:latin typeface="Arial"/>
                <a:cs typeface="Arial"/>
              </a:rPr>
              <a:t>cylch</a:t>
            </a:r>
            <a:r>
              <a:rPr lang="en-GB" sz="2200" dirty="0">
                <a:solidFill>
                  <a:srgbClr val="2EAAE1"/>
                </a:solidFill>
                <a:latin typeface="Arial"/>
                <a:cs typeface="Arial"/>
              </a:rPr>
              <a:t> </a:t>
            </a:r>
            <a:r>
              <a:rPr lang="en-GB" sz="2200" dirty="0" err="1">
                <a:solidFill>
                  <a:srgbClr val="2EAAE1"/>
                </a:solidFill>
                <a:latin typeface="Arial"/>
                <a:cs typeface="Arial"/>
              </a:rPr>
              <a:t>gwaith</a:t>
            </a:r>
            <a:r>
              <a:rPr lang="en-GB" sz="2200" dirty="0">
                <a:solidFill>
                  <a:srgbClr val="2EAAE1"/>
                </a:solidFill>
                <a:latin typeface="Arial"/>
                <a:cs typeface="Arial"/>
              </a:rPr>
              <a:t> </a:t>
            </a:r>
            <a:r>
              <a:rPr lang="en-GB" sz="2200" dirty="0" err="1">
                <a:solidFill>
                  <a:srgbClr val="2EAAE1"/>
                </a:solidFill>
                <a:latin typeface="Arial"/>
                <a:cs typeface="Arial"/>
              </a:rPr>
              <a:t>blynyddol</a:t>
            </a:r>
            <a:r>
              <a:rPr lang="en-GB" sz="2200" dirty="0">
                <a:solidFill>
                  <a:srgbClr val="2EAAE1"/>
                </a:solidFill>
                <a:latin typeface="Arial"/>
                <a:cs typeface="Arial"/>
              </a:rPr>
              <a:t> y </a:t>
            </a:r>
            <a:r>
              <a:rPr lang="en-GB" sz="2200" dirty="0" err="1">
                <a:solidFill>
                  <a:srgbClr val="2EAAE1"/>
                </a:solidFill>
                <a:latin typeface="Arial"/>
                <a:cs typeface="Arial"/>
              </a:rPr>
              <a:t>Gweinidog</a:t>
            </a:r>
            <a:r>
              <a:rPr lang="en-GB" sz="2200" dirty="0">
                <a:solidFill>
                  <a:srgbClr val="2EAAE1"/>
                </a:solidFill>
                <a:latin typeface="Arial"/>
                <a:cs typeface="Arial"/>
              </a:rPr>
              <a:t> </a:t>
            </a: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Estyn</a:t>
            </a:r>
            <a:r>
              <a:rPr lang="en-GB" sz="2200" dirty="0">
                <a:solidFill>
                  <a:srgbClr val="2EAAE1"/>
                </a:solidFill>
                <a:latin typeface="Arial"/>
                <a:cs typeface="Arial"/>
              </a:rPr>
              <a:t> </a:t>
            </a:r>
            <a:r>
              <a:rPr lang="en-GB" sz="2200" dirty="0" err="1">
                <a:solidFill>
                  <a:srgbClr val="2EAAE1"/>
                </a:solidFill>
                <a:latin typeface="Arial"/>
                <a:cs typeface="Arial"/>
              </a:rPr>
              <a:t>ar</a:t>
            </a:r>
            <a:r>
              <a:rPr lang="en-GB" sz="2200" dirty="0">
                <a:solidFill>
                  <a:srgbClr val="2EAAE1"/>
                </a:solidFill>
                <a:latin typeface="Arial"/>
                <a:cs typeface="Arial"/>
              </a:rPr>
              <a:t> </a:t>
            </a:r>
            <a:r>
              <a:rPr lang="en-GB" sz="2200" dirty="0" err="1">
                <a:solidFill>
                  <a:srgbClr val="2EAAE1"/>
                </a:solidFill>
                <a:latin typeface="Arial"/>
                <a:cs typeface="Arial"/>
              </a:rPr>
              <a:t>gyfer</a:t>
            </a:r>
            <a:r>
              <a:rPr lang="en-GB" sz="2200" dirty="0">
                <a:solidFill>
                  <a:srgbClr val="2EAAE1"/>
                </a:solidFill>
                <a:latin typeface="Arial"/>
                <a:cs typeface="Arial"/>
              </a:rPr>
              <a:t> 2013-2014.  </a:t>
            </a:r>
            <a:r>
              <a:rPr lang="en-GB" sz="2200" dirty="0" err="1">
                <a:solidFill>
                  <a:srgbClr val="2EAAE1"/>
                </a:solidFill>
                <a:latin typeface="Arial"/>
                <a:cs typeface="Arial"/>
              </a:rPr>
              <a:t>Mae’n</a:t>
            </a:r>
            <a:r>
              <a:rPr lang="en-GB" sz="2200" dirty="0">
                <a:solidFill>
                  <a:srgbClr val="2EAAE1"/>
                </a:solidFill>
                <a:latin typeface="Arial"/>
                <a:cs typeface="Arial"/>
              </a:rPr>
              <a:t> </a:t>
            </a:r>
            <a:r>
              <a:rPr lang="en-GB" sz="2200" dirty="0" err="1">
                <a:solidFill>
                  <a:srgbClr val="2EAAE1"/>
                </a:solidFill>
                <a:latin typeface="Arial"/>
                <a:cs typeface="Arial"/>
              </a:rPr>
              <a:t>rhannol</a:t>
            </a:r>
            <a:r>
              <a:rPr lang="en-GB" sz="2200" dirty="0">
                <a:solidFill>
                  <a:srgbClr val="2EAAE1"/>
                </a:solidFill>
                <a:latin typeface="Arial"/>
                <a:cs typeface="Arial"/>
              </a:rPr>
              <a:t> o </a:t>
            </a:r>
            <a:r>
              <a:rPr lang="en-GB" sz="2200" dirty="0" err="1">
                <a:solidFill>
                  <a:srgbClr val="2EAAE1"/>
                </a:solidFill>
                <a:latin typeface="Arial"/>
                <a:cs typeface="Arial"/>
              </a:rPr>
              <a:t>ganlyniad</a:t>
            </a:r>
            <a:r>
              <a:rPr lang="en-GB" sz="2200" dirty="0">
                <a:solidFill>
                  <a:srgbClr val="2EAAE1"/>
                </a:solidFill>
                <a:latin typeface="Arial"/>
                <a:cs typeface="Arial"/>
              </a:rPr>
              <a:t> </a:t>
            </a: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adroddiad</a:t>
            </a:r>
            <a:r>
              <a:rPr lang="en-GB" sz="2200" dirty="0">
                <a:solidFill>
                  <a:srgbClr val="2EAAE1"/>
                </a:solidFill>
                <a:latin typeface="Arial"/>
                <a:cs typeface="Arial"/>
              </a:rPr>
              <a:t> </a:t>
            </a:r>
            <a:r>
              <a:rPr lang="en-GB" sz="2200" dirty="0" err="1">
                <a:solidFill>
                  <a:srgbClr val="2EAAE1"/>
                </a:solidFill>
                <a:latin typeface="Arial"/>
                <a:cs typeface="Arial"/>
              </a:rPr>
              <a:t>yr</a:t>
            </a:r>
            <a:r>
              <a:rPr lang="en-GB" sz="2200" dirty="0">
                <a:solidFill>
                  <a:srgbClr val="2EAAE1"/>
                </a:solidFill>
                <a:latin typeface="Arial"/>
                <a:cs typeface="Arial"/>
              </a:rPr>
              <a:t> </a:t>
            </a:r>
            <a:r>
              <a:rPr lang="en-GB" sz="2200" dirty="0" err="1">
                <a:solidFill>
                  <a:srgbClr val="2EAAE1"/>
                </a:solidFill>
                <a:latin typeface="Arial"/>
                <a:cs typeface="Arial"/>
              </a:rPr>
              <a:t>Athro</a:t>
            </a:r>
            <a:r>
              <a:rPr lang="en-GB" sz="2200" dirty="0">
                <a:solidFill>
                  <a:srgbClr val="2EAAE1"/>
                </a:solidFill>
                <a:latin typeface="Arial"/>
                <a:cs typeface="Arial"/>
              </a:rPr>
              <a:t> Dai Smith </a:t>
            </a:r>
            <a:r>
              <a:rPr lang="en-GB" sz="2200" dirty="0" err="1">
                <a:solidFill>
                  <a:srgbClr val="2EAAE1"/>
                </a:solidFill>
                <a:latin typeface="Arial"/>
                <a:cs typeface="Arial"/>
              </a:rPr>
              <a:t>ar</a:t>
            </a:r>
            <a:r>
              <a:rPr lang="en-GB" sz="2200" dirty="0">
                <a:solidFill>
                  <a:srgbClr val="2EAAE1"/>
                </a:solidFill>
                <a:latin typeface="Arial"/>
                <a:cs typeface="Arial"/>
              </a:rPr>
              <a:t> ‘Y </a:t>
            </a:r>
            <a:r>
              <a:rPr lang="en-GB" sz="2200" dirty="0" err="1">
                <a:solidFill>
                  <a:srgbClr val="2EAAE1"/>
                </a:solidFill>
                <a:latin typeface="Arial"/>
                <a:cs typeface="Arial"/>
              </a:rPr>
              <a:t>Celfyddydau</a:t>
            </a:r>
            <a:r>
              <a:rPr lang="en-GB" sz="2200" dirty="0">
                <a:solidFill>
                  <a:srgbClr val="2EAAE1"/>
                </a:solidFill>
                <a:latin typeface="Arial"/>
                <a:cs typeface="Arial"/>
              </a:rPr>
              <a:t> </a:t>
            </a:r>
            <a:r>
              <a:rPr lang="en-GB" sz="2200" dirty="0" err="1">
                <a:solidFill>
                  <a:srgbClr val="2EAAE1"/>
                </a:solidFill>
                <a:latin typeface="Arial"/>
                <a:cs typeface="Arial"/>
              </a:rPr>
              <a:t>mewn</a:t>
            </a:r>
            <a:r>
              <a:rPr lang="en-GB" sz="2200" dirty="0">
                <a:solidFill>
                  <a:srgbClr val="2EAAE1"/>
                </a:solidFill>
                <a:latin typeface="Arial"/>
                <a:cs typeface="Arial"/>
              </a:rPr>
              <a:t> </a:t>
            </a:r>
            <a:r>
              <a:rPr lang="en-GB" sz="2200" dirty="0" err="1">
                <a:solidFill>
                  <a:srgbClr val="2EAAE1"/>
                </a:solidFill>
                <a:latin typeface="Arial"/>
                <a:cs typeface="Arial"/>
              </a:rPr>
              <a:t>Addysg</a:t>
            </a:r>
            <a:r>
              <a:rPr lang="en-GB" sz="2200" dirty="0">
                <a:solidFill>
                  <a:srgbClr val="2EAAE1"/>
                </a:solidFill>
                <a:latin typeface="Arial"/>
                <a:cs typeface="Arial"/>
              </a:rPr>
              <a:t> ac </a:t>
            </a:r>
            <a:r>
              <a:rPr lang="en-GB" sz="2200" dirty="0" err="1">
                <a:solidFill>
                  <a:srgbClr val="2EAAE1"/>
                </a:solidFill>
                <a:latin typeface="Arial"/>
                <a:cs typeface="Arial"/>
              </a:rPr>
              <a:t>Ysgolion</a:t>
            </a:r>
            <a:r>
              <a:rPr lang="en-GB" sz="2200" dirty="0">
                <a:solidFill>
                  <a:srgbClr val="2EAAE1"/>
                </a:solidFill>
                <a:latin typeface="Arial"/>
                <a:cs typeface="Arial"/>
              </a:rPr>
              <a:t> </a:t>
            </a:r>
            <a:r>
              <a:rPr lang="en-GB" sz="2200" dirty="0" err="1">
                <a:solidFill>
                  <a:srgbClr val="2EAAE1"/>
                </a:solidFill>
                <a:latin typeface="Arial"/>
                <a:cs typeface="Arial"/>
              </a:rPr>
              <a:t>yng</a:t>
            </a:r>
            <a:r>
              <a:rPr lang="en-GB" sz="2200" dirty="0">
                <a:solidFill>
                  <a:srgbClr val="2EAAE1"/>
                </a:solidFill>
                <a:latin typeface="Arial"/>
                <a:cs typeface="Arial"/>
              </a:rPr>
              <a:t> </a:t>
            </a:r>
            <a:r>
              <a:rPr lang="en-GB" sz="2200" dirty="0" err="1">
                <a:solidFill>
                  <a:srgbClr val="2EAAE1"/>
                </a:solidFill>
                <a:latin typeface="Arial"/>
                <a:cs typeface="Arial"/>
              </a:rPr>
              <a:t>Nghymru</a:t>
            </a:r>
            <a:r>
              <a:rPr lang="en-GB" sz="2200" dirty="0">
                <a:solidFill>
                  <a:srgbClr val="2EAAE1"/>
                </a:solidFill>
                <a:latin typeface="Arial"/>
                <a:cs typeface="Arial"/>
              </a:rPr>
              <a:t>’ (</a:t>
            </a:r>
            <a:r>
              <a:rPr lang="en-GB" sz="2200" dirty="0" err="1">
                <a:solidFill>
                  <a:srgbClr val="2EAAE1"/>
                </a:solidFill>
                <a:latin typeface="Arial"/>
                <a:cs typeface="Arial"/>
              </a:rPr>
              <a:t>Medi</a:t>
            </a:r>
            <a:r>
              <a:rPr lang="en-GB" sz="2200" dirty="0">
                <a:solidFill>
                  <a:srgbClr val="2EAAE1"/>
                </a:solidFill>
                <a:latin typeface="Arial"/>
                <a:cs typeface="Arial"/>
              </a:rPr>
              <a:t> 2013).</a:t>
            </a:r>
          </a:p>
          <a:p>
            <a:pPr marL="342900" marR="5080" indent="-342900">
              <a:lnSpc>
                <a:spcPct val="100000"/>
              </a:lnSpc>
              <a:buFont typeface="Arial" panose="020B0604020202020204" pitchFamily="34" charset="0"/>
              <a:buChar char="•"/>
              <a:tabLst>
                <a:tab pos="5485765" algn="l"/>
              </a:tabLst>
            </a:pPr>
            <a:r>
              <a:rPr lang="en-GB" sz="2200" dirty="0" err="1">
                <a:solidFill>
                  <a:srgbClr val="2EAAE1"/>
                </a:solidFill>
                <a:latin typeface="Arial"/>
                <a:cs typeface="Arial"/>
              </a:rPr>
              <a:t>Mae’r</a:t>
            </a:r>
            <a:r>
              <a:rPr lang="en-GB" sz="2200" dirty="0">
                <a:solidFill>
                  <a:srgbClr val="2EAAE1"/>
                </a:solidFill>
                <a:latin typeface="Arial"/>
                <a:cs typeface="Arial"/>
              </a:rPr>
              <a:t> </a:t>
            </a:r>
            <a:r>
              <a:rPr lang="en-GB" sz="2200" dirty="0" err="1">
                <a:solidFill>
                  <a:srgbClr val="2EAAE1"/>
                </a:solidFill>
                <a:latin typeface="Arial"/>
                <a:cs typeface="Arial"/>
              </a:rPr>
              <a:t>adroddiad</a:t>
            </a:r>
            <a:r>
              <a:rPr lang="en-GB" sz="2200" dirty="0">
                <a:solidFill>
                  <a:srgbClr val="2EAAE1"/>
                </a:solidFill>
                <a:latin typeface="Arial"/>
                <a:cs typeface="Arial"/>
              </a:rPr>
              <a:t> </a:t>
            </a:r>
            <a:r>
              <a:rPr lang="en-GB" sz="2200" dirty="0" err="1">
                <a:solidFill>
                  <a:srgbClr val="2EAAE1"/>
                </a:solidFill>
                <a:latin typeface="Arial"/>
                <a:cs typeface="Arial"/>
              </a:rPr>
              <a:t>yn</a:t>
            </a:r>
            <a:r>
              <a:rPr lang="en-GB" sz="2200" dirty="0">
                <a:solidFill>
                  <a:srgbClr val="2EAAE1"/>
                </a:solidFill>
                <a:latin typeface="Arial"/>
                <a:cs typeface="Arial"/>
              </a:rPr>
              <a:t> </a:t>
            </a:r>
            <a:r>
              <a:rPr lang="en-GB" sz="2200" dirty="0" err="1">
                <a:solidFill>
                  <a:srgbClr val="2EAAE1"/>
                </a:solidFill>
                <a:latin typeface="Arial"/>
                <a:cs typeface="Arial"/>
              </a:rPr>
              <a:t>cynnwys</a:t>
            </a:r>
            <a:r>
              <a:rPr lang="en-GB" sz="2200" dirty="0">
                <a:solidFill>
                  <a:srgbClr val="2EAAE1"/>
                </a:solidFill>
                <a:latin typeface="Arial"/>
                <a:cs typeface="Arial"/>
              </a:rPr>
              <a:t> </a:t>
            </a:r>
            <a:r>
              <a:rPr lang="en-GB" sz="2200" dirty="0" err="1">
                <a:solidFill>
                  <a:srgbClr val="2EAAE1"/>
                </a:solidFill>
                <a:latin typeface="Arial"/>
                <a:cs typeface="Arial"/>
              </a:rPr>
              <a:t>astudiaethau</a:t>
            </a:r>
            <a:r>
              <a:rPr lang="en-GB" sz="2200" dirty="0">
                <a:solidFill>
                  <a:srgbClr val="2EAAE1"/>
                </a:solidFill>
                <a:latin typeface="Arial"/>
                <a:cs typeface="Arial"/>
              </a:rPr>
              <a:t> </a:t>
            </a:r>
            <a:r>
              <a:rPr lang="en-GB" sz="2200" dirty="0" err="1">
                <a:solidFill>
                  <a:srgbClr val="2EAAE1"/>
                </a:solidFill>
                <a:latin typeface="Arial"/>
                <a:cs typeface="Arial"/>
              </a:rPr>
              <a:t>achos</a:t>
            </a:r>
            <a:r>
              <a:rPr lang="en-GB" sz="2200" dirty="0">
                <a:solidFill>
                  <a:srgbClr val="2EAAE1"/>
                </a:solidFill>
                <a:latin typeface="Arial"/>
                <a:cs typeface="Arial"/>
              </a:rPr>
              <a:t> o </a:t>
            </a:r>
            <a:r>
              <a:rPr lang="en-GB" sz="2200" dirty="0" err="1">
                <a:solidFill>
                  <a:srgbClr val="2EAAE1"/>
                </a:solidFill>
                <a:latin typeface="Arial"/>
                <a:cs typeface="Arial"/>
              </a:rPr>
              <a:t>arfer</a:t>
            </a:r>
            <a:r>
              <a:rPr lang="en-GB" sz="2200" dirty="0">
                <a:solidFill>
                  <a:srgbClr val="2EAAE1"/>
                </a:solidFill>
                <a:latin typeface="Arial"/>
                <a:cs typeface="Arial"/>
              </a:rPr>
              <a:t> </a:t>
            </a:r>
            <a:r>
              <a:rPr lang="en-GB" sz="2200" dirty="0" err="1">
                <a:solidFill>
                  <a:srgbClr val="2EAAE1"/>
                </a:solidFill>
                <a:latin typeface="Arial"/>
                <a:cs typeface="Arial"/>
              </a:rPr>
              <a:t>orau</a:t>
            </a:r>
            <a:r>
              <a:rPr lang="en-GB" sz="2200" dirty="0">
                <a:solidFill>
                  <a:srgbClr val="2EAAE1"/>
                </a:solidFill>
                <a:latin typeface="Arial"/>
                <a:cs typeface="Arial"/>
              </a:rPr>
              <a:t> </a:t>
            </a: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ysgolion</a:t>
            </a:r>
            <a:r>
              <a:rPr lang="en-GB" sz="2200" dirty="0">
                <a:solidFill>
                  <a:srgbClr val="2EAAE1"/>
                </a:solidFill>
                <a:latin typeface="Arial"/>
                <a:cs typeface="Arial"/>
              </a:rPr>
              <a:t> </a:t>
            </a:r>
            <a:r>
              <a:rPr lang="en-GB" sz="2200" dirty="0" err="1">
                <a:solidFill>
                  <a:srgbClr val="2EAAE1"/>
                </a:solidFill>
                <a:latin typeface="Arial"/>
                <a:cs typeface="Arial"/>
              </a:rPr>
              <a:t>eraill</a:t>
            </a:r>
            <a:r>
              <a:rPr lang="en-GB" sz="2200" dirty="0">
                <a:solidFill>
                  <a:srgbClr val="2EAAE1"/>
                </a:solidFill>
                <a:latin typeface="Arial"/>
                <a:cs typeface="Arial"/>
              </a:rPr>
              <a:t> </a:t>
            </a:r>
            <a:r>
              <a:rPr lang="en-GB" sz="2200" dirty="0" err="1">
                <a:solidFill>
                  <a:srgbClr val="2EAAE1"/>
                </a:solidFill>
                <a:latin typeface="Arial"/>
                <a:cs typeface="Arial"/>
              </a:rPr>
              <a:t>eu</a:t>
            </a:r>
            <a:r>
              <a:rPr lang="en-GB" sz="2200" dirty="0">
                <a:solidFill>
                  <a:srgbClr val="2EAAE1"/>
                </a:solidFill>
                <a:latin typeface="Arial"/>
                <a:cs typeface="Arial"/>
              </a:rPr>
              <a:t> </a:t>
            </a:r>
            <a:r>
              <a:rPr lang="en-GB" sz="2200" dirty="0" err="1">
                <a:solidFill>
                  <a:srgbClr val="2EAAE1"/>
                </a:solidFill>
                <a:latin typeface="Arial"/>
                <a:cs typeface="Arial"/>
              </a:rPr>
              <a:t>hystyried</a:t>
            </a:r>
            <a:r>
              <a:rPr lang="en-GB" sz="2200" dirty="0">
                <a:solidFill>
                  <a:srgbClr val="2EAAE1"/>
                </a:solidFill>
                <a:latin typeface="Arial"/>
                <a:cs typeface="Arial"/>
              </a:rPr>
              <a:t>.  </a:t>
            </a:r>
            <a:r>
              <a:rPr lang="en-GB" sz="2200" dirty="0" err="1">
                <a:solidFill>
                  <a:srgbClr val="2EAAE1"/>
                </a:solidFill>
                <a:latin typeface="Arial"/>
                <a:cs typeface="Arial"/>
              </a:rPr>
              <a:t>Mae’r</a:t>
            </a:r>
            <a:r>
              <a:rPr lang="en-GB" sz="2200" dirty="0">
                <a:solidFill>
                  <a:srgbClr val="2EAAE1"/>
                </a:solidFill>
                <a:latin typeface="Arial"/>
                <a:cs typeface="Arial"/>
              </a:rPr>
              <a:t> </a:t>
            </a:r>
            <a:r>
              <a:rPr lang="en-GB" sz="2200" dirty="0" err="1">
                <a:solidFill>
                  <a:srgbClr val="2EAAE1"/>
                </a:solidFill>
                <a:latin typeface="Arial"/>
                <a:cs typeface="Arial"/>
              </a:rPr>
              <a:t>rhain</a:t>
            </a:r>
            <a:r>
              <a:rPr lang="en-GB" sz="2200" dirty="0">
                <a:solidFill>
                  <a:srgbClr val="2EAAE1"/>
                </a:solidFill>
                <a:latin typeface="Arial"/>
                <a:cs typeface="Arial"/>
              </a:rPr>
              <a:t> </a:t>
            </a:r>
            <a:r>
              <a:rPr lang="en-GB" sz="2200" dirty="0" err="1">
                <a:solidFill>
                  <a:srgbClr val="2EAAE1"/>
                </a:solidFill>
                <a:latin typeface="Arial"/>
                <a:cs typeface="Arial"/>
              </a:rPr>
              <a:t>wedi’u</a:t>
            </a:r>
            <a:r>
              <a:rPr lang="en-GB" sz="2200" dirty="0">
                <a:solidFill>
                  <a:srgbClr val="2EAAE1"/>
                </a:solidFill>
                <a:latin typeface="Arial"/>
                <a:cs typeface="Arial"/>
              </a:rPr>
              <a:t> </a:t>
            </a:r>
            <a:r>
              <a:rPr lang="en-GB" sz="2200" dirty="0" err="1">
                <a:solidFill>
                  <a:srgbClr val="2EAAE1"/>
                </a:solidFill>
                <a:latin typeface="Arial"/>
                <a:cs typeface="Arial"/>
              </a:rPr>
              <a:t>bwriadu</a:t>
            </a:r>
            <a:r>
              <a:rPr lang="en-GB" sz="2200" dirty="0">
                <a:solidFill>
                  <a:srgbClr val="2EAAE1"/>
                </a:solidFill>
                <a:latin typeface="Arial"/>
                <a:cs typeface="Arial"/>
              </a:rPr>
              <a:t> </a:t>
            </a: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sbarduno</a:t>
            </a:r>
            <a:r>
              <a:rPr lang="en-GB" sz="2200" dirty="0">
                <a:solidFill>
                  <a:srgbClr val="2EAAE1"/>
                </a:solidFill>
                <a:latin typeface="Arial"/>
                <a:cs typeface="Arial"/>
              </a:rPr>
              <a:t> </a:t>
            </a:r>
            <a:r>
              <a:rPr lang="en-GB" sz="2200" dirty="0" err="1">
                <a:solidFill>
                  <a:srgbClr val="2EAAE1"/>
                </a:solidFill>
                <a:latin typeface="Arial"/>
                <a:cs typeface="Arial"/>
              </a:rPr>
              <a:t>trafodaethau</a:t>
            </a:r>
            <a:r>
              <a:rPr lang="en-GB" sz="2200" dirty="0">
                <a:solidFill>
                  <a:srgbClr val="2EAAE1"/>
                </a:solidFill>
                <a:latin typeface="Arial"/>
                <a:cs typeface="Arial"/>
              </a:rPr>
              <a:t> </a:t>
            </a:r>
            <a:r>
              <a:rPr lang="en-GB" sz="2200" dirty="0" err="1">
                <a:solidFill>
                  <a:srgbClr val="2EAAE1"/>
                </a:solidFill>
                <a:latin typeface="Arial"/>
                <a:cs typeface="Arial"/>
              </a:rPr>
              <a:t>oddi</a:t>
            </a:r>
            <a:r>
              <a:rPr lang="en-GB" sz="2200" dirty="0">
                <a:solidFill>
                  <a:srgbClr val="2EAAE1"/>
                </a:solidFill>
                <a:latin typeface="Arial"/>
                <a:cs typeface="Arial"/>
              </a:rPr>
              <a:t> </a:t>
            </a:r>
            <a:r>
              <a:rPr lang="en-GB" sz="2200" dirty="0" err="1">
                <a:solidFill>
                  <a:srgbClr val="2EAAE1"/>
                </a:solidFill>
                <a:latin typeface="Arial"/>
                <a:cs typeface="Arial"/>
              </a:rPr>
              <a:t>mewn</a:t>
            </a:r>
            <a:r>
              <a:rPr lang="en-GB" sz="2200" dirty="0">
                <a:solidFill>
                  <a:srgbClr val="2EAAE1"/>
                </a:solidFill>
                <a:latin typeface="Arial"/>
                <a:cs typeface="Arial"/>
              </a:rPr>
              <a:t> </a:t>
            </a: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ysgolion</a:t>
            </a:r>
            <a:r>
              <a:rPr lang="en-GB" sz="2200" dirty="0">
                <a:solidFill>
                  <a:srgbClr val="2EAAE1"/>
                </a:solidFill>
                <a:latin typeface="Arial"/>
                <a:cs typeface="Arial"/>
              </a:rPr>
              <a:t> a </a:t>
            </a:r>
            <a:r>
              <a:rPr lang="en-GB" sz="2200" dirty="0" err="1">
                <a:solidFill>
                  <a:srgbClr val="2EAAE1"/>
                </a:solidFill>
                <a:latin typeface="Arial"/>
                <a:cs typeface="Arial"/>
              </a:rPr>
              <a:t>rhyngddynt</a:t>
            </a:r>
            <a:r>
              <a:rPr lang="en-GB" sz="2200" dirty="0">
                <a:solidFill>
                  <a:srgbClr val="2EAAE1"/>
                </a:solidFill>
                <a:latin typeface="Arial"/>
                <a:cs typeface="Arial"/>
              </a:rPr>
              <a:t>, </a:t>
            </a:r>
            <a:r>
              <a:rPr lang="en-GB" sz="2200" dirty="0" err="1">
                <a:solidFill>
                  <a:srgbClr val="2EAAE1"/>
                </a:solidFill>
                <a:latin typeface="Arial"/>
                <a:cs typeface="Arial"/>
              </a:rPr>
              <a:t>i</a:t>
            </a:r>
            <a:r>
              <a:rPr lang="en-GB" sz="2200" dirty="0">
                <a:solidFill>
                  <a:srgbClr val="2EAAE1"/>
                </a:solidFill>
                <a:latin typeface="Arial"/>
                <a:cs typeface="Arial"/>
              </a:rPr>
              <a:t> </a:t>
            </a:r>
            <a:r>
              <a:rPr lang="en-GB" sz="2200" dirty="0" err="1">
                <a:solidFill>
                  <a:srgbClr val="2EAAE1"/>
                </a:solidFill>
                <a:latin typeface="Arial"/>
                <a:cs typeface="Arial"/>
              </a:rPr>
              <a:t>hyrwyddo</a:t>
            </a:r>
            <a:r>
              <a:rPr lang="en-GB" sz="2200" dirty="0">
                <a:solidFill>
                  <a:srgbClr val="2EAAE1"/>
                </a:solidFill>
                <a:latin typeface="Arial"/>
                <a:cs typeface="Arial"/>
              </a:rPr>
              <a:t> </a:t>
            </a:r>
            <a:r>
              <a:rPr lang="en-GB" sz="2200" dirty="0" err="1">
                <a:solidFill>
                  <a:srgbClr val="2EAAE1"/>
                </a:solidFill>
                <a:latin typeface="Arial"/>
                <a:cs typeface="Arial"/>
              </a:rPr>
              <a:t>arfer</a:t>
            </a:r>
            <a:r>
              <a:rPr lang="en-GB" sz="2200" dirty="0">
                <a:solidFill>
                  <a:srgbClr val="2EAAE1"/>
                </a:solidFill>
                <a:latin typeface="Arial"/>
                <a:cs typeface="Arial"/>
              </a:rPr>
              <a:t> </a:t>
            </a:r>
            <a:r>
              <a:rPr lang="en-GB" sz="2200" dirty="0" err="1">
                <a:solidFill>
                  <a:srgbClr val="2EAAE1"/>
                </a:solidFill>
                <a:latin typeface="Arial"/>
                <a:cs typeface="Arial"/>
              </a:rPr>
              <a:t>orau</a:t>
            </a:r>
            <a:r>
              <a:rPr lang="en-GB" sz="2200" dirty="0">
                <a:solidFill>
                  <a:srgbClr val="2EAAE1"/>
                </a:solidFill>
                <a:latin typeface="Arial"/>
                <a:cs typeface="Arial"/>
              </a:rPr>
              <a:t> </a:t>
            </a:r>
            <a:r>
              <a:rPr lang="en-GB" sz="2200" dirty="0" err="1">
                <a:solidFill>
                  <a:srgbClr val="2EAAE1"/>
                </a:solidFill>
                <a:latin typeface="Arial"/>
                <a:cs typeface="Arial"/>
              </a:rPr>
              <a:t>mewn</a:t>
            </a:r>
            <a:r>
              <a:rPr lang="en-GB" sz="2200" dirty="0">
                <a:solidFill>
                  <a:srgbClr val="2EAAE1"/>
                </a:solidFill>
                <a:latin typeface="Arial"/>
                <a:cs typeface="Arial"/>
              </a:rPr>
              <a:t> </a:t>
            </a:r>
            <a:r>
              <a:rPr lang="en-GB" sz="2200" dirty="0" err="1">
                <a:solidFill>
                  <a:srgbClr val="2EAAE1"/>
                </a:solidFill>
                <a:latin typeface="Arial"/>
                <a:cs typeface="Arial"/>
              </a:rPr>
              <a:t>addysgu</a:t>
            </a:r>
            <a:r>
              <a:rPr lang="en-GB" sz="2200" dirty="0">
                <a:solidFill>
                  <a:srgbClr val="2EAAE1"/>
                </a:solidFill>
                <a:latin typeface="Arial"/>
                <a:cs typeface="Arial"/>
              </a:rPr>
              <a:t> a </a:t>
            </a:r>
            <a:r>
              <a:rPr lang="en-GB" sz="2200" dirty="0" err="1">
                <a:solidFill>
                  <a:srgbClr val="2EAAE1"/>
                </a:solidFill>
                <a:latin typeface="Arial"/>
                <a:cs typeface="Arial"/>
              </a:rPr>
              <a:t>dysgu</a:t>
            </a:r>
            <a:r>
              <a:rPr lang="en-GB" sz="2200" dirty="0">
                <a:solidFill>
                  <a:srgbClr val="2EAAE1"/>
                </a:solidFill>
                <a:latin typeface="Arial"/>
                <a:cs typeface="Arial"/>
              </a:rPr>
              <a:t> </a:t>
            </a:r>
            <a:r>
              <a:rPr lang="en-GB" sz="2200" dirty="0" err="1">
                <a:solidFill>
                  <a:srgbClr val="2EAAE1"/>
                </a:solidFill>
                <a:latin typeface="Arial"/>
                <a:cs typeface="Arial"/>
              </a:rPr>
              <a:t>ledled</a:t>
            </a:r>
            <a:r>
              <a:rPr lang="en-GB" sz="2200" dirty="0">
                <a:solidFill>
                  <a:srgbClr val="2EAAE1"/>
                </a:solidFill>
                <a:latin typeface="Arial"/>
                <a:cs typeface="Arial"/>
              </a:rPr>
              <a:t> </a:t>
            </a:r>
            <a:r>
              <a:rPr lang="en-GB" sz="2200" dirty="0" err="1">
                <a:solidFill>
                  <a:srgbClr val="2EAAE1"/>
                </a:solidFill>
                <a:latin typeface="Arial"/>
                <a:cs typeface="Arial"/>
              </a:rPr>
              <a:t>Cymru</a:t>
            </a:r>
            <a:r>
              <a:rPr lang="en-GB" sz="2200" dirty="0">
                <a:solidFill>
                  <a:srgbClr val="2EAAE1"/>
                </a:solidFill>
                <a:latin typeface="Arial"/>
                <a:cs typeface="Arial"/>
              </a:rPr>
              <a:t>.</a:t>
            </a:r>
          </a:p>
          <a:p>
            <a:pPr marR="5080">
              <a:lnSpc>
                <a:spcPct val="100000"/>
              </a:lnSpc>
              <a:tabLst>
                <a:tab pos="5485765" algn="l"/>
              </a:tabLst>
            </a:pPr>
            <a:r>
              <a:rPr sz="2200" dirty="0">
                <a:solidFill>
                  <a:srgbClr val="2EAAE1"/>
                </a:solidFill>
                <a:latin typeface="Arial"/>
                <a:cs typeface="Arial"/>
              </a:rPr>
              <a:t>	 </a:t>
            </a:r>
            <a:endParaRPr sz="2200" dirty="0">
              <a:latin typeface="Arial"/>
              <a:cs typeface="Arial"/>
            </a:endParaRPr>
          </a:p>
          <a:p>
            <a:pPr>
              <a:lnSpc>
                <a:spcPct val="100000"/>
              </a:lnSpc>
              <a:spcBef>
                <a:spcPts val="52"/>
              </a:spcBef>
            </a:pPr>
            <a:endParaRPr sz="2250" dirty="0">
              <a:latin typeface="Times New Roman"/>
              <a:cs typeface="Times New Roman"/>
            </a:endParaRPr>
          </a:p>
          <a:p>
            <a:pPr marR="5080" algn="r">
              <a:lnSpc>
                <a:spcPct val="100000"/>
              </a:lnSpc>
              <a:tabLst>
                <a:tab pos="456565" algn="l"/>
              </a:tabLst>
            </a:pPr>
            <a:r>
              <a:rPr sz="2200" dirty="0">
                <a:solidFill>
                  <a:srgbClr val="2EAAE1"/>
                </a:solidFill>
                <a:latin typeface="Arial"/>
                <a:cs typeface="Arial"/>
              </a:rPr>
              <a:t> 	 </a:t>
            </a:r>
            <a:endParaRPr sz="2200" dirty="0">
              <a:latin typeface="Arial"/>
              <a:cs typeface="Arial"/>
            </a:endParaRPr>
          </a:p>
        </p:txBody>
      </p:sp>
      <p:sp>
        <p:nvSpPr>
          <p:cNvPr id="5" name="object 5"/>
          <p:cNvSpPr txBox="1"/>
          <p:nvPr/>
        </p:nvSpPr>
        <p:spPr>
          <a:xfrm>
            <a:off x="527300" y="7336173"/>
            <a:ext cx="4874260" cy="338554"/>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301434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620" y="2642252"/>
            <a:ext cx="5937885" cy="4401205"/>
          </a:xfrm>
          <a:prstGeom prst="rect">
            <a:avLst/>
          </a:prstGeom>
        </p:spPr>
        <p:txBody>
          <a:bodyPr vert="horz" wrap="square" lIns="0" tIns="0" rIns="0" bIns="0" rtlCol="0">
            <a:spAutoFit/>
          </a:bodyPr>
          <a:lstStyle/>
          <a:p>
            <a:pPr marL="355600" indent="-342900">
              <a:lnSpc>
                <a:spcPct val="100000"/>
              </a:lnSpc>
              <a:buFont typeface="Arial" panose="020B0604020202020204" pitchFamily="34" charset="0"/>
              <a:buChar char="•"/>
            </a:pPr>
            <a:r>
              <a:rPr lang="en-GB" sz="2200" dirty="0">
                <a:solidFill>
                  <a:srgbClr val="414042"/>
                </a:solidFill>
                <a:latin typeface="Arial"/>
                <a:cs typeface="Arial"/>
              </a:rPr>
              <a:t>This report is written in response to a request for advice from the Welsh Government in the Minister’s annual remit letter to </a:t>
            </a:r>
            <a:r>
              <a:rPr lang="en-GB" sz="2200" dirty="0" err="1">
                <a:solidFill>
                  <a:srgbClr val="414042"/>
                </a:solidFill>
                <a:latin typeface="Arial"/>
                <a:cs typeface="Arial"/>
              </a:rPr>
              <a:t>Estyn</a:t>
            </a:r>
            <a:r>
              <a:rPr lang="en-GB" sz="2200" dirty="0">
                <a:solidFill>
                  <a:srgbClr val="414042"/>
                </a:solidFill>
                <a:latin typeface="Arial"/>
                <a:cs typeface="Arial"/>
              </a:rPr>
              <a:t> for 2013-2014. It is partly as a result of Professor Dai Smith’s report ‘Arts in Education in the Schools of Wales’ (September 2013). </a:t>
            </a:r>
          </a:p>
          <a:p>
            <a:pPr marL="355600" indent="-342900">
              <a:lnSpc>
                <a:spcPct val="100000"/>
              </a:lnSpc>
              <a:buFont typeface="Arial" panose="020B0604020202020204" pitchFamily="34" charset="0"/>
              <a:buChar char="•"/>
            </a:pPr>
            <a:r>
              <a:rPr lang="en-GB" sz="2200" dirty="0">
                <a:solidFill>
                  <a:srgbClr val="414042"/>
                </a:solidFill>
                <a:latin typeface="Arial"/>
                <a:cs typeface="Arial"/>
              </a:rPr>
              <a:t>The report includes case studies of best practice for other schools to consider.  These are intended to stimulate discussions within and between schools to promote best practice in teaching and learning across Wales.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0" name="Picture 9"/>
          <p:cNvPicPr>
            <a:picLocks noChangeAspect="1"/>
          </p:cNvPicPr>
          <p:nvPr/>
        </p:nvPicPr>
        <p:blipFill>
          <a:blip r:embed="rId2"/>
          <a:stretch>
            <a:fillRect/>
          </a:stretch>
        </p:blipFill>
        <p:spPr>
          <a:xfrm>
            <a:off x="548189" y="457200"/>
            <a:ext cx="11925300" cy="5715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Cwestiynau</a:t>
            </a:r>
            <a:r>
              <a:rPr lang="en-GB" spc="-10" dirty="0"/>
              <a:t>...</a:t>
            </a:r>
          </a:p>
        </p:txBody>
      </p:sp>
      <p:sp>
        <p:nvSpPr>
          <p:cNvPr id="4" name="object 4"/>
          <p:cNvSpPr txBox="1"/>
          <p:nvPr/>
        </p:nvSpPr>
        <p:spPr>
          <a:xfrm>
            <a:off x="6615620" y="1715989"/>
            <a:ext cx="6196738" cy="538609"/>
          </a:xfrm>
          <a:prstGeom prst="rect">
            <a:avLst/>
          </a:prstGeom>
        </p:spPr>
        <p:txBody>
          <a:bodyPr vert="horz" wrap="square" lIns="0" tIns="0" rIns="0" bIns="0" rtlCol="0">
            <a:spAutoFit/>
          </a:bodyPr>
          <a:lstStyle/>
          <a:p>
            <a:pPr marL="12700"/>
            <a:r>
              <a:rPr lang="en-GB" sz="3500" b="1" spc="-5" dirty="0">
                <a:solidFill>
                  <a:srgbClr val="414042"/>
                </a:solidFill>
                <a:latin typeface="Arial"/>
                <a:cs typeface="Arial"/>
              </a:rPr>
              <a:t>Questions…</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2373656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6093976"/>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err="1"/>
              <a:t>Yn</a:t>
            </a:r>
            <a:r>
              <a:rPr lang="en-GB" spc="-5" dirty="0"/>
              <a:t> y </a:t>
            </a:r>
            <a:r>
              <a:rPr lang="en-GB" spc="-5" dirty="0" err="1"/>
              <a:t>rhan</a:t>
            </a:r>
            <a:r>
              <a:rPr lang="en-GB" spc="-5" dirty="0"/>
              <a:t> </a:t>
            </a:r>
            <a:r>
              <a:rPr lang="en-GB" spc="-5" dirty="0" err="1"/>
              <a:t>fwyaf</a:t>
            </a:r>
            <a:r>
              <a:rPr lang="en-GB" spc="-5" dirty="0"/>
              <a:t> </a:t>
            </a:r>
            <a:r>
              <a:rPr lang="en-GB" spc="-5" dirty="0" err="1"/>
              <a:t>o’r</a:t>
            </a:r>
            <a:r>
              <a:rPr lang="en-GB" spc="-5" dirty="0"/>
              <a:t> </a:t>
            </a:r>
            <a:r>
              <a:rPr lang="en-GB" spc="-5" dirty="0" err="1"/>
              <a:t>ysgolion</a:t>
            </a:r>
            <a:r>
              <a:rPr lang="en-GB" spc="-5" dirty="0"/>
              <a:t> </a:t>
            </a:r>
            <a:r>
              <a:rPr lang="en-GB" spc="-5" dirty="0" err="1"/>
              <a:t>arfer</a:t>
            </a:r>
            <a:r>
              <a:rPr lang="en-GB" spc="-5" dirty="0"/>
              <a:t> </a:t>
            </a:r>
            <a:r>
              <a:rPr lang="en-GB" spc="-5" dirty="0" err="1"/>
              <a:t>orau</a:t>
            </a:r>
            <a:r>
              <a:rPr lang="en-GB" spc="-5" dirty="0"/>
              <a:t> </a:t>
            </a:r>
            <a:r>
              <a:rPr lang="en-GB" spc="-5" dirty="0" err="1"/>
              <a:t>yr</a:t>
            </a:r>
            <a:r>
              <a:rPr lang="en-GB" spc="-5" dirty="0"/>
              <a:t> </a:t>
            </a:r>
            <a:r>
              <a:rPr lang="en-GB" spc="-5" dirty="0" err="1"/>
              <a:t>ymwelwyd</a:t>
            </a:r>
            <a:r>
              <a:rPr lang="en-GB" spc="-5" dirty="0"/>
              <a:t> â </a:t>
            </a:r>
            <a:r>
              <a:rPr lang="en-GB" spc="-5" dirty="0" err="1"/>
              <a:t>nhw</a:t>
            </a:r>
            <a:r>
              <a:rPr lang="en-GB" spc="-5" dirty="0"/>
              <a:t>, </a:t>
            </a:r>
            <a:r>
              <a:rPr lang="en-GB" spc="-5" dirty="0" err="1"/>
              <a:t>mae</a:t>
            </a:r>
            <a:r>
              <a:rPr lang="en-GB" spc="-5" dirty="0"/>
              <a:t> </a:t>
            </a:r>
            <a:r>
              <a:rPr lang="en-GB" spc="-5" dirty="0" err="1"/>
              <a:t>safonau</a:t>
            </a:r>
            <a:r>
              <a:rPr lang="en-GB" spc="-5" dirty="0"/>
              <a:t> o </a:t>
            </a:r>
            <a:r>
              <a:rPr lang="en-GB" spc="-5" dirty="0" err="1"/>
              <a:t>leiaf</a:t>
            </a:r>
            <a:r>
              <a:rPr lang="en-GB" spc="-5" dirty="0"/>
              <a:t> </a:t>
            </a:r>
            <a:r>
              <a:rPr lang="en-GB" spc="-5" dirty="0" err="1"/>
              <a:t>yn</a:t>
            </a:r>
            <a:r>
              <a:rPr lang="en-GB" spc="-5" dirty="0"/>
              <a:t> </a:t>
            </a:r>
            <a:r>
              <a:rPr lang="en-GB" spc="-5" dirty="0" err="1"/>
              <a:t>dda</a:t>
            </a:r>
            <a:r>
              <a:rPr lang="en-GB" spc="-5" dirty="0"/>
              <a:t> </a:t>
            </a:r>
            <a:r>
              <a:rPr lang="en-GB" spc="-5" dirty="0" err="1"/>
              <a:t>mewn</a:t>
            </a:r>
            <a:r>
              <a:rPr lang="en-GB" spc="-5" dirty="0"/>
              <a:t> </a:t>
            </a:r>
            <a:r>
              <a:rPr lang="en-GB" spc="-5" dirty="0" err="1"/>
              <a:t>dwy</a:t>
            </a:r>
            <a:r>
              <a:rPr lang="en-GB" spc="-5" dirty="0"/>
              <a:t> </a:t>
            </a:r>
            <a:r>
              <a:rPr lang="en-GB" spc="-5" dirty="0" err="1"/>
              <a:t>neu</a:t>
            </a:r>
            <a:r>
              <a:rPr lang="en-GB" spc="-5" dirty="0"/>
              <a:t> </a:t>
            </a:r>
            <a:r>
              <a:rPr lang="en-GB" spc="-5" dirty="0" err="1"/>
              <a:t>fwy</a:t>
            </a:r>
            <a:r>
              <a:rPr lang="en-GB" spc="-5" dirty="0"/>
              <a:t> </a:t>
            </a:r>
            <a:r>
              <a:rPr lang="en-GB" spc="-5" dirty="0" err="1"/>
              <a:t>o’r</a:t>
            </a:r>
            <a:r>
              <a:rPr lang="en-GB" spc="-5" dirty="0"/>
              <a:t> </a:t>
            </a:r>
            <a:r>
              <a:rPr lang="en-GB" spc="-5" dirty="0" err="1"/>
              <a:t>ffurfiau</a:t>
            </a:r>
            <a:r>
              <a:rPr lang="en-GB" spc="-5" dirty="0"/>
              <a:t> </a:t>
            </a:r>
            <a:r>
              <a:rPr lang="en-GB" spc="-5" dirty="0" err="1"/>
              <a:t>celf</a:t>
            </a:r>
            <a:r>
              <a:rPr lang="en-GB" spc="-5" dirty="0"/>
              <a:t> </a:t>
            </a:r>
            <a:r>
              <a:rPr lang="en-GB" spc="-5" dirty="0" err="1"/>
              <a:t>greadigol</a:t>
            </a:r>
            <a:r>
              <a:rPr lang="en-GB" spc="-5" dirty="0"/>
              <a:t> (</a:t>
            </a:r>
            <a:r>
              <a:rPr lang="en-GB" spc="-5" dirty="0" err="1"/>
              <a:t>celf</a:t>
            </a:r>
            <a:r>
              <a:rPr lang="en-GB" spc="-5" dirty="0"/>
              <a:t> a </a:t>
            </a:r>
            <a:r>
              <a:rPr lang="en-GB" spc="-5" dirty="0" err="1"/>
              <a:t>dylunio</a:t>
            </a:r>
            <a:r>
              <a:rPr lang="en-GB" spc="-5" dirty="0"/>
              <a:t>, dawns, drama a </a:t>
            </a:r>
            <a:r>
              <a:rPr lang="en-GB" spc="-5" dirty="0" err="1"/>
              <a:t>cherddoriaeth</a:t>
            </a:r>
            <a:r>
              <a:rPr lang="en-GB" spc="-5" dirty="0"/>
              <a:t>).  </a:t>
            </a:r>
            <a:r>
              <a:rPr lang="en-GB" spc="-5" dirty="0" err="1"/>
              <a:t>Mewn</a:t>
            </a:r>
            <a:r>
              <a:rPr lang="en-GB" spc="-5" dirty="0"/>
              <a:t> </a:t>
            </a:r>
            <a:r>
              <a:rPr lang="en-GB" spc="-5" dirty="0" err="1"/>
              <a:t>lleiafrif</a:t>
            </a:r>
            <a:r>
              <a:rPr lang="en-GB" spc="-5" dirty="0"/>
              <a:t> </a:t>
            </a:r>
            <a:r>
              <a:rPr lang="en-GB" spc="-5" dirty="0" err="1"/>
              <a:t>o’r</a:t>
            </a:r>
            <a:r>
              <a:rPr lang="en-GB" spc="-5" dirty="0"/>
              <a:t> </a:t>
            </a:r>
            <a:r>
              <a:rPr lang="en-GB" spc="-5" dirty="0" err="1"/>
              <a:t>ysgolion</a:t>
            </a:r>
            <a:r>
              <a:rPr lang="en-GB" spc="-5" dirty="0"/>
              <a:t> </a:t>
            </a:r>
            <a:r>
              <a:rPr lang="en-GB" spc="-5" dirty="0" err="1"/>
              <a:t>hyn</a:t>
            </a:r>
            <a:r>
              <a:rPr lang="en-GB" spc="-5" dirty="0"/>
              <a:t>, </a:t>
            </a:r>
            <a:r>
              <a:rPr lang="en-GB" spc="-5" dirty="0" err="1"/>
              <a:t>mae</a:t>
            </a:r>
            <a:r>
              <a:rPr lang="en-GB" spc="-5" dirty="0"/>
              <a:t> </a:t>
            </a:r>
            <a:r>
              <a:rPr lang="en-GB" spc="-5" dirty="0" err="1"/>
              <a:t>safonau</a:t>
            </a:r>
            <a:r>
              <a:rPr lang="en-GB" spc="-5" dirty="0"/>
              <a:t> </a:t>
            </a:r>
            <a:r>
              <a:rPr lang="en-GB" spc="-5" dirty="0" err="1"/>
              <a:t>yn</a:t>
            </a:r>
            <a:r>
              <a:rPr lang="en-GB" spc="-5" dirty="0"/>
              <a:t> y </a:t>
            </a:r>
            <a:r>
              <a:rPr lang="en-GB" spc="-5" dirty="0" err="1"/>
              <a:t>naill</a:t>
            </a:r>
            <a:r>
              <a:rPr lang="en-GB" spc="-5" dirty="0"/>
              <a:t> </a:t>
            </a:r>
            <a:r>
              <a:rPr lang="en-GB" spc="-5" dirty="0" err="1"/>
              <a:t>neu’r</a:t>
            </a:r>
            <a:r>
              <a:rPr lang="en-GB" spc="-5" dirty="0"/>
              <a:t> </a:t>
            </a:r>
            <a:r>
              <a:rPr lang="en-GB" spc="-5" dirty="0" err="1"/>
              <a:t>llall</a:t>
            </a:r>
            <a:r>
              <a:rPr lang="en-GB" spc="-5" dirty="0"/>
              <a:t> </a:t>
            </a:r>
            <a:r>
              <a:rPr lang="en-GB" spc="-5" dirty="0" err="1"/>
              <a:t>o’r</a:t>
            </a:r>
            <a:r>
              <a:rPr lang="en-GB" spc="-5" dirty="0"/>
              <a:t> </a:t>
            </a:r>
            <a:r>
              <a:rPr lang="en-GB" spc="-5" dirty="0" err="1"/>
              <a:t>ffurfiau</a:t>
            </a:r>
            <a:r>
              <a:rPr lang="en-GB" spc="-5" dirty="0"/>
              <a:t> </a:t>
            </a:r>
            <a:r>
              <a:rPr lang="en-GB" spc="-5" dirty="0" err="1"/>
              <a:t>celf</a:t>
            </a:r>
            <a:r>
              <a:rPr lang="en-GB" spc="-5" dirty="0"/>
              <a:t> </a:t>
            </a:r>
            <a:r>
              <a:rPr lang="en-GB" spc="-5" dirty="0" err="1"/>
              <a:t>greadigol</a:t>
            </a:r>
            <a:r>
              <a:rPr lang="en-GB" spc="-5" dirty="0"/>
              <a:t> </a:t>
            </a:r>
            <a:r>
              <a:rPr lang="en-GB" spc="-5" dirty="0" err="1"/>
              <a:t>ymhell</a:t>
            </a:r>
            <a:r>
              <a:rPr lang="en-GB" spc="-5" dirty="0"/>
              <a:t> </a:t>
            </a:r>
            <a:r>
              <a:rPr lang="en-GB" spc="-5" dirty="0" err="1"/>
              <a:t>uwchlaw’r</a:t>
            </a:r>
            <a:r>
              <a:rPr lang="en-GB" spc="-5" dirty="0"/>
              <a:t> </a:t>
            </a:r>
            <a:r>
              <a:rPr lang="en-GB" spc="-5" dirty="0" err="1"/>
              <a:t>disgwyl</a:t>
            </a:r>
            <a:r>
              <a:rPr lang="en-GB" spc="-5" dirty="0"/>
              <a:t>.  </a:t>
            </a:r>
            <a:r>
              <a:rPr lang="en-GB" spc="-5" dirty="0" err="1"/>
              <a:t>Fodd</a:t>
            </a:r>
            <a:r>
              <a:rPr lang="en-GB" spc="-5" dirty="0"/>
              <a:t> </a:t>
            </a:r>
            <a:r>
              <a:rPr lang="en-GB" spc="-5" dirty="0" err="1"/>
              <a:t>bynnag</a:t>
            </a:r>
            <a:r>
              <a:rPr lang="en-GB" spc="-5" dirty="0"/>
              <a:t>, </a:t>
            </a:r>
            <a:r>
              <a:rPr lang="en-GB" spc="-5" dirty="0" err="1"/>
              <a:t>anaml</a:t>
            </a:r>
            <a:r>
              <a:rPr lang="en-GB" spc="-5" dirty="0"/>
              <a:t> y </a:t>
            </a:r>
            <a:r>
              <a:rPr lang="en-GB" spc="-5" dirty="0" err="1"/>
              <a:t>mae</a:t>
            </a:r>
            <a:r>
              <a:rPr lang="en-GB" spc="-5" dirty="0"/>
              <a:t> </a:t>
            </a:r>
            <a:r>
              <a:rPr lang="en-GB" spc="-5" dirty="0" err="1"/>
              <a:t>safonau</a:t>
            </a:r>
            <a:r>
              <a:rPr lang="en-GB" spc="-5" dirty="0"/>
              <a:t> </a:t>
            </a:r>
            <a:r>
              <a:rPr lang="en-GB" spc="-5" dirty="0" err="1"/>
              <a:t>yn</a:t>
            </a:r>
            <a:r>
              <a:rPr lang="en-GB" spc="-5" dirty="0"/>
              <a:t> </a:t>
            </a:r>
            <a:r>
              <a:rPr lang="en-GB" spc="-5" dirty="0" err="1"/>
              <a:t>uchel</a:t>
            </a:r>
            <a:r>
              <a:rPr lang="en-GB" spc="-5" dirty="0"/>
              <a:t> </a:t>
            </a:r>
            <a:r>
              <a:rPr lang="en-GB" spc="-5" dirty="0" err="1"/>
              <a:t>ym</a:t>
            </a:r>
            <a:r>
              <a:rPr lang="en-GB" spc="-5" dirty="0"/>
              <a:t> </a:t>
            </a:r>
            <a:r>
              <a:rPr lang="en-GB" spc="-5" dirty="0" err="1"/>
              <a:t>mhob</a:t>
            </a:r>
            <a:r>
              <a:rPr lang="en-GB" spc="-5" dirty="0"/>
              <a:t> un </a:t>
            </a:r>
            <a:r>
              <a:rPr lang="en-GB" spc="-5" dirty="0" err="1"/>
              <a:t>o’r</a:t>
            </a:r>
            <a:r>
              <a:rPr lang="en-GB" spc="-5" dirty="0"/>
              <a:t> </a:t>
            </a:r>
            <a:r>
              <a:rPr lang="en-GB" spc="-5" dirty="0" err="1"/>
              <a:t>pedwar</a:t>
            </a:r>
            <a:r>
              <a:rPr lang="en-GB" spc="-5" dirty="0"/>
              <a:t> </a:t>
            </a:r>
            <a:r>
              <a:rPr lang="en-GB" spc="-5" dirty="0" err="1"/>
              <a:t>celfyddyd</a:t>
            </a:r>
            <a:r>
              <a:rPr lang="en-GB" spc="-5" dirty="0"/>
              <a:t> </a:t>
            </a:r>
            <a:r>
              <a:rPr lang="en-GB" spc="-5" dirty="0" err="1"/>
              <a:t>greadigol</a:t>
            </a:r>
            <a:r>
              <a:rPr lang="en-GB" spc="-5" dirty="0"/>
              <a:t> </a:t>
            </a:r>
            <a:r>
              <a:rPr lang="en-GB" spc="-5" dirty="0" err="1"/>
              <a:t>mewn</a:t>
            </a:r>
            <a:r>
              <a:rPr lang="en-GB" spc="-5" dirty="0"/>
              <a:t> </a:t>
            </a:r>
            <a:r>
              <a:rPr lang="en-GB" spc="-5" dirty="0" err="1"/>
              <a:t>unrhyw</a:t>
            </a:r>
            <a:r>
              <a:rPr lang="en-GB" spc="-5" dirty="0"/>
              <a:t> </a:t>
            </a:r>
            <a:r>
              <a:rPr lang="en-GB" spc="-5" dirty="0" err="1"/>
              <a:t>ysgol</a:t>
            </a:r>
            <a:r>
              <a:rPr lang="en-GB" spc="-5" dirty="0"/>
              <a:t> </a:t>
            </a:r>
            <a:r>
              <a:rPr lang="en-GB" spc="-5" dirty="0" err="1"/>
              <a:t>unigol</a:t>
            </a:r>
            <a:r>
              <a:rPr lang="en-GB" spc="-5" dirty="0"/>
              <a:t>.   </a:t>
            </a:r>
          </a:p>
          <a:p>
            <a:pPr marL="482600" marR="5080" indent="-470534">
              <a:lnSpc>
                <a:spcPct val="100000"/>
              </a:lnSpc>
              <a:buFont typeface="Arial" panose="020B0604020202020204" pitchFamily="34" charset="0"/>
              <a:buChar char="•"/>
            </a:pPr>
            <a:endParaRPr lang="en-GB" spc="-5" dirty="0"/>
          </a:p>
          <a:p>
            <a:pPr marL="482600" marR="5080" indent="-470534">
              <a:lnSpc>
                <a:spcPct val="100000"/>
              </a:lnSpc>
              <a:buFont typeface="Arial" panose="020B0604020202020204" pitchFamily="34" charset="0"/>
              <a:buChar char="•"/>
            </a:pPr>
            <a:r>
              <a:rPr lang="en-GB" spc="-5" dirty="0"/>
              <a:t>Mae </a:t>
            </a:r>
            <a:r>
              <a:rPr lang="en-GB" spc="-5" dirty="0" err="1"/>
              <a:t>safonau</a:t>
            </a:r>
            <a:r>
              <a:rPr lang="en-GB" spc="-5" dirty="0"/>
              <a:t> </a:t>
            </a:r>
            <a:r>
              <a:rPr lang="en-GB" spc="-5" dirty="0" err="1"/>
              <a:t>lles</a:t>
            </a:r>
            <a:r>
              <a:rPr lang="en-GB" spc="-5" dirty="0"/>
              <a:t> </a:t>
            </a:r>
            <a:r>
              <a:rPr lang="en-GB" spc="-5" dirty="0" err="1"/>
              <a:t>ym</a:t>
            </a:r>
            <a:r>
              <a:rPr lang="en-GB" spc="-5" dirty="0"/>
              <a:t> </a:t>
            </a:r>
            <a:r>
              <a:rPr lang="en-GB" spc="-5" dirty="0" err="1"/>
              <a:t>mron</a:t>
            </a:r>
            <a:r>
              <a:rPr lang="en-GB" spc="-5" dirty="0"/>
              <a:t> </a:t>
            </a:r>
            <a:r>
              <a:rPr lang="en-GB" spc="-5" dirty="0" err="1"/>
              <a:t>pob</a:t>
            </a:r>
            <a:r>
              <a:rPr lang="en-GB" spc="-5" dirty="0"/>
              <a:t> un </a:t>
            </a:r>
            <a:r>
              <a:rPr lang="en-GB" spc="-5" dirty="0" err="1"/>
              <a:t>o’r</a:t>
            </a:r>
            <a:r>
              <a:rPr lang="en-GB" spc="-5" dirty="0"/>
              <a:t> </a:t>
            </a:r>
            <a:r>
              <a:rPr lang="en-GB" spc="-5" dirty="0" err="1"/>
              <a:t>ysgolion</a:t>
            </a:r>
            <a:r>
              <a:rPr lang="en-GB" spc="-5" dirty="0"/>
              <a:t> </a:t>
            </a:r>
            <a:r>
              <a:rPr lang="en-GB" spc="-5" dirty="0" err="1"/>
              <a:t>arfer</a:t>
            </a:r>
            <a:r>
              <a:rPr lang="en-GB" spc="-5" dirty="0"/>
              <a:t> </a:t>
            </a:r>
            <a:r>
              <a:rPr lang="en-GB" spc="-5" dirty="0" err="1"/>
              <a:t>orau</a:t>
            </a:r>
            <a:r>
              <a:rPr lang="en-GB" spc="-5" dirty="0"/>
              <a:t> </a:t>
            </a:r>
            <a:r>
              <a:rPr lang="en-GB" spc="-5" dirty="0" err="1"/>
              <a:t>yr</a:t>
            </a:r>
            <a:r>
              <a:rPr lang="en-GB" spc="-5" dirty="0"/>
              <a:t> </a:t>
            </a:r>
            <a:r>
              <a:rPr lang="en-GB" spc="-5" dirty="0" err="1"/>
              <a:t>ymwelwyd</a:t>
            </a:r>
            <a:r>
              <a:rPr lang="en-GB" spc="-5" dirty="0"/>
              <a:t> â </a:t>
            </a:r>
            <a:r>
              <a:rPr lang="en-GB" spc="-5" dirty="0" err="1"/>
              <a:t>nhw</a:t>
            </a:r>
            <a:r>
              <a:rPr lang="en-GB" spc="-5" dirty="0"/>
              <a:t> </a:t>
            </a:r>
            <a:r>
              <a:rPr lang="en-GB" spc="-5" dirty="0" err="1"/>
              <a:t>yn</a:t>
            </a:r>
            <a:r>
              <a:rPr lang="en-GB" spc="-5" dirty="0"/>
              <a:t> </a:t>
            </a:r>
            <a:r>
              <a:rPr lang="en-GB" spc="-5" dirty="0" err="1"/>
              <a:t>dda</a:t>
            </a:r>
            <a:r>
              <a:rPr lang="en-GB" spc="-5" dirty="0"/>
              <a:t> </a:t>
            </a:r>
            <a:r>
              <a:rPr lang="en-GB" spc="-5" dirty="0" err="1"/>
              <a:t>neu’n</a:t>
            </a:r>
            <a:r>
              <a:rPr lang="en-GB" spc="-5" dirty="0"/>
              <a:t> </a:t>
            </a:r>
            <a:r>
              <a:rPr lang="en-GB" spc="-5" dirty="0" err="1"/>
              <a:t>rhagorol</a:t>
            </a:r>
            <a:r>
              <a:rPr lang="en-GB" spc="-5" dirty="0"/>
              <a:t>.  </a:t>
            </a:r>
            <a:r>
              <a:rPr lang="en-GB" spc="-5" dirty="0" err="1"/>
              <a:t>Dywed</a:t>
            </a:r>
            <a:r>
              <a:rPr lang="en-GB" spc="-5" dirty="0"/>
              <a:t> </a:t>
            </a:r>
            <a:r>
              <a:rPr lang="en-GB" spc="-5" dirty="0" err="1"/>
              <a:t>disgyblion</a:t>
            </a:r>
            <a:r>
              <a:rPr lang="en-GB" spc="-5" dirty="0"/>
              <a:t> a staff </a:t>
            </a:r>
            <a:r>
              <a:rPr lang="en-GB" spc="-5" dirty="0" err="1"/>
              <a:t>yn</a:t>
            </a:r>
            <a:r>
              <a:rPr lang="en-GB" spc="-5" dirty="0"/>
              <a:t> </a:t>
            </a:r>
            <a:r>
              <a:rPr lang="en-GB" spc="-5" dirty="0" err="1"/>
              <a:t>yr</a:t>
            </a:r>
            <a:r>
              <a:rPr lang="en-GB" spc="-5" dirty="0"/>
              <a:t> </a:t>
            </a:r>
            <a:r>
              <a:rPr lang="en-GB" spc="-5" dirty="0" err="1"/>
              <a:t>ysgolion</a:t>
            </a:r>
            <a:r>
              <a:rPr lang="en-GB" spc="-5" dirty="0"/>
              <a:t> </a:t>
            </a:r>
            <a:r>
              <a:rPr lang="en-GB" spc="-5" dirty="0" err="1"/>
              <a:t>hyn</a:t>
            </a:r>
            <a:r>
              <a:rPr lang="en-GB" spc="-5" dirty="0"/>
              <a:t> bod y </a:t>
            </a:r>
            <a:r>
              <a:rPr lang="en-GB" spc="-5" dirty="0" err="1"/>
              <a:t>celfyddydau</a:t>
            </a:r>
            <a:r>
              <a:rPr lang="en-GB" spc="-5" dirty="0"/>
              <a:t> </a:t>
            </a:r>
            <a:r>
              <a:rPr lang="en-GB" spc="-5" dirty="0" err="1"/>
              <a:t>creadigol</a:t>
            </a:r>
            <a:r>
              <a:rPr lang="en-GB" spc="-5" dirty="0"/>
              <a:t> </a:t>
            </a:r>
            <a:r>
              <a:rPr lang="en-GB" spc="-5" dirty="0" err="1"/>
              <a:t>yn</a:t>
            </a:r>
            <a:r>
              <a:rPr lang="en-GB" spc="-5" dirty="0"/>
              <a:t> </a:t>
            </a:r>
            <a:r>
              <a:rPr lang="en-GB" spc="-5" dirty="0" err="1"/>
              <a:t>cael</a:t>
            </a:r>
            <a:r>
              <a:rPr lang="en-GB" spc="-5" dirty="0"/>
              <a:t> </a:t>
            </a:r>
            <a:r>
              <a:rPr lang="en-GB" spc="-5" dirty="0" err="1"/>
              <a:t>effaith</a:t>
            </a:r>
            <a:r>
              <a:rPr lang="en-GB" spc="-5" dirty="0"/>
              <a:t> </a:t>
            </a:r>
            <a:r>
              <a:rPr lang="en-GB" spc="-5" dirty="0" err="1"/>
              <a:t>gadarnhaol</a:t>
            </a:r>
            <a:r>
              <a:rPr lang="en-GB" spc="-5" dirty="0"/>
              <a:t> </a:t>
            </a:r>
            <a:r>
              <a:rPr lang="en-GB" spc="-5" dirty="0" err="1"/>
              <a:t>iawn</a:t>
            </a:r>
            <a:r>
              <a:rPr lang="en-GB" spc="-5" dirty="0"/>
              <a:t> </a:t>
            </a:r>
            <a:r>
              <a:rPr lang="en-GB" spc="-5" dirty="0" err="1"/>
              <a:t>ar</a:t>
            </a:r>
            <a:r>
              <a:rPr lang="en-GB" spc="-5" dirty="0"/>
              <a:t> </a:t>
            </a:r>
            <a:r>
              <a:rPr lang="en-GB" spc="-5" dirty="0" err="1"/>
              <a:t>wella</a:t>
            </a:r>
            <a:r>
              <a:rPr lang="en-GB" spc="-5" dirty="0"/>
              <a:t> </a:t>
            </a:r>
            <a:r>
              <a:rPr lang="en-GB" spc="-5" dirty="0" err="1"/>
              <a:t>lles</a:t>
            </a:r>
            <a:r>
              <a:rPr lang="en-GB" spc="-5" dirty="0"/>
              <a:t> </a:t>
            </a:r>
            <a:r>
              <a:rPr lang="en-GB" spc="-5" dirty="0" err="1"/>
              <a:t>disgyblion</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5416868"/>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In most of the best practice schools visited, standards are at least good in two or more of the creative art forms (art and design, dance, drama and music).  In a minority of these schools, standards in one or other of the creative art forms are well above those expected.  However, it is rare for standards to be high in all four creative arts in any one school.   </a:t>
            </a:r>
          </a:p>
          <a:p>
            <a:pPr marL="482600" marR="44450" indent="-470534">
              <a:lnSpc>
                <a:spcPct val="100000"/>
              </a:lnSpc>
              <a:buFont typeface="Arial" panose="020B0604020202020204" pitchFamily="34" charset="0"/>
              <a:buChar char="•"/>
            </a:pPr>
            <a:endParaRPr lang="en-GB" spc="-5" dirty="0"/>
          </a:p>
          <a:p>
            <a:pPr marL="482600" marR="44450" indent="-470534">
              <a:lnSpc>
                <a:spcPct val="100000"/>
              </a:lnSpc>
              <a:buFont typeface="Arial" panose="020B0604020202020204" pitchFamily="34" charset="0"/>
              <a:buChar char="•"/>
            </a:pPr>
            <a:r>
              <a:rPr lang="en-GB" spc="-5" dirty="0"/>
              <a:t>Pupils’ standards of wellbeing in nearly all of the best practice schools visited are good or excellent.  Pupils and staff in these schools say that the creative arts have a very positive impact on improving pupils’ wellbeing. </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4739759"/>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a:t>Mae </a:t>
            </a:r>
            <a:r>
              <a:rPr lang="en-GB" spc="-5" dirty="0" err="1"/>
              <a:t>gan</a:t>
            </a:r>
            <a:r>
              <a:rPr lang="en-GB" spc="-5" dirty="0"/>
              <a:t> </a:t>
            </a:r>
            <a:r>
              <a:rPr lang="en-GB" spc="-5" dirty="0" err="1"/>
              <a:t>lawer</a:t>
            </a:r>
            <a:r>
              <a:rPr lang="en-GB" spc="-5" dirty="0"/>
              <a:t> o </a:t>
            </a:r>
            <a:r>
              <a:rPr lang="en-GB" spc="-5" dirty="0" err="1"/>
              <a:t>ysgolion</a:t>
            </a:r>
            <a:r>
              <a:rPr lang="en-GB" spc="-5" dirty="0"/>
              <a:t> </a:t>
            </a:r>
            <a:r>
              <a:rPr lang="en-GB" spc="-5" dirty="0" err="1"/>
              <a:t>dystiolaeth</a:t>
            </a:r>
            <a:r>
              <a:rPr lang="en-GB" spc="-5" dirty="0"/>
              <a:t> </a:t>
            </a:r>
            <a:r>
              <a:rPr lang="en-GB" spc="-5" dirty="0" err="1"/>
              <a:t>dda</a:t>
            </a:r>
            <a:r>
              <a:rPr lang="en-GB" spc="-5" dirty="0"/>
              <a:t> </a:t>
            </a:r>
            <a:r>
              <a:rPr lang="en-GB" spc="-5" dirty="0" err="1"/>
              <a:t>o’r</a:t>
            </a:r>
            <a:r>
              <a:rPr lang="en-GB" spc="-5" dirty="0"/>
              <a:t> </a:t>
            </a:r>
            <a:r>
              <a:rPr lang="en-GB" spc="-5" dirty="0" err="1"/>
              <a:t>effaith</a:t>
            </a:r>
            <a:r>
              <a:rPr lang="en-GB" spc="-5" dirty="0"/>
              <a:t> y </a:t>
            </a:r>
            <a:r>
              <a:rPr lang="en-GB" spc="-5" dirty="0" err="1"/>
              <a:t>mae’r</a:t>
            </a:r>
            <a:r>
              <a:rPr lang="en-GB" spc="-5" dirty="0"/>
              <a:t> </a:t>
            </a:r>
            <a:r>
              <a:rPr lang="en-GB" spc="-5" dirty="0" err="1"/>
              <a:t>celfyddydau</a:t>
            </a:r>
            <a:r>
              <a:rPr lang="en-GB" spc="-5" dirty="0"/>
              <a:t> </a:t>
            </a:r>
            <a:r>
              <a:rPr lang="en-GB" spc="-5" dirty="0" err="1"/>
              <a:t>creadigol</a:t>
            </a:r>
            <a:r>
              <a:rPr lang="en-GB" spc="-5" dirty="0"/>
              <a:t> </a:t>
            </a:r>
            <a:r>
              <a:rPr lang="en-GB" spc="-5" dirty="0" err="1"/>
              <a:t>yn</a:t>
            </a:r>
            <a:r>
              <a:rPr lang="en-GB" spc="-5" dirty="0"/>
              <a:t> </a:t>
            </a:r>
            <a:r>
              <a:rPr lang="en-GB" spc="-5" dirty="0" err="1"/>
              <a:t>ei</a:t>
            </a:r>
            <a:r>
              <a:rPr lang="en-GB" spc="-5" dirty="0"/>
              <a:t> </a:t>
            </a:r>
            <a:r>
              <a:rPr lang="en-GB" spc="-5" dirty="0" err="1"/>
              <a:t>chael</a:t>
            </a:r>
            <a:r>
              <a:rPr lang="en-GB" spc="-5" dirty="0"/>
              <a:t> </a:t>
            </a:r>
            <a:r>
              <a:rPr lang="en-GB" spc="-5" dirty="0" err="1"/>
              <a:t>ar</a:t>
            </a:r>
            <a:r>
              <a:rPr lang="en-GB" spc="-5" dirty="0"/>
              <a:t> </a:t>
            </a:r>
            <a:r>
              <a:rPr lang="en-GB" spc="-5" dirty="0" err="1"/>
              <a:t>wella</a:t>
            </a:r>
            <a:r>
              <a:rPr lang="en-GB" spc="-5" dirty="0"/>
              <a:t> </a:t>
            </a:r>
            <a:r>
              <a:rPr lang="en-GB" spc="-5" dirty="0" err="1"/>
              <a:t>safonau</a:t>
            </a:r>
            <a:r>
              <a:rPr lang="en-GB" spc="-5" dirty="0"/>
              <a:t> </a:t>
            </a:r>
            <a:r>
              <a:rPr lang="en-GB" spc="-5" dirty="0" err="1"/>
              <a:t>disgyblion</a:t>
            </a:r>
            <a:r>
              <a:rPr lang="en-GB" spc="-5" dirty="0"/>
              <a:t> </a:t>
            </a:r>
            <a:r>
              <a:rPr lang="en-GB" spc="-5" dirty="0" err="1"/>
              <a:t>mewn</a:t>
            </a:r>
            <a:r>
              <a:rPr lang="en-GB" spc="-5" dirty="0"/>
              <a:t> </a:t>
            </a:r>
            <a:r>
              <a:rPr lang="en-GB" spc="-5" dirty="0" err="1"/>
              <a:t>llefaredd</a:t>
            </a:r>
            <a:r>
              <a:rPr lang="en-GB" spc="-5" dirty="0"/>
              <a:t>.  </a:t>
            </a:r>
            <a:r>
              <a:rPr lang="en-GB" spc="-5" dirty="0" err="1"/>
              <a:t>Yn</a:t>
            </a:r>
            <a:r>
              <a:rPr lang="en-GB" spc="-5" dirty="0"/>
              <a:t> </a:t>
            </a:r>
            <a:r>
              <a:rPr lang="en-GB" spc="-5" dirty="0" err="1"/>
              <a:t>rhannol</a:t>
            </a:r>
            <a:r>
              <a:rPr lang="en-GB" spc="-5" dirty="0"/>
              <a:t>, y </a:t>
            </a:r>
            <a:r>
              <a:rPr lang="en-GB" spc="-5" dirty="0" err="1"/>
              <a:t>rheswm</a:t>
            </a:r>
            <a:r>
              <a:rPr lang="en-GB" spc="-5" dirty="0"/>
              <a:t> am </a:t>
            </a:r>
            <a:r>
              <a:rPr lang="en-GB" spc="-5" dirty="0" err="1"/>
              <a:t>hyn</a:t>
            </a:r>
            <a:r>
              <a:rPr lang="en-GB" spc="-5" dirty="0"/>
              <a:t> </a:t>
            </a:r>
            <a:r>
              <a:rPr lang="en-GB" spc="-5" dirty="0" err="1"/>
              <a:t>yw</a:t>
            </a:r>
            <a:r>
              <a:rPr lang="en-GB" spc="-5" dirty="0"/>
              <a:t> bod </a:t>
            </a:r>
            <a:r>
              <a:rPr lang="en-GB" spc="-5" dirty="0" err="1"/>
              <a:t>ymgysylltiad</a:t>
            </a:r>
            <a:r>
              <a:rPr lang="en-GB" spc="-5" dirty="0"/>
              <a:t> </a:t>
            </a:r>
            <a:r>
              <a:rPr lang="en-GB" spc="-5" dirty="0" err="1"/>
              <a:t>gwerthfawr</a:t>
            </a:r>
            <a:r>
              <a:rPr lang="en-GB" spc="-5" dirty="0"/>
              <a:t> </a:t>
            </a:r>
            <a:r>
              <a:rPr lang="en-GB" spc="-5" dirty="0" err="1"/>
              <a:t>â’r</a:t>
            </a:r>
            <a:r>
              <a:rPr lang="en-GB" spc="-5" dirty="0"/>
              <a:t> </a:t>
            </a:r>
            <a:r>
              <a:rPr lang="en-GB" spc="-5" dirty="0" err="1"/>
              <a:t>celfyddydau</a:t>
            </a:r>
            <a:r>
              <a:rPr lang="en-GB" spc="-5" dirty="0"/>
              <a:t> </a:t>
            </a:r>
            <a:r>
              <a:rPr lang="en-GB" spc="-5" dirty="0" err="1"/>
              <a:t>creadigol</a:t>
            </a:r>
            <a:r>
              <a:rPr lang="en-GB" spc="-5" dirty="0"/>
              <a:t> </a:t>
            </a:r>
            <a:r>
              <a:rPr lang="en-GB" spc="-5" dirty="0" err="1"/>
              <a:t>yn</a:t>
            </a:r>
            <a:r>
              <a:rPr lang="en-GB" spc="-5" dirty="0"/>
              <a:t> </a:t>
            </a:r>
            <a:r>
              <a:rPr lang="en-GB" spc="-5" dirty="0" err="1"/>
              <a:t>rhoi</a:t>
            </a:r>
            <a:r>
              <a:rPr lang="en-GB" spc="-5" dirty="0"/>
              <a:t> </a:t>
            </a:r>
            <a:r>
              <a:rPr lang="en-GB" spc="-5" dirty="0" err="1"/>
              <a:t>profiadau</a:t>
            </a:r>
            <a:r>
              <a:rPr lang="en-GB" spc="-5" dirty="0"/>
              <a:t> </a:t>
            </a:r>
            <a:r>
              <a:rPr lang="en-GB" spc="-5" dirty="0" err="1"/>
              <a:t>cyffrous</a:t>
            </a:r>
            <a:r>
              <a:rPr lang="en-GB" spc="-5" dirty="0"/>
              <a:t> </a:t>
            </a:r>
            <a:r>
              <a:rPr lang="en-GB" spc="-5" dirty="0" err="1"/>
              <a:t>i</a:t>
            </a:r>
            <a:r>
              <a:rPr lang="en-GB" spc="-5" dirty="0"/>
              <a:t> </a:t>
            </a:r>
            <a:r>
              <a:rPr lang="en-GB" spc="-5" dirty="0" err="1"/>
              <a:t>ddisgyblion</a:t>
            </a:r>
            <a:r>
              <a:rPr lang="en-GB" spc="-5" dirty="0"/>
              <a:t> </a:t>
            </a:r>
            <a:r>
              <a:rPr lang="en-GB" spc="-5" dirty="0" err="1"/>
              <a:t>siarad</a:t>
            </a:r>
            <a:r>
              <a:rPr lang="en-GB" spc="-5" dirty="0"/>
              <a:t> </a:t>
            </a:r>
            <a:r>
              <a:rPr lang="en-GB" spc="-5" dirty="0" err="1"/>
              <a:t>amdanynt</a:t>
            </a:r>
            <a:r>
              <a:rPr lang="en-GB" spc="-5" dirty="0"/>
              <a:t>.  </a:t>
            </a:r>
            <a:r>
              <a:rPr lang="en-GB" spc="-5" dirty="0" err="1"/>
              <a:t>Yn</a:t>
            </a:r>
            <a:r>
              <a:rPr lang="en-GB" spc="-5" dirty="0"/>
              <a:t> </a:t>
            </a:r>
            <a:r>
              <a:rPr lang="en-GB" spc="-5" dirty="0" err="1"/>
              <a:t>aml</a:t>
            </a:r>
            <a:r>
              <a:rPr lang="en-GB" spc="-5" dirty="0"/>
              <a:t>, </a:t>
            </a:r>
            <a:r>
              <a:rPr lang="en-GB" spc="-5" dirty="0" err="1"/>
              <a:t>mae’r</a:t>
            </a:r>
            <a:r>
              <a:rPr lang="en-GB" spc="-5" dirty="0"/>
              <a:t> </a:t>
            </a:r>
            <a:r>
              <a:rPr lang="en-GB" spc="-5" dirty="0" err="1"/>
              <a:t>celfyddydau’n</a:t>
            </a:r>
            <a:r>
              <a:rPr lang="en-GB" spc="-5" dirty="0"/>
              <a:t> </a:t>
            </a:r>
            <a:r>
              <a:rPr lang="en-GB" spc="-5" dirty="0" err="1"/>
              <a:t>darparu</a:t>
            </a:r>
            <a:r>
              <a:rPr lang="en-GB" spc="-5" dirty="0"/>
              <a:t> </a:t>
            </a:r>
            <a:r>
              <a:rPr lang="en-GB" spc="-5" dirty="0" err="1"/>
              <a:t>cyd-destun</a:t>
            </a:r>
            <a:r>
              <a:rPr lang="en-GB" spc="-5" dirty="0"/>
              <a:t> </a:t>
            </a:r>
            <a:r>
              <a:rPr lang="en-GB" spc="-5" dirty="0" err="1"/>
              <a:t>symbylol</a:t>
            </a:r>
            <a:r>
              <a:rPr lang="en-GB" spc="-5" dirty="0"/>
              <a:t> </a:t>
            </a:r>
            <a:r>
              <a:rPr lang="en-GB" spc="-5" dirty="0" err="1"/>
              <a:t>i’r</a:t>
            </a:r>
            <a:r>
              <a:rPr lang="en-GB" spc="-5" dirty="0"/>
              <a:t> plant </a:t>
            </a:r>
            <a:r>
              <a:rPr lang="en-GB" spc="-5" dirty="0" err="1"/>
              <a:t>ei</a:t>
            </a:r>
            <a:r>
              <a:rPr lang="en-GB" spc="-5" dirty="0"/>
              <a:t> </a:t>
            </a:r>
            <a:r>
              <a:rPr lang="en-GB" spc="-5" dirty="0" err="1"/>
              <a:t>ddefnyddio</a:t>
            </a:r>
            <a:r>
              <a:rPr lang="en-GB" spc="-5" dirty="0"/>
              <a:t> ac </a:t>
            </a:r>
            <a:r>
              <a:rPr lang="en-GB" spc="-5" dirty="0" err="1"/>
              <a:t>i</a:t>
            </a:r>
            <a:r>
              <a:rPr lang="en-GB" spc="-5" dirty="0"/>
              <a:t> </a:t>
            </a:r>
            <a:r>
              <a:rPr lang="en-GB" spc="-5" dirty="0" err="1"/>
              <a:t>ddatblygu</a:t>
            </a:r>
            <a:r>
              <a:rPr lang="en-GB" spc="-5" dirty="0"/>
              <a:t> </a:t>
            </a:r>
            <a:r>
              <a:rPr lang="en-GB" spc="-5" dirty="0" err="1"/>
              <a:t>eu</a:t>
            </a:r>
            <a:r>
              <a:rPr lang="en-GB" spc="-5" dirty="0"/>
              <a:t> </a:t>
            </a:r>
            <a:r>
              <a:rPr lang="en-GB" spc="-5" dirty="0" err="1"/>
              <a:t>medrau</a:t>
            </a:r>
            <a:r>
              <a:rPr lang="en-GB" spc="-5" dirty="0"/>
              <a:t> </a:t>
            </a:r>
            <a:r>
              <a:rPr lang="en-GB" spc="-5" dirty="0" err="1"/>
              <a:t>llythrennedd</a:t>
            </a:r>
            <a:r>
              <a:rPr lang="en-GB" spc="-5" dirty="0"/>
              <a:t>, </a:t>
            </a:r>
            <a:r>
              <a:rPr lang="en-GB" spc="-5" dirty="0" err="1"/>
              <a:t>ond</a:t>
            </a:r>
            <a:r>
              <a:rPr lang="en-GB" spc="-5" dirty="0"/>
              <a:t> </a:t>
            </a:r>
            <a:r>
              <a:rPr lang="en-GB" spc="-5" dirty="0" err="1"/>
              <a:t>nid</a:t>
            </a:r>
            <a:r>
              <a:rPr lang="en-GB" spc="-5" dirty="0"/>
              <a:t> </a:t>
            </a:r>
            <a:r>
              <a:rPr lang="en-GB" spc="-5" dirty="0" err="1"/>
              <a:t>oes</a:t>
            </a:r>
            <a:r>
              <a:rPr lang="en-GB" spc="-5" dirty="0"/>
              <a:t> </a:t>
            </a:r>
            <a:r>
              <a:rPr lang="en-GB" spc="-5" dirty="0" err="1"/>
              <a:t>digon</a:t>
            </a:r>
            <a:r>
              <a:rPr lang="en-GB" spc="-5" dirty="0"/>
              <a:t> o </a:t>
            </a:r>
            <a:r>
              <a:rPr lang="en-GB" spc="-5" dirty="0" err="1"/>
              <a:t>dystiolaeth</a:t>
            </a:r>
            <a:r>
              <a:rPr lang="en-GB" spc="-5" dirty="0"/>
              <a:t> </a:t>
            </a:r>
            <a:r>
              <a:rPr lang="en-GB" spc="-5" dirty="0" err="1"/>
              <a:t>i</a:t>
            </a:r>
            <a:r>
              <a:rPr lang="en-GB" spc="-5" dirty="0"/>
              <a:t> </a:t>
            </a:r>
            <a:r>
              <a:rPr lang="en-GB" spc="-5" dirty="0" err="1"/>
              <a:t>ddangos</a:t>
            </a:r>
            <a:r>
              <a:rPr lang="en-GB" spc="-5" dirty="0"/>
              <a:t> bod y </a:t>
            </a:r>
            <a:r>
              <a:rPr lang="en-GB" spc="-5" dirty="0" err="1"/>
              <a:t>celfyddydau’n</a:t>
            </a:r>
            <a:r>
              <a:rPr lang="en-GB" spc="-5" dirty="0"/>
              <a:t> </a:t>
            </a:r>
            <a:r>
              <a:rPr lang="en-GB" spc="-5" dirty="0" err="1"/>
              <a:t>gwella</a:t>
            </a:r>
            <a:r>
              <a:rPr lang="en-GB" spc="-5" dirty="0"/>
              <a:t> </a:t>
            </a:r>
            <a:r>
              <a:rPr lang="en-GB" spc="-5" dirty="0" err="1"/>
              <a:t>perfformiad</a:t>
            </a:r>
            <a:r>
              <a:rPr lang="en-GB" spc="-5" dirty="0"/>
              <a:t> </a:t>
            </a:r>
            <a:r>
              <a:rPr lang="en-GB" spc="-5" dirty="0" err="1"/>
              <a:t>disgyblion</a:t>
            </a:r>
            <a:r>
              <a:rPr lang="en-GB" spc="-5" dirty="0"/>
              <a:t> </a:t>
            </a:r>
            <a:r>
              <a:rPr lang="en-GB" spc="-5" dirty="0" err="1"/>
              <a:t>yn</a:t>
            </a:r>
            <a:r>
              <a:rPr lang="en-GB" spc="-5" dirty="0"/>
              <a:t> </a:t>
            </a:r>
            <a:r>
              <a:rPr lang="en-GB" spc="-5" dirty="0" err="1"/>
              <a:t>uniongyrchol</a:t>
            </a:r>
            <a:r>
              <a:rPr lang="en-GB" spc="-5" dirty="0"/>
              <a:t> </a:t>
            </a:r>
            <a:r>
              <a:rPr lang="en-GB" spc="-5" dirty="0" err="1"/>
              <a:t>mewn</a:t>
            </a:r>
            <a:r>
              <a:rPr lang="en-GB" spc="-5" dirty="0"/>
              <a:t> </a:t>
            </a:r>
            <a:r>
              <a:rPr lang="en-GB" spc="-5" dirty="0" err="1"/>
              <a:t>darllen</a:t>
            </a:r>
            <a:r>
              <a:rPr lang="en-GB" spc="-5" dirty="0"/>
              <a:t> ac </a:t>
            </a:r>
            <a:r>
              <a:rPr lang="en-GB" spc="-5" dirty="0" err="1"/>
              <a:t>ysgrifennu</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3724096"/>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Many schools have good evidence of the impact of the creative arts in improving pupils’ standards in </a:t>
            </a:r>
            <a:r>
              <a:rPr lang="en-GB" spc="-5" dirty="0" err="1"/>
              <a:t>oracy</a:t>
            </a:r>
            <a:r>
              <a:rPr lang="en-GB" spc="-5" dirty="0"/>
              <a:t>.  This is partly because worthwhile engagement in the creative arts gives pupils exciting experiences to talk about.  The arts often provide a stimulating context for pupils to use and to develop their literacy skills, but there is not enough evidence to show that the arts directly improve pupils’ performance in reading and writing. </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6771084"/>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z="2000" spc="-5" dirty="0"/>
              <a:t>At </a:t>
            </a:r>
            <a:r>
              <a:rPr lang="en-GB" sz="2000" spc="-5" dirty="0" err="1"/>
              <a:t>ei</a:t>
            </a:r>
            <a:r>
              <a:rPr lang="en-GB" sz="2000" spc="-5" dirty="0"/>
              <a:t> </a:t>
            </a:r>
            <a:r>
              <a:rPr lang="en-GB" sz="2000" spc="-5" dirty="0" err="1"/>
              <a:t>gilydd</a:t>
            </a:r>
            <a:r>
              <a:rPr lang="en-GB" sz="2000" spc="-5" dirty="0"/>
              <a:t>, </a:t>
            </a:r>
            <a:r>
              <a:rPr lang="en-GB" sz="2000" spc="-5" dirty="0" err="1"/>
              <a:t>mae</a:t>
            </a:r>
            <a:r>
              <a:rPr lang="en-GB" sz="2000" spc="-5" dirty="0"/>
              <a:t> </a:t>
            </a:r>
            <a:r>
              <a:rPr lang="en-GB" sz="2000" spc="-5" dirty="0" err="1"/>
              <a:t>ansawdd</a:t>
            </a:r>
            <a:r>
              <a:rPr lang="en-GB" sz="2000" spc="-5" dirty="0"/>
              <a:t> y </a:t>
            </a:r>
            <a:r>
              <a:rPr lang="en-GB" sz="2000" spc="-5" dirty="0" err="1"/>
              <a:t>cwricwlwm</a:t>
            </a:r>
            <a:r>
              <a:rPr lang="en-GB" sz="2000" spc="-5" dirty="0"/>
              <a:t> </a:t>
            </a:r>
            <a:r>
              <a:rPr lang="en-GB" sz="2000" spc="-5" dirty="0" err="1"/>
              <a:t>ar</a:t>
            </a:r>
            <a:r>
              <a:rPr lang="en-GB" sz="2000" spc="-5" dirty="0"/>
              <a:t> </a:t>
            </a:r>
            <a:r>
              <a:rPr lang="en-GB" sz="2000" spc="-5" dirty="0" err="1"/>
              <a:t>gyfer</a:t>
            </a:r>
            <a:r>
              <a:rPr lang="en-GB" sz="2000" spc="-5" dirty="0"/>
              <a:t> y </a:t>
            </a:r>
            <a:r>
              <a:rPr lang="en-GB" sz="2000" spc="-5" dirty="0" err="1"/>
              <a:t>celfyddydau</a:t>
            </a:r>
            <a:r>
              <a:rPr lang="en-GB" sz="2000" spc="-5" dirty="0"/>
              <a:t> </a:t>
            </a:r>
            <a:r>
              <a:rPr lang="en-GB" sz="2000" spc="-5" dirty="0" err="1"/>
              <a:t>creadigol</a:t>
            </a:r>
            <a:r>
              <a:rPr lang="en-GB" sz="2000" spc="-5" dirty="0"/>
              <a:t> </a:t>
            </a:r>
            <a:r>
              <a:rPr lang="en-GB" sz="2000" spc="-5" dirty="0" err="1"/>
              <a:t>yn</a:t>
            </a:r>
            <a:r>
              <a:rPr lang="en-GB" sz="2000" spc="-5" dirty="0"/>
              <a:t> </a:t>
            </a:r>
            <a:r>
              <a:rPr lang="en-GB" sz="2000" spc="-5" dirty="0" err="1"/>
              <a:t>dibynnu</a:t>
            </a:r>
            <a:r>
              <a:rPr lang="en-GB" sz="2000" spc="-5" dirty="0"/>
              <a:t> </a:t>
            </a:r>
            <a:r>
              <a:rPr lang="en-GB" sz="2000" spc="-5" dirty="0" err="1"/>
              <a:t>gormod</a:t>
            </a:r>
            <a:r>
              <a:rPr lang="en-GB" sz="2000" spc="-5" dirty="0"/>
              <a:t> </a:t>
            </a:r>
            <a:r>
              <a:rPr lang="en-GB" sz="2000" spc="-5" dirty="0" err="1"/>
              <a:t>ar</a:t>
            </a:r>
            <a:r>
              <a:rPr lang="en-GB" sz="2000" spc="-5" dirty="0"/>
              <a:t> </a:t>
            </a:r>
            <a:r>
              <a:rPr lang="en-GB" sz="2000" spc="-5" dirty="0" err="1"/>
              <a:t>siawns</a:t>
            </a:r>
            <a:r>
              <a:rPr lang="en-GB" sz="2000" spc="-5" dirty="0"/>
              <a:t> </a:t>
            </a:r>
            <a:r>
              <a:rPr lang="en-GB" sz="2000" spc="-5" dirty="0" err="1"/>
              <a:t>yn</a:t>
            </a:r>
            <a:r>
              <a:rPr lang="en-GB" sz="2000" spc="-5" dirty="0"/>
              <a:t> </a:t>
            </a:r>
            <a:r>
              <a:rPr lang="en-GB" sz="2000" spc="-5" dirty="0" err="1"/>
              <a:t>hytrach</a:t>
            </a:r>
            <a:r>
              <a:rPr lang="en-GB" sz="2000" spc="-5" dirty="0"/>
              <a:t> nag </a:t>
            </a:r>
            <a:r>
              <a:rPr lang="en-GB" sz="2000" spc="-5" dirty="0" err="1"/>
              <a:t>ar</a:t>
            </a:r>
            <a:r>
              <a:rPr lang="en-GB" sz="2000" spc="-5" dirty="0"/>
              <a:t> </a:t>
            </a:r>
            <a:r>
              <a:rPr lang="en-GB" sz="2000" spc="-5" dirty="0" err="1"/>
              <a:t>gynllunio</a:t>
            </a:r>
            <a:r>
              <a:rPr lang="en-GB" sz="2000" spc="-5" dirty="0"/>
              <a:t> </a:t>
            </a:r>
            <a:r>
              <a:rPr lang="en-GB" sz="2000" spc="-5" dirty="0" err="1"/>
              <a:t>cwricwlwm</a:t>
            </a:r>
            <a:r>
              <a:rPr lang="en-GB" sz="2000" spc="-5" dirty="0"/>
              <a:t> </a:t>
            </a:r>
            <a:r>
              <a:rPr lang="en-GB" sz="2000" spc="-5" dirty="0" err="1"/>
              <a:t>sicr</a:t>
            </a:r>
            <a:r>
              <a:rPr lang="en-GB" sz="2000" spc="-5" dirty="0"/>
              <a:t>.  </a:t>
            </a:r>
            <a:r>
              <a:rPr lang="en-GB" sz="2000" spc="-5" dirty="0" err="1"/>
              <a:t>Yn</a:t>
            </a:r>
            <a:r>
              <a:rPr lang="en-GB" sz="2000" spc="-5" dirty="0"/>
              <a:t> y </a:t>
            </a:r>
            <a:r>
              <a:rPr lang="en-GB" sz="2000" spc="-5" dirty="0" err="1"/>
              <a:t>rhan</a:t>
            </a:r>
            <a:r>
              <a:rPr lang="en-GB" sz="2000" spc="-5" dirty="0"/>
              <a:t> </a:t>
            </a:r>
            <a:r>
              <a:rPr lang="en-GB" sz="2000" spc="-5" dirty="0" err="1"/>
              <a:t>fwyaf</a:t>
            </a:r>
            <a:r>
              <a:rPr lang="en-GB" sz="2000" spc="-5" dirty="0"/>
              <a:t> o </a:t>
            </a:r>
            <a:r>
              <a:rPr lang="en-GB" sz="2000" spc="-5" dirty="0" err="1"/>
              <a:t>ysgolion</a:t>
            </a:r>
            <a:r>
              <a:rPr lang="en-GB" sz="2000" spc="-5" dirty="0"/>
              <a:t>, </a:t>
            </a:r>
            <a:r>
              <a:rPr lang="en-GB" sz="2000" spc="-5" dirty="0" err="1"/>
              <a:t>mae’r</a:t>
            </a:r>
            <a:r>
              <a:rPr lang="en-GB" sz="2000" spc="-5" dirty="0"/>
              <a:t> </a:t>
            </a:r>
            <a:r>
              <a:rPr lang="en-GB" sz="2000" spc="-5" dirty="0" err="1"/>
              <a:t>ddarpariaeth</a:t>
            </a:r>
            <a:r>
              <a:rPr lang="en-GB" sz="2000" spc="-5" dirty="0"/>
              <a:t> </a:t>
            </a:r>
            <a:r>
              <a:rPr lang="en-GB" sz="2000" spc="-5" dirty="0" err="1"/>
              <a:t>ar</a:t>
            </a:r>
            <a:r>
              <a:rPr lang="en-GB" sz="2000" spc="-5" dirty="0"/>
              <a:t> </a:t>
            </a:r>
            <a:r>
              <a:rPr lang="en-GB" sz="2000" spc="-5" dirty="0" err="1"/>
              <a:t>gyfer</a:t>
            </a:r>
            <a:r>
              <a:rPr lang="en-GB" sz="2000" spc="-5" dirty="0"/>
              <a:t> y </a:t>
            </a:r>
            <a:r>
              <a:rPr lang="en-GB" sz="2000" spc="-5" dirty="0" err="1"/>
              <a:t>celfyddydau</a:t>
            </a:r>
            <a:r>
              <a:rPr lang="en-GB" sz="2000" spc="-5" dirty="0"/>
              <a:t> </a:t>
            </a:r>
            <a:r>
              <a:rPr lang="en-GB" sz="2000" spc="-5" dirty="0" err="1"/>
              <a:t>creadigol</a:t>
            </a:r>
            <a:r>
              <a:rPr lang="en-GB" sz="2000" spc="-5" dirty="0"/>
              <a:t> </a:t>
            </a:r>
            <a:r>
              <a:rPr lang="en-GB" sz="2000" spc="-5" dirty="0" err="1"/>
              <a:t>yn</a:t>
            </a:r>
            <a:r>
              <a:rPr lang="en-GB" sz="2000" spc="-5" dirty="0"/>
              <a:t> </a:t>
            </a:r>
            <a:r>
              <a:rPr lang="en-GB" sz="2000" spc="-5" dirty="0" err="1"/>
              <a:t>dibynnu</a:t>
            </a:r>
            <a:r>
              <a:rPr lang="en-GB" sz="2000" spc="-5" dirty="0"/>
              <a:t> </a:t>
            </a:r>
            <a:r>
              <a:rPr lang="en-GB" sz="2000" spc="-5" dirty="0" err="1"/>
              <a:t>gormod</a:t>
            </a:r>
            <a:r>
              <a:rPr lang="en-GB" sz="2000" spc="-5" dirty="0"/>
              <a:t> </a:t>
            </a:r>
            <a:r>
              <a:rPr lang="en-GB" sz="2000" spc="-5" dirty="0" err="1"/>
              <a:t>ar</a:t>
            </a:r>
            <a:r>
              <a:rPr lang="en-GB" sz="2000" spc="-5" dirty="0"/>
              <a:t> </a:t>
            </a:r>
            <a:r>
              <a:rPr lang="en-GB" sz="2000" spc="-5" dirty="0" err="1"/>
              <a:t>b’un</a:t>
            </a:r>
            <a:r>
              <a:rPr lang="en-GB" sz="2000" spc="-5" dirty="0"/>
              <a:t> a </a:t>
            </a:r>
            <a:r>
              <a:rPr lang="en-GB" sz="2000" spc="-5" dirty="0" err="1"/>
              <a:t>oes</a:t>
            </a:r>
            <a:r>
              <a:rPr lang="en-GB" sz="2000" spc="-5" dirty="0"/>
              <a:t> </a:t>
            </a:r>
            <a:r>
              <a:rPr lang="en-GB" sz="2000" spc="-5" dirty="0" err="1"/>
              <a:t>athro</a:t>
            </a:r>
            <a:r>
              <a:rPr lang="en-GB" sz="2000" spc="-5" dirty="0"/>
              <a:t> </a:t>
            </a:r>
            <a:r>
              <a:rPr lang="en-GB" sz="2000" spc="-5" dirty="0" err="1"/>
              <a:t>brwdfrydig</a:t>
            </a:r>
            <a:r>
              <a:rPr lang="en-GB" sz="2000" spc="-5" dirty="0"/>
              <a:t> </a:t>
            </a:r>
            <a:r>
              <a:rPr lang="en-GB" sz="2000" spc="-5" dirty="0" err="1"/>
              <a:t>ar</a:t>
            </a:r>
            <a:r>
              <a:rPr lang="en-GB" sz="2000" spc="-5" dirty="0"/>
              <a:t> y staff â </a:t>
            </a:r>
            <a:r>
              <a:rPr lang="en-GB" sz="2000" spc="-5" dirty="0" err="1"/>
              <a:t>medrau</a:t>
            </a:r>
            <a:r>
              <a:rPr lang="en-GB" sz="2000" spc="-5" dirty="0"/>
              <a:t> a </a:t>
            </a:r>
            <a:r>
              <a:rPr lang="en-GB" sz="2000" spc="-5" dirty="0" err="1"/>
              <a:t>gwybodaeth</a:t>
            </a:r>
            <a:r>
              <a:rPr lang="en-GB" sz="2000" spc="-5" dirty="0"/>
              <a:t> </a:t>
            </a:r>
            <a:r>
              <a:rPr lang="en-GB" sz="2000" spc="-5" dirty="0" err="1"/>
              <a:t>arbenigol</a:t>
            </a:r>
            <a:r>
              <a:rPr lang="en-GB" sz="2000" spc="-5" dirty="0"/>
              <a:t>.  </a:t>
            </a:r>
            <a:r>
              <a:rPr lang="en-GB" sz="2000" spc="-5" dirty="0" err="1"/>
              <a:t>Er</a:t>
            </a:r>
            <a:r>
              <a:rPr lang="en-GB" sz="2000" spc="-5" dirty="0"/>
              <a:t> bod </a:t>
            </a:r>
            <a:r>
              <a:rPr lang="en-GB" sz="2000" spc="-5" dirty="0" err="1"/>
              <a:t>hyn</a:t>
            </a:r>
            <a:r>
              <a:rPr lang="en-GB" sz="2000" spc="-5" dirty="0"/>
              <a:t> </a:t>
            </a:r>
            <a:r>
              <a:rPr lang="en-GB" sz="2000" spc="-5" dirty="0" err="1"/>
              <a:t>yn</a:t>
            </a:r>
            <a:r>
              <a:rPr lang="en-GB" sz="2000" spc="-5" dirty="0"/>
              <a:t> </a:t>
            </a:r>
            <a:r>
              <a:rPr lang="en-GB" sz="2000" spc="-5" dirty="0" err="1"/>
              <a:t>aml</a:t>
            </a:r>
            <a:r>
              <a:rPr lang="en-GB" sz="2000" spc="-5" dirty="0"/>
              <a:t> </a:t>
            </a:r>
            <a:r>
              <a:rPr lang="en-GB" sz="2000" spc="-5" dirty="0" err="1"/>
              <a:t>yn</a:t>
            </a:r>
            <a:r>
              <a:rPr lang="en-GB" sz="2000" spc="-5" dirty="0"/>
              <a:t> </a:t>
            </a:r>
            <a:r>
              <a:rPr lang="en-GB" sz="2000" spc="-5" dirty="0" err="1"/>
              <a:t>sicrhau</a:t>
            </a:r>
            <a:r>
              <a:rPr lang="en-GB" sz="2000" spc="-5" dirty="0"/>
              <a:t> </a:t>
            </a:r>
            <a:r>
              <a:rPr lang="en-GB" sz="2000" spc="-5" dirty="0" err="1"/>
              <a:t>safonau</a:t>
            </a:r>
            <a:r>
              <a:rPr lang="en-GB" sz="2000" spc="-5" dirty="0"/>
              <a:t> </a:t>
            </a:r>
            <a:r>
              <a:rPr lang="en-GB" sz="2000" spc="-5" dirty="0" err="1"/>
              <a:t>uchel</a:t>
            </a:r>
            <a:r>
              <a:rPr lang="en-GB" sz="2000" spc="-5" dirty="0"/>
              <a:t> </a:t>
            </a:r>
            <a:r>
              <a:rPr lang="en-GB" sz="2000" spc="-5" dirty="0" err="1"/>
              <a:t>mewn</a:t>
            </a:r>
            <a:r>
              <a:rPr lang="en-GB" sz="2000" spc="-5" dirty="0"/>
              <a:t> un </a:t>
            </a:r>
            <a:r>
              <a:rPr lang="en-GB" sz="2000" spc="-5" dirty="0" err="1"/>
              <a:t>maes</a:t>
            </a:r>
            <a:r>
              <a:rPr lang="en-GB" sz="2000" spc="-5" dirty="0"/>
              <a:t> </a:t>
            </a:r>
            <a:r>
              <a:rPr lang="en-GB" sz="2000" spc="-5" dirty="0" err="1"/>
              <a:t>o’r</a:t>
            </a:r>
            <a:r>
              <a:rPr lang="en-GB" sz="2000" spc="-5" dirty="0"/>
              <a:t> </a:t>
            </a:r>
            <a:r>
              <a:rPr lang="en-GB" sz="2000" spc="-5" dirty="0" err="1"/>
              <a:t>celfyddydau</a:t>
            </a:r>
            <a:r>
              <a:rPr lang="en-GB" sz="2000" spc="-5" dirty="0"/>
              <a:t> </a:t>
            </a:r>
            <a:r>
              <a:rPr lang="en-GB" sz="2000" spc="-5" dirty="0" err="1"/>
              <a:t>creadigol</a:t>
            </a:r>
            <a:r>
              <a:rPr lang="en-GB" sz="2000" spc="-5" dirty="0"/>
              <a:t>, </a:t>
            </a:r>
            <a:r>
              <a:rPr lang="en-GB" sz="2000" spc="-5" dirty="0" err="1"/>
              <a:t>yn</a:t>
            </a:r>
            <a:r>
              <a:rPr lang="en-GB" sz="2000" spc="-5" dirty="0"/>
              <a:t> </a:t>
            </a:r>
            <a:r>
              <a:rPr lang="en-GB" sz="2000" spc="-5" dirty="0" err="1"/>
              <a:t>aml</a:t>
            </a:r>
            <a:r>
              <a:rPr lang="en-GB" sz="2000" spc="-5" dirty="0"/>
              <a:t> </a:t>
            </a:r>
            <a:r>
              <a:rPr lang="en-GB" sz="2000" spc="-5" dirty="0" err="1"/>
              <a:t>nid</a:t>
            </a:r>
            <a:r>
              <a:rPr lang="en-GB" sz="2000" spc="-5" dirty="0"/>
              <a:t> </a:t>
            </a:r>
            <a:r>
              <a:rPr lang="en-GB" sz="2000" spc="-5" dirty="0" err="1"/>
              <a:t>yw’n</a:t>
            </a:r>
            <a:r>
              <a:rPr lang="en-GB" sz="2000" spc="-5" dirty="0"/>
              <a:t> </a:t>
            </a:r>
            <a:r>
              <a:rPr lang="en-GB" sz="2000" spc="-5" dirty="0" err="1"/>
              <a:t>sicrhau</a:t>
            </a:r>
            <a:r>
              <a:rPr lang="en-GB" sz="2000" spc="-5" dirty="0"/>
              <a:t> </a:t>
            </a:r>
            <a:r>
              <a:rPr lang="en-GB" sz="2000" spc="-5" dirty="0" err="1"/>
              <a:t>safonau</a:t>
            </a:r>
            <a:r>
              <a:rPr lang="en-GB" sz="2000" spc="-5" dirty="0"/>
              <a:t> </a:t>
            </a:r>
            <a:r>
              <a:rPr lang="en-GB" sz="2000" spc="-5" dirty="0" err="1"/>
              <a:t>uchel</a:t>
            </a:r>
            <a:r>
              <a:rPr lang="en-GB" sz="2000" spc="-5" dirty="0"/>
              <a:t> </a:t>
            </a:r>
            <a:r>
              <a:rPr lang="en-GB" sz="2000" spc="-5" dirty="0" err="1"/>
              <a:t>ym</a:t>
            </a:r>
            <a:r>
              <a:rPr lang="en-GB" sz="2000" spc="-5" dirty="0"/>
              <a:t> </a:t>
            </a:r>
            <a:r>
              <a:rPr lang="en-GB" sz="2000" spc="-5" dirty="0" err="1"/>
              <a:t>mhob</a:t>
            </a:r>
            <a:r>
              <a:rPr lang="en-GB" sz="2000" spc="-5" dirty="0"/>
              <a:t> un </a:t>
            </a:r>
            <a:r>
              <a:rPr lang="en-GB" sz="2000" spc="-5" dirty="0" err="1"/>
              <a:t>ohonynt</a:t>
            </a:r>
            <a:r>
              <a:rPr lang="en-GB" sz="2000" spc="-5" dirty="0"/>
              <a:t>.  </a:t>
            </a:r>
          </a:p>
          <a:p>
            <a:pPr marL="482600" marR="5080" indent="-470534">
              <a:lnSpc>
                <a:spcPct val="100000"/>
              </a:lnSpc>
              <a:buFont typeface="Arial" panose="020B0604020202020204" pitchFamily="34" charset="0"/>
              <a:buChar char="•"/>
            </a:pPr>
            <a:r>
              <a:rPr lang="en-GB" sz="2000" spc="-5" dirty="0"/>
              <a:t>Mae </a:t>
            </a:r>
            <a:r>
              <a:rPr lang="en-GB" sz="2000" spc="-5" dirty="0" err="1"/>
              <a:t>safonau</a:t>
            </a:r>
            <a:r>
              <a:rPr lang="en-GB" sz="2000" spc="-5" dirty="0"/>
              <a:t> </a:t>
            </a:r>
            <a:r>
              <a:rPr lang="en-GB" sz="2000" spc="-5" dirty="0" err="1"/>
              <a:t>disgyblion</a:t>
            </a:r>
            <a:r>
              <a:rPr lang="en-GB" sz="2000" spc="-5" dirty="0"/>
              <a:t> </a:t>
            </a:r>
            <a:r>
              <a:rPr lang="en-GB" sz="2000" spc="-5" dirty="0" err="1"/>
              <a:t>ar</a:t>
            </a:r>
            <a:r>
              <a:rPr lang="en-GB" sz="2000" spc="-5" dirty="0"/>
              <a:t> </a:t>
            </a:r>
            <a:r>
              <a:rPr lang="en-GB" sz="2000" spc="-5" dirty="0" err="1"/>
              <a:t>eu</a:t>
            </a:r>
            <a:r>
              <a:rPr lang="en-GB" sz="2000" spc="-5" dirty="0"/>
              <a:t> </a:t>
            </a:r>
            <a:r>
              <a:rPr lang="en-GB" sz="2000" spc="-5" dirty="0" err="1"/>
              <a:t>gorau</a:t>
            </a:r>
            <a:r>
              <a:rPr lang="en-GB" sz="2000" spc="-5" dirty="0"/>
              <a:t> pan </a:t>
            </a:r>
            <a:r>
              <a:rPr lang="en-GB" sz="2000" spc="-5" dirty="0" err="1"/>
              <a:t>fydd</a:t>
            </a:r>
            <a:r>
              <a:rPr lang="en-GB" sz="2000" spc="-5" dirty="0"/>
              <a:t> </a:t>
            </a:r>
            <a:r>
              <a:rPr lang="en-GB" sz="2000" spc="-5" dirty="0" err="1"/>
              <a:t>eu</a:t>
            </a:r>
            <a:r>
              <a:rPr lang="en-GB" sz="2000" spc="-5" dirty="0"/>
              <a:t> </a:t>
            </a:r>
            <a:r>
              <a:rPr lang="en-GB" sz="2000" spc="-5" dirty="0" err="1"/>
              <a:t>hathrawon</a:t>
            </a:r>
            <a:r>
              <a:rPr lang="en-GB" sz="2000" spc="-5" dirty="0"/>
              <a:t> </a:t>
            </a:r>
            <a:r>
              <a:rPr lang="en-GB" sz="2000" spc="-5" dirty="0" err="1"/>
              <a:t>yn</a:t>
            </a:r>
            <a:r>
              <a:rPr lang="en-GB" sz="2000" spc="-5" dirty="0"/>
              <a:t> </a:t>
            </a:r>
            <a:r>
              <a:rPr lang="en-GB" sz="2000" spc="-5" dirty="0" err="1"/>
              <a:t>artistiaid</a:t>
            </a:r>
            <a:r>
              <a:rPr lang="en-GB" sz="2000" spc="-5" dirty="0"/>
              <a:t> </a:t>
            </a:r>
            <a:r>
              <a:rPr lang="en-GB" sz="2000" spc="-5" dirty="0" err="1"/>
              <a:t>creadigol</a:t>
            </a:r>
            <a:r>
              <a:rPr lang="en-GB" sz="2000" spc="-5" dirty="0"/>
              <a:t> </a:t>
            </a:r>
            <a:r>
              <a:rPr lang="en-GB" sz="2000" spc="-5" dirty="0" err="1"/>
              <a:t>gwybodus</a:t>
            </a:r>
            <a:r>
              <a:rPr lang="en-GB" sz="2000" spc="-5" dirty="0"/>
              <a:t> a </a:t>
            </a:r>
            <a:r>
              <a:rPr lang="en-GB" sz="2000" spc="-5" dirty="0" err="1"/>
              <a:t>hyderus</a:t>
            </a:r>
            <a:r>
              <a:rPr lang="en-GB" sz="2000" spc="-5" dirty="0"/>
              <a:t>, </a:t>
            </a:r>
            <a:r>
              <a:rPr lang="en-GB" sz="2000" spc="-5" dirty="0" err="1"/>
              <a:t>yn</a:t>
            </a:r>
            <a:r>
              <a:rPr lang="en-GB" sz="2000" spc="-5" dirty="0"/>
              <a:t> </a:t>
            </a:r>
            <a:r>
              <a:rPr lang="en-GB" sz="2000" spc="-5" dirty="0" err="1"/>
              <a:t>ogystal</a:t>
            </a:r>
            <a:r>
              <a:rPr lang="en-GB" sz="2000" spc="-5" dirty="0"/>
              <a:t> </a:t>
            </a:r>
            <a:r>
              <a:rPr lang="en-GB" sz="2000" spc="-5" dirty="0" err="1"/>
              <a:t>ag</a:t>
            </a:r>
            <a:r>
              <a:rPr lang="en-GB" sz="2000" spc="-5" dirty="0"/>
              <a:t> </a:t>
            </a:r>
            <a:r>
              <a:rPr lang="en-GB" sz="2000" spc="-5" dirty="0" err="1"/>
              <a:t>ymarferwyr</a:t>
            </a:r>
            <a:r>
              <a:rPr lang="en-GB" sz="2000" spc="-5" dirty="0"/>
              <a:t> da </a:t>
            </a:r>
            <a:r>
              <a:rPr lang="en-GB" sz="2000" spc="-5" dirty="0" err="1"/>
              <a:t>yn</a:t>
            </a:r>
            <a:r>
              <a:rPr lang="en-GB" sz="2000" spc="-5" dirty="0"/>
              <a:t> </a:t>
            </a:r>
            <a:r>
              <a:rPr lang="en-GB" sz="2000" spc="-5" dirty="0" err="1"/>
              <a:t>yr</a:t>
            </a:r>
            <a:r>
              <a:rPr lang="en-GB" sz="2000" spc="-5" dirty="0"/>
              <a:t> </a:t>
            </a:r>
            <a:r>
              <a:rPr lang="en-GB" sz="2000" spc="-5" dirty="0" err="1"/>
              <a:t>ystafell</a:t>
            </a:r>
            <a:r>
              <a:rPr lang="en-GB" sz="2000" spc="-5" dirty="0"/>
              <a:t> </a:t>
            </a:r>
            <a:r>
              <a:rPr lang="en-GB" sz="2000" spc="-5" dirty="0" err="1"/>
              <a:t>ddosbarth</a:t>
            </a:r>
            <a:r>
              <a:rPr lang="en-GB" sz="2000" spc="-5" dirty="0"/>
              <a:t>.  </a:t>
            </a:r>
            <a:r>
              <a:rPr lang="en-GB" sz="2000" spc="-5" dirty="0" err="1"/>
              <a:t>Nid</a:t>
            </a:r>
            <a:r>
              <a:rPr lang="en-GB" sz="2000" spc="-5" dirty="0"/>
              <a:t> </a:t>
            </a:r>
            <a:r>
              <a:rPr lang="en-GB" sz="2000" spc="-5" dirty="0" err="1"/>
              <a:t>oes</a:t>
            </a:r>
            <a:r>
              <a:rPr lang="en-GB" sz="2000" spc="-5" dirty="0"/>
              <a:t> </a:t>
            </a:r>
            <a:r>
              <a:rPr lang="en-GB" sz="2000" spc="-5" dirty="0" err="1"/>
              <a:t>gan</a:t>
            </a:r>
            <a:r>
              <a:rPr lang="en-GB" sz="2000" spc="-5" dirty="0"/>
              <a:t> </a:t>
            </a:r>
            <a:r>
              <a:rPr lang="en-GB" sz="2000" spc="-5" dirty="0" err="1"/>
              <a:t>lawer</a:t>
            </a:r>
            <a:r>
              <a:rPr lang="en-GB" sz="2000" spc="-5" dirty="0"/>
              <a:t> o </a:t>
            </a:r>
            <a:r>
              <a:rPr lang="en-GB" sz="2000" spc="-5" dirty="0" err="1"/>
              <a:t>athrawon</a:t>
            </a:r>
            <a:r>
              <a:rPr lang="en-GB" sz="2000" spc="-5" dirty="0"/>
              <a:t> </a:t>
            </a:r>
            <a:r>
              <a:rPr lang="en-GB" sz="2000" spc="-5" dirty="0" err="1"/>
              <a:t>nad</a:t>
            </a:r>
            <a:r>
              <a:rPr lang="en-GB" sz="2000" spc="-5" dirty="0"/>
              <a:t> </a:t>
            </a:r>
            <a:r>
              <a:rPr lang="en-GB" sz="2000" spc="-5" dirty="0" err="1"/>
              <a:t>ydynt</a:t>
            </a:r>
            <a:r>
              <a:rPr lang="en-GB" sz="2000" spc="-5" dirty="0"/>
              <a:t> </a:t>
            </a:r>
            <a:r>
              <a:rPr lang="en-GB" sz="2000" spc="-5" dirty="0" err="1"/>
              <a:t>yn</a:t>
            </a:r>
            <a:r>
              <a:rPr lang="en-GB" sz="2000" spc="-5" dirty="0"/>
              <a:t> </a:t>
            </a:r>
            <a:r>
              <a:rPr lang="en-GB" sz="2000" spc="-5" dirty="0" err="1"/>
              <a:t>arbenigwyr</a:t>
            </a:r>
            <a:r>
              <a:rPr lang="en-GB" sz="2000" spc="-5" dirty="0"/>
              <a:t> y </a:t>
            </a:r>
            <a:r>
              <a:rPr lang="en-GB" sz="2000" spc="-5" dirty="0" err="1"/>
              <a:t>wybodaeth</a:t>
            </a:r>
            <a:r>
              <a:rPr lang="en-GB" sz="2000" spc="-5" dirty="0"/>
              <a:t>, </a:t>
            </a:r>
            <a:r>
              <a:rPr lang="en-GB" sz="2000" spc="-5" dirty="0" err="1"/>
              <a:t>sgiliau</a:t>
            </a:r>
            <a:r>
              <a:rPr lang="en-GB" sz="2000" spc="-5" dirty="0"/>
              <a:t> </a:t>
            </a:r>
            <a:r>
              <a:rPr lang="en-GB" sz="2000" spc="-5" dirty="0" err="1"/>
              <a:t>na’r</a:t>
            </a:r>
            <a:r>
              <a:rPr lang="en-GB" sz="2000" spc="-5" dirty="0"/>
              <a:t> </a:t>
            </a:r>
            <a:r>
              <a:rPr lang="en-GB" sz="2000" spc="-5" dirty="0" err="1"/>
              <a:t>hyder</a:t>
            </a:r>
            <a:r>
              <a:rPr lang="en-GB" sz="2000" spc="-5" dirty="0"/>
              <a:t> </a:t>
            </a:r>
            <a:r>
              <a:rPr lang="en-GB" sz="2000" spc="-5" dirty="0" err="1"/>
              <a:t>i</a:t>
            </a:r>
            <a:r>
              <a:rPr lang="en-GB" sz="2000" spc="-5" dirty="0"/>
              <a:t> </a:t>
            </a:r>
            <a:r>
              <a:rPr lang="en-GB" sz="2000" spc="-5" dirty="0" err="1"/>
              <a:t>gyflwyno’r</a:t>
            </a:r>
            <a:r>
              <a:rPr lang="en-GB" sz="2000" spc="-5" dirty="0"/>
              <a:t> </a:t>
            </a:r>
            <a:r>
              <a:rPr lang="en-GB" sz="2000" spc="-5" dirty="0" err="1"/>
              <a:t>celfyddydau</a:t>
            </a:r>
            <a:r>
              <a:rPr lang="en-GB" sz="2000" spc="-5" dirty="0"/>
              <a:t> </a:t>
            </a:r>
            <a:r>
              <a:rPr lang="en-GB" sz="2000" spc="-5" dirty="0" err="1"/>
              <a:t>creadigol</a:t>
            </a:r>
            <a:r>
              <a:rPr lang="en-GB" sz="2000" spc="-5" dirty="0"/>
              <a:t> </a:t>
            </a:r>
            <a:r>
              <a:rPr lang="en-GB" sz="2000" spc="-5" dirty="0" err="1"/>
              <a:t>i’r</a:t>
            </a:r>
            <a:r>
              <a:rPr lang="en-GB" sz="2000" spc="-5" dirty="0"/>
              <a:t> </a:t>
            </a:r>
            <a:r>
              <a:rPr lang="en-GB" sz="2000" spc="-5" dirty="0" err="1"/>
              <a:t>lefel</a:t>
            </a:r>
            <a:r>
              <a:rPr lang="en-GB" sz="2000" spc="-5" dirty="0"/>
              <a:t> </a:t>
            </a:r>
            <a:r>
              <a:rPr lang="en-GB" sz="2000" spc="-5" dirty="0" err="1"/>
              <a:t>uchaf</a:t>
            </a:r>
            <a:r>
              <a:rPr lang="en-GB" sz="2000" spc="-5" dirty="0"/>
              <a:t>, </a:t>
            </a:r>
            <a:r>
              <a:rPr lang="en-GB" sz="2000" spc="-5" dirty="0" err="1"/>
              <a:t>yn</a:t>
            </a:r>
            <a:r>
              <a:rPr lang="en-GB" sz="2000" spc="-5" dirty="0"/>
              <a:t> </a:t>
            </a:r>
            <a:r>
              <a:rPr lang="en-GB" sz="2000" spc="-5" dirty="0" err="1"/>
              <a:t>enwedig</a:t>
            </a:r>
            <a:r>
              <a:rPr lang="en-GB" sz="2000" spc="-5" dirty="0"/>
              <a:t> </a:t>
            </a:r>
            <a:r>
              <a:rPr lang="en-GB" sz="2000" spc="-5" dirty="0" err="1"/>
              <a:t>erbyn</a:t>
            </a:r>
            <a:r>
              <a:rPr lang="en-GB" sz="2000" spc="-5" dirty="0"/>
              <a:t> </a:t>
            </a:r>
            <a:r>
              <a:rPr lang="en-GB" sz="2000" spc="-5" dirty="0" err="1"/>
              <a:t>Blwyddyn</a:t>
            </a:r>
            <a:r>
              <a:rPr lang="en-GB" sz="2000" spc="-5" dirty="0"/>
              <a:t> 6.  </a:t>
            </a:r>
            <a:r>
              <a:rPr lang="en-GB" sz="2000" spc="-5" dirty="0" err="1"/>
              <a:t>Nid</a:t>
            </a:r>
            <a:r>
              <a:rPr lang="en-GB" sz="2000" spc="-5" dirty="0"/>
              <a:t> </a:t>
            </a:r>
            <a:r>
              <a:rPr lang="en-GB" sz="2000" spc="-5" dirty="0" err="1"/>
              <a:t>oes</a:t>
            </a:r>
            <a:r>
              <a:rPr lang="en-GB" sz="2000" spc="-5" dirty="0"/>
              <a:t> </a:t>
            </a:r>
            <a:r>
              <a:rPr lang="en-GB" sz="2000" spc="-5" dirty="0" err="1"/>
              <a:t>digon</a:t>
            </a:r>
            <a:r>
              <a:rPr lang="en-GB" sz="2000" spc="-5" dirty="0"/>
              <a:t> o </a:t>
            </a:r>
            <a:r>
              <a:rPr lang="en-GB" sz="2000" spc="-5" dirty="0" err="1"/>
              <a:t>hyfforddiant</a:t>
            </a:r>
            <a:r>
              <a:rPr lang="en-GB" sz="2000" spc="-5" dirty="0"/>
              <a:t> a </a:t>
            </a:r>
            <a:r>
              <a:rPr lang="en-GB" sz="2000" spc="-5" dirty="0" err="1"/>
              <a:t>chymorth</a:t>
            </a:r>
            <a:r>
              <a:rPr lang="en-GB" sz="2000" spc="-5" dirty="0"/>
              <a:t> </a:t>
            </a:r>
            <a:r>
              <a:rPr lang="en-GB" sz="2000" spc="-5" dirty="0" err="1"/>
              <a:t>ar</a:t>
            </a:r>
            <a:r>
              <a:rPr lang="en-GB" sz="2000" spc="-5" dirty="0"/>
              <a:t> </a:t>
            </a:r>
            <a:r>
              <a:rPr lang="en-GB" sz="2000" spc="-5" dirty="0" err="1"/>
              <a:t>gael</a:t>
            </a:r>
            <a:r>
              <a:rPr lang="en-GB" sz="2000" spc="-5" dirty="0"/>
              <a:t> </a:t>
            </a:r>
            <a:r>
              <a:rPr lang="en-GB" sz="2000" spc="-5" dirty="0" err="1"/>
              <a:t>i</a:t>
            </a:r>
            <a:r>
              <a:rPr lang="en-GB" sz="2000" spc="-5" dirty="0"/>
              <a:t> </a:t>
            </a:r>
            <a:r>
              <a:rPr lang="en-GB" sz="2000" spc="-5" dirty="0" err="1"/>
              <a:t>helpu</a:t>
            </a:r>
            <a:r>
              <a:rPr lang="en-GB" sz="2000" spc="-5" dirty="0"/>
              <a:t> </a:t>
            </a:r>
            <a:r>
              <a:rPr lang="en-GB" sz="2000" spc="-5" dirty="0" err="1"/>
              <a:t>athrawon</a:t>
            </a:r>
            <a:r>
              <a:rPr lang="en-GB" sz="2000" spc="-5" dirty="0"/>
              <a:t> </a:t>
            </a:r>
            <a:r>
              <a:rPr lang="en-GB" sz="2000" spc="-5" dirty="0" err="1"/>
              <a:t>i</a:t>
            </a:r>
            <a:r>
              <a:rPr lang="en-GB" sz="2000" spc="-5" dirty="0"/>
              <a:t> </a:t>
            </a:r>
            <a:r>
              <a:rPr lang="en-GB" sz="2000" spc="-5" dirty="0" err="1"/>
              <a:t>ddatblygu</a:t>
            </a:r>
            <a:r>
              <a:rPr lang="en-GB" sz="2000" spc="-5" dirty="0"/>
              <a:t> </a:t>
            </a:r>
            <a:r>
              <a:rPr lang="en-GB" sz="2000" spc="-5" dirty="0" err="1"/>
              <a:t>eu</a:t>
            </a:r>
            <a:r>
              <a:rPr lang="en-GB" sz="2000" spc="-5" dirty="0"/>
              <a:t> </a:t>
            </a:r>
            <a:r>
              <a:rPr lang="en-GB" sz="2000" spc="-5" dirty="0" err="1"/>
              <a:t>haddysgu</a:t>
            </a:r>
            <a:r>
              <a:rPr lang="en-GB" sz="2000" spc="-5" dirty="0"/>
              <a:t> </a:t>
            </a:r>
            <a:r>
              <a:rPr lang="en-GB" sz="2000" spc="-5" dirty="0" err="1"/>
              <a:t>yn</a:t>
            </a:r>
            <a:r>
              <a:rPr lang="en-GB" sz="2000" spc="-5" dirty="0"/>
              <a:t> y </a:t>
            </a:r>
            <a:r>
              <a:rPr lang="en-GB" sz="2000" spc="-5" dirty="0" err="1"/>
              <a:t>celfyddydau</a:t>
            </a:r>
            <a:r>
              <a:rPr lang="en-GB" sz="2000" spc="-5" dirty="0"/>
              <a:t> </a:t>
            </a:r>
            <a:r>
              <a:rPr lang="en-GB" sz="2000" spc="-5" dirty="0" err="1"/>
              <a:t>creadigol</a:t>
            </a:r>
            <a:r>
              <a:rPr lang="en-GB" sz="2000"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6186309"/>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z="2000" spc="-5" dirty="0"/>
              <a:t>Overall, the quality of the curriculum for the creative arts relies too much on chance rather than on secure curriculum planning.  In most schools, the provision for the creative arts depends too much on whether there is an enthusiastic teacher on the staff with specialist skills and knowledge.  While this often secures high standards in one area of the creative arts, it often does not secure high standards in all.  </a:t>
            </a:r>
          </a:p>
          <a:p>
            <a:pPr marL="482600" marR="44450" indent="-470534">
              <a:lnSpc>
                <a:spcPct val="100000"/>
              </a:lnSpc>
              <a:buFont typeface="Arial" panose="020B0604020202020204" pitchFamily="34" charset="0"/>
              <a:buChar char="•"/>
            </a:pPr>
            <a:r>
              <a:rPr lang="en-GB" sz="2000" spc="-5" dirty="0"/>
              <a:t>Pupils’ standards are best when their teachers are knowledgeable and confident creative artists, as well as good classroom practitioners.  Many teachers who are not specialists lack the knowledge, skills and confidence to deliver the creative arts to the highest level, especially by Year 6.  There is too little training and support available to help teachers develop their teaching in the creative arts.</a:t>
            </a:r>
          </a:p>
          <a:p>
            <a:pPr marL="482600" marR="44450" indent="-470534">
              <a:lnSpc>
                <a:spcPct val="100000"/>
              </a:lnSpc>
            </a:pPr>
            <a:endParaRPr dirty="0"/>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4739759"/>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err="1"/>
              <a:t>Mewn</a:t>
            </a:r>
            <a:r>
              <a:rPr lang="en-GB" spc="-5" dirty="0"/>
              <a:t> </a:t>
            </a:r>
            <a:r>
              <a:rPr lang="en-GB" spc="-5" dirty="0" err="1"/>
              <a:t>llawer</a:t>
            </a:r>
            <a:r>
              <a:rPr lang="en-GB" spc="-5" dirty="0"/>
              <a:t> </a:t>
            </a:r>
            <a:r>
              <a:rPr lang="en-GB" spc="-5" dirty="0" err="1"/>
              <a:t>o’r</a:t>
            </a:r>
            <a:r>
              <a:rPr lang="en-GB" spc="-5" dirty="0"/>
              <a:t> </a:t>
            </a:r>
            <a:r>
              <a:rPr lang="en-GB" spc="-5" dirty="0" err="1"/>
              <a:t>ysgolion</a:t>
            </a:r>
            <a:r>
              <a:rPr lang="en-GB" spc="-5" dirty="0"/>
              <a:t> </a:t>
            </a:r>
            <a:r>
              <a:rPr lang="en-GB" spc="-5" dirty="0" err="1"/>
              <a:t>yr</a:t>
            </a:r>
            <a:r>
              <a:rPr lang="en-GB" spc="-5" dirty="0"/>
              <a:t> </a:t>
            </a:r>
            <a:r>
              <a:rPr lang="en-GB" spc="-5" dirty="0" err="1"/>
              <a:t>ymwelwyd</a:t>
            </a:r>
            <a:r>
              <a:rPr lang="en-GB" spc="-5" dirty="0"/>
              <a:t> â </a:t>
            </a:r>
            <a:r>
              <a:rPr lang="en-GB" spc="-5" dirty="0" err="1"/>
              <a:t>nhw</a:t>
            </a:r>
            <a:r>
              <a:rPr lang="en-GB" spc="-5" dirty="0"/>
              <a:t>, </a:t>
            </a:r>
            <a:r>
              <a:rPr lang="en-GB" spc="-5" dirty="0" err="1"/>
              <a:t>mae</a:t>
            </a:r>
            <a:r>
              <a:rPr lang="en-GB" spc="-5" dirty="0"/>
              <a:t> </a:t>
            </a:r>
            <a:r>
              <a:rPr lang="en-GB" spc="-5" dirty="0" err="1"/>
              <a:t>cynllunio</a:t>
            </a:r>
            <a:r>
              <a:rPr lang="en-GB" spc="-5" dirty="0"/>
              <a:t> </a:t>
            </a:r>
            <a:r>
              <a:rPr lang="en-GB" spc="-5" dirty="0" err="1"/>
              <a:t>ar</a:t>
            </a:r>
            <a:r>
              <a:rPr lang="en-GB" spc="-5" dirty="0"/>
              <a:t> </a:t>
            </a:r>
            <a:r>
              <a:rPr lang="en-GB" spc="-5" dirty="0" err="1"/>
              <a:t>gyfer</a:t>
            </a:r>
            <a:r>
              <a:rPr lang="en-GB" spc="-5" dirty="0"/>
              <a:t> y </a:t>
            </a:r>
            <a:r>
              <a:rPr lang="en-GB" spc="-5" dirty="0" err="1"/>
              <a:t>celfyddydau</a:t>
            </a:r>
            <a:r>
              <a:rPr lang="en-GB" spc="-5" dirty="0"/>
              <a:t> </a:t>
            </a:r>
            <a:r>
              <a:rPr lang="en-GB" spc="-5" dirty="0" err="1"/>
              <a:t>creadigol</a:t>
            </a:r>
            <a:r>
              <a:rPr lang="en-GB" spc="-5" dirty="0"/>
              <a:t> </a:t>
            </a:r>
            <a:r>
              <a:rPr lang="en-GB" spc="-5" dirty="0" err="1"/>
              <a:t>yn</a:t>
            </a:r>
            <a:r>
              <a:rPr lang="en-GB" spc="-5" dirty="0"/>
              <a:t> </a:t>
            </a:r>
            <a:r>
              <a:rPr lang="en-GB" spc="-5" dirty="0" err="1"/>
              <a:t>rhoi</a:t>
            </a:r>
            <a:r>
              <a:rPr lang="en-GB" spc="-5" dirty="0"/>
              <a:t> </a:t>
            </a:r>
            <a:r>
              <a:rPr lang="en-GB" spc="-5" dirty="0" err="1"/>
              <a:t>ystyriaeth</a:t>
            </a:r>
            <a:r>
              <a:rPr lang="en-GB" spc="-5" dirty="0"/>
              <a:t> </a:t>
            </a:r>
            <a:r>
              <a:rPr lang="en-GB" spc="-5" dirty="0" err="1"/>
              <a:t>dda</a:t>
            </a:r>
            <a:r>
              <a:rPr lang="en-GB" spc="-5" dirty="0"/>
              <a:t> </a:t>
            </a:r>
            <a:r>
              <a:rPr lang="en-GB" spc="-5" dirty="0" err="1"/>
              <a:t>i’r</a:t>
            </a:r>
            <a:r>
              <a:rPr lang="en-GB" spc="-5" dirty="0"/>
              <a:t> </a:t>
            </a:r>
            <a:r>
              <a:rPr lang="en-GB" spc="-5" dirty="0" err="1"/>
              <a:t>hyn</a:t>
            </a:r>
            <a:r>
              <a:rPr lang="en-GB" spc="-5" dirty="0"/>
              <a:t> y gall </a:t>
            </a:r>
            <a:r>
              <a:rPr lang="en-GB" spc="-5" dirty="0" err="1"/>
              <a:t>disgyblion</a:t>
            </a:r>
            <a:r>
              <a:rPr lang="en-GB" spc="-5" dirty="0"/>
              <a:t> </a:t>
            </a:r>
            <a:r>
              <a:rPr lang="en-GB" spc="-5" dirty="0" err="1"/>
              <a:t>ei</a:t>
            </a:r>
            <a:r>
              <a:rPr lang="en-GB" spc="-5" dirty="0"/>
              <a:t> </a:t>
            </a:r>
            <a:r>
              <a:rPr lang="en-GB" spc="-5" dirty="0" err="1"/>
              <a:t>wneud</a:t>
            </a:r>
            <a:r>
              <a:rPr lang="en-GB" spc="-5" dirty="0"/>
              <a:t> </a:t>
            </a:r>
            <a:r>
              <a:rPr lang="en-GB" spc="-5" dirty="0" err="1"/>
              <a:t>eisoes</a:t>
            </a:r>
            <a:r>
              <a:rPr lang="en-GB" spc="-5" dirty="0"/>
              <a:t> </a:t>
            </a:r>
            <a:r>
              <a:rPr lang="en-GB" spc="-5" dirty="0" err="1"/>
              <a:t>er</a:t>
            </a:r>
            <a:r>
              <a:rPr lang="en-GB" spc="-5" dirty="0"/>
              <a:t> </a:t>
            </a:r>
            <a:r>
              <a:rPr lang="en-GB" spc="-5" dirty="0" err="1"/>
              <a:t>mwyn</a:t>
            </a:r>
            <a:r>
              <a:rPr lang="en-GB" spc="-5" dirty="0"/>
              <a:t> </a:t>
            </a:r>
            <a:r>
              <a:rPr lang="en-GB" spc="-5" dirty="0" err="1"/>
              <a:t>sicrhau</a:t>
            </a:r>
            <a:r>
              <a:rPr lang="en-GB" spc="-5" dirty="0"/>
              <a:t> bod </a:t>
            </a:r>
            <a:r>
              <a:rPr lang="en-GB" spc="-5" dirty="0" err="1"/>
              <a:t>disgyblion</a:t>
            </a:r>
            <a:r>
              <a:rPr lang="en-GB" spc="-5" dirty="0"/>
              <a:t> </a:t>
            </a:r>
            <a:r>
              <a:rPr lang="en-GB" spc="-5" dirty="0" err="1"/>
              <a:t>yn</a:t>
            </a:r>
            <a:r>
              <a:rPr lang="en-GB" spc="-5" dirty="0"/>
              <a:t> </a:t>
            </a:r>
            <a:r>
              <a:rPr lang="en-GB" spc="-5" dirty="0" err="1"/>
              <a:t>datblygu</a:t>
            </a:r>
            <a:r>
              <a:rPr lang="en-GB" spc="-5" dirty="0"/>
              <a:t> </a:t>
            </a:r>
            <a:r>
              <a:rPr lang="en-GB" spc="-5" dirty="0" err="1"/>
              <a:t>eu</a:t>
            </a:r>
            <a:r>
              <a:rPr lang="en-GB" spc="-5" dirty="0"/>
              <a:t> </a:t>
            </a:r>
            <a:r>
              <a:rPr lang="en-GB" spc="-5" dirty="0" err="1"/>
              <a:t>medrau’n</a:t>
            </a:r>
            <a:r>
              <a:rPr lang="en-GB" spc="-5" dirty="0"/>
              <a:t> </a:t>
            </a:r>
            <a:r>
              <a:rPr lang="en-GB" spc="-5" dirty="0" err="1"/>
              <a:t>raddol</a:t>
            </a:r>
            <a:r>
              <a:rPr lang="en-GB" spc="-5" dirty="0"/>
              <a:t>.  </a:t>
            </a:r>
            <a:r>
              <a:rPr lang="en-GB" spc="-5" dirty="0" err="1"/>
              <a:t>Mewn</a:t>
            </a:r>
            <a:r>
              <a:rPr lang="en-GB" spc="-5" dirty="0"/>
              <a:t> </a:t>
            </a:r>
            <a:r>
              <a:rPr lang="en-GB" spc="-5" dirty="0" err="1"/>
              <a:t>rhai</a:t>
            </a:r>
            <a:r>
              <a:rPr lang="en-GB" spc="-5" dirty="0"/>
              <a:t> </a:t>
            </a:r>
            <a:r>
              <a:rPr lang="en-GB" spc="-5" dirty="0" err="1"/>
              <a:t>o’r</a:t>
            </a:r>
            <a:r>
              <a:rPr lang="en-GB" spc="-5" dirty="0"/>
              <a:t> </a:t>
            </a:r>
            <a:r>
              <a:rPr lang="en-GB" spc="-5" dirty="0" err="1"/>
              <a:t>ysgolion</a:t>
            </a:r>
            <a:r>
              <a:rPr lang="en-GB" spc="-5" dirty="0"/>
              <a:t> </a:t>
            </a:r>
            <a:r>
              <a:rPr lang="en-GB" spc="-5" dirty="0" err="1"/>
              <a:t>yr</a:t>
            </a:r>
            <a:r>
              <a:rPr lang="en-GB" spc="-5" dirty="0"/>
              <a:t> </a:t>
            </a:r>
            <a:r>
              <a:rPr lang="en-GB" spc="-5" dirty="0" err="1"/>
              <a:t>ymwelwyd</a:t>
            </a:r>
            <a:r>
              <a:rPr lang="en-GB" spc="-5" dirty="0"/>
              <a:t> â </a:t>
            </a:r>
            <a:r>
              <a:rPr lang="en-GB" spc="-5" dirty="0" err="1"/>
              <a:t>nhw</a:t>
            </a:r>
            <a:r>
              <a:rPr lang="en-GB" spc="-5" dirty="0"/>
              <a:t>, </a:t>
            </a:r>
            <a:r>
              <a:rPr lang="en-GB" spc="-5" dirty="0" err="1"/>
              <a:t>er</a:t>
            </a:r>
            <a:r>
              <a:rPr lang="en-GB" spc="-5" dirty="0"/>
              <a:t> bod </a:t>
            </a:r>
            <a:r>
              <a:rPr lang="en-GB" spc="-5" dirty="0" err="1"/>
              <a:t>cynllunio</a:t>
            </a:r>
            <a:r>
              <a:rPr lang="en-GB" spc="-5" dirty="0"/>
              <a:t> </a:t>
            </a:r>
            <a:r>
              <a:rPr lang="en-GB" spc="-5" dirty="0" err="1"/>
              <a:t>athrawon</a:t>
            </a:r>
            <a:r>
              <a:rPr lang="en-GB" spc="-5" dirty="0"/>
              <a:t> </a:t>
            </a:r>
            <a:r>
              <a:rPr lang="en-GB" spc="-5" dirty="0" err="1"/>
              <a:t>yn</a:t>
            </a:r>
            <a:r>
              <a:rPr lang="en-GB" spc="-5" dirty="0"/>
              <a:t> </a:t>
            </a:r>
            <a:r>
              <a:rPr lang="en-GB" spc="-5" dirty="0" err="1"/>
              <a:t>darparu</a:t>
            </a:r>
            <a:r>
              <a:rPr lang="en-GB" spc="-5" dirty="0"/>
              <a:t> </a:t>
            </a:r>
            <a:r>
              <a:rPr lang="en-GB" spc="-5" dirty="0" err="1"/>
              <a:t>ystod</a:t>
            </a:r>
            <a:r>
              <a:rPr lang="en-GB" spc="-5" dirty="0"/>
              <a:t> </a:t>
            </a:r>
            <a:r>
              <a:rPr lang="en-GB" spc="-5" dirty="0" err="1"/>
              <a:t>briodol</a:t>
            </a:r>
            <a:r>
              <a:rPr lang="en-GB" spc="-5" dirty="0"/>
              <a:t> o </a:t>
            </a:r>
            <a:r>
              <a:rPr lang="en-GB" spc="-5" dirty="0" err="1"/>
              <a:t>brofiadau</a:t>
            </a:r>
            <a:r>
              <a:rPr lang="en-GB" spc="-5" dirty="0"/>
              <a:t> </a:t>
            </a:r>
            <a:r>
              <a:rPr lang="en-GB" spc="-5" dirty="0" err="1"/>
              <a:t>ar</a:t>
            </a:r>
            <a:r>
              <a:rPr lang="en-GB" spc="-5" dirty="0"/>
              <a:t> draws y </a:t>
            </a:r>
            <a:r>
              <a:rPr lang="en-GB" spc="-5" dirty="0" err="1"/>
              <a:t>celfyddydau</a:t>
            </a:r>
            <a:r>
              <a:rPr lang="en-GB" spc="-5" dirty="0"/>
              <a:t> </a:t>
            </a:r>
            <a:r>
              <a:rPr lang="en-GB" spc="-5" dirty="0" err="1"/>
              <a:t>creadigol</a:t>
            </a:r>
            <a:r>
              <a:rPr lang="en-GB" spc="-5" dirty="0"/>
              <a:t>, </a:t>
            </a:r>
            <a:r>
              <a:rPr lang="en-GB" spc="-5" dirty="0" err="1"/>
              <a:t>yn</a:t>
            </a:r>
            <a:r>
              <a:rPr lang="en-GB" spc="-5" dirty="0"/>
              <a:t> </a:t>
            </a:r>
            <a:r>
              <a:rPr lang="en-GB" spc="-5" dirty="0" err="1"/>
              <a:t>gyffredinol</a:t>
            </a:r>
            <a:r>
              <a:rPr lang="en-GB" spc="-5" dirty="0"/>
              <a:t>, </a:t>
            </a:r>
            <a:r>
              <a:rPr lang="en-GB" spc="-5" dirty="0" err="1"/>
              <a:t>nid</a:t>
            </a:r>
            <a:r>
              <a:rPr lang="en-GB" spc="-5" dirty="0"/>
              <a:t> </a:t>
            </a:r>
            <a:r>
              <a:rPr lang="en-GB" spc="-5" dirty="0" err="1"/>
              <a:t>yw’r</a:t>
            </a:r>
            <a:r>
              <a:rPr lang="en-GB" spc="-5" dirty="0"/>
              <a:t> </a:t>
            </a:r>
            <a:r>
              <a:rPr lang="en-GB" spc="-5" dirty="0" err="1"/>
              <a:t>profiadau’n</a:t>
            </a:r>
            <a:r>
              <a:rPr lang="en-GB" spc="-5" dirty="0"/>
              <a:t> </a:t>
            </a:r>
            <a:r>
              <a:rPr lang="en-GB" spc="-5" dirty="0" err="1"/>
              <a:t>adeiladu’n</a:t>
            </a:r>
            <a:r>
              <a:rPr lang="en-GB" spc="-5" dirty="0"/>
              <a:t> </a:t>
            </a:r>
            <a:r>
              <a:rPr lang="en-GB" spc="-5" dirty="0" err="1"/>
              <a:t>ddigon</a:t>
            </a:r>
            <a:r>
              <a:rPr lang="en-GB" spc="-5" dirty="0"/>
              <a:t> da </a:t>
            </a:r>
            <a:r>
              <a:rPr lang="en-GB" spc="-5" dirty="0" err="1"/>
              <a:t>ar</a:t>
            </a:r>
            <a:r>
              <a:rPr lang="en-GB" spc="-5" dirty="0"/>
              <a:t> </a:t>
            </a:r>
            <a:r>
              <a:rPr lang="en-GB" spc="-5" dirty="0" err="1"/>
              <a:t>fedrau</a:t>
            </a:r>
            <a:r>
              <a:rPr lang="en-GB" spc="-5" dirty="0"/>
              <a:t> </a:t>
            </a:r>
            <a:r>
              <a:rPr lang="en-GB" spc="-5" dirty="0" err="1"/>
              <a:t>presennol</a:t>
            </a:r>
            <a:r>
              <a:rPr lang="en-GB" spc="-5" dirty="0"/>
              <a:t> </a:t>
            </a:r>
            <a:r>
              <a:rPr lang="en-GB" spc="-5" dirty="0" err="1"/>
              <a:t>disgyblion</a:t>
            </a:r>
            <a:r>
              <a:rPr lang="en-GB" spc="-5" dirty="0"/>
              <a:t>.  O </a:t>
            </a:r>
            <a:r>
              <a:rPr lang="en-GB" spc="-5" dirty="0" err="1"/>
              <a:t>ganlyniad</a:t>
            </a:r>
            <a:r>
              <a:rPr lang="en-GB" spc="-5" dirty="0"/>
              <a:t>, </a:t>
            </a:r>
            <a:r>
              <a:rPr lang="en-GB" spc="-5" dirty="0" err="1"/>
              <a:t>mae</a:t>
            </a:r>
            <a:r>
              <a:rPr lang="en-GB" spc="-5" dirty="0"/>
              <a:t> </a:t>
            </a:r>
            <a:r>
              <a:rPr lang="en-GB" spc="-5" dirty="0" err="1"/>
              <a:t>disgyblion</a:t>
            </a:r>
            <a:r>
              <a:rPr lang="en-GB" spc="-5" dirty="0"/>
              <a:t> </a:t>
            </a:r>
            <a:r>
              <a:rPr lang="en-GB" spc="-5" dirty="0" err="1"/>
              <a:t>yn</a:t>
            </a:r>
            <a:r>
              <a:rPr lang="en-GB" spc="-5" dirty="0"/>
              <a:t> </a:t>
            </a:r>
            <a:r>
              <a:rPr lang="en-GB" spc="-5" dirty="0" err="1"/>
              <a:t>cyflawni</a:t>
            </a:r>
            <a:r>
              <a:rPr lang="en-GB" spc="-5" dirty="0"/>
              <a:t> </a:t>
            </a:r>
            <a:r>
              <a:rPr lang="en-GB" spc="-5" dirty="0" err="1"/>
              <a:t>gweithgareddau</a:t>
            </a:r>
            <a:r>
              <a:rPr lang="en-GB" spc="-5" dirty="0"/>
              <a:t> </a:t>
            </a:r>
            <a:r>
              <a:rPr lang="en-GB" spc="-5" dirty="0" err="1"/>
              <a:t>diymdrech</a:t>
            </a:r>
            <a:r>
              <a:rPr lang="en-GB" spc="-5" dirty="0"/>
              <a:t> a di-her.</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3724096"/>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In many of the schools visited, planning for the creative arts takes good account of what pupils can already do to ensure that pupils develop their skills progressively.  In a few of the schools visited, although teachers’ planning generally provides an appropriate breadth of experiences across the creative arts, the experiences do not build on pupils’ existing skills well enough.  As a result, pupils complete activities that are undemanding and lack challenge.</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6771084"/>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pc="-5" dirty="0" err="1"/>
              <a:t>Yn</a:t>
            </a:r>
            <a:r>
              <a:rPr lang="en-GB" spc="-5" dirty="0"/>
              <a:t> y </a:t>
            </a:r>
            <a:r>
              <a:rPr lang="en-GB" spc="-5" dirty="0" err="1"/>
              <a:t>gwersi</a:t>
            </a:r>
            <a:r>
              <a:rPr lang="en-GB" spc="-5" dirty="0"/>
              <a:t> </a:t>
            </a:r>
            <a:r>
              <a:rPr lang="en-GB" spc="-5" dirty="0" err="1"/>
              <a:t>mwyaf</a:t>
            </a:r>
            <a:r>
              <a:rPr lang="en-GB" spc="-5" dirty="0"/>
              <a:t> </a:t>
            </a:r>
            <a:r>
              <a:rPr lang="en-GB" spc="-5" dirty="0" err="1"/>
              <a:t>llwyddiannus</a:t>
            </a:r>
            <a:r>
              <a:rPr lang="en-GB" spc="-5" dirty="0"/>
              <a:t>, </a:t>
            </a:r>
            <a:r>
              <a:rPr lang="en-GB" spc="-5" dirty="0" err="1"/>
              <a:t>mae</a:t>
            </a:r>
            <a:r>
              <a:rPr lang="en-GB" spc="-5" dirty="0"/>
              <a:t> </a:t>
            </a:r>
            <a:r>
              <a:rPr lang="en-GB" spc="-5" dirty="0" err="1"/>
              <a:t>gan</a:t>
            </a:r>
            <a:r>
              <a:rPr lang="en-GB" spc="-5" dirty="0"/>
              <a:t> </a:t>
            </a:r>
            <a:r>
              <a:rPr lang="en-GB" spc="-5" dirty="0" err="1"/>
              <a:t>athrawon</a:t>
            </a:r>
            <a:r>
              <a:rPr lang="en-GB" spc="-5" dirty="0"/>
              <a:t> </a:t>
            </a:r>
            <a:r>
              <a:rPr lang="en-GB" spc="-5" dirty="0" err="1"/>
              <a:t>wybodaeth</a:t>
            </a:r>
            <a:r>
              <a:rPr lang="en-GB" spc="-5" dirty="0"/>
              <a:t> </a:t>
            </a:r>
            <a:r>
              <a:rPr lang="en-GB" spc="-5" dirty="0" err="1"/>
              <a:t>bynciol</a:t>
            </a:r>
            <a:r>
              <a:rPr lang="en-GB" spc="-5" dirty="0"/>
              <a:t> </a:t>
            </a:r>
            <a:r>
              <a:rPr lang="en-GB" spc="-5" dirty="0" err="1"/>
              <a:t>drylwyr</a:t>
            </a:r>
            <a:r>
              <a:rPr lang="en-GB" spc="-5" dirty="0"/>
              <a:t> a </a:t>
            </a:r>
            <a:r>
              <a:rPr lang="en-GB" spc="-5" dirty="0" err="1"/>
              <a:t>chynhwysfawr</a:t>
            </a:r>
            <a:r>
              <a:rPr lang="en-GB" spc="-5" dirty="0"/>
              <a:t>, y </a:t>
            </a:r>
            <a:r>
              <a:rPr lang="en-GB" spc="-5" dirty="0" err="1"/>
              <a:t>maent</a:t>
            </a:r>
            <a:r>
              <a:rPr lang="en-GB" spc="-5" dirty="0"/>
              <a:t> </a:t>
            </a:r>
            <a:r>
              <a:rPr lang="en-GB" spc="-5" dirty="0" err="1"/>
              <a:t>yn</a:t>
            </a:r>
            <a:r>
              <a:rPr lang="en-GB" spc="-5" dirty="0"/>
              <a:t> </a:t>
            </a:r>
            <a:r>
              <a:rPr lang="en-GB" spc="-5" dirty="0" err="1"/>
              <a:t>ei</a:t>
            </a:r>
            <a:r>
              <a:rPr lang="en-GB" spc="-5" dirty="0"/>
              <a:t> </a:t>
            </a:r>
            <a:r>
              <a:rPr lang="en-GB" spc="-5" dirty="0" err="1"/>
              <a:t>defnyddio</a:t>
            </a:r>
            <a:r>
              <a:rPr lang="en-GB" spc="-5" dirty="0"/>
              <a:t> </a:t>
            </a:r>
            <a:r>
              <a:rPr lang="en-GB" spc="-5" dirty="0" err="1"/>
              <a:t>i</a:t>
            </a:r>
            <a:r>
              <a:rPr lang="en-GB" spc="-5" dirty="0"/>
              <a:t> </a:t>
            </a:r>
            <a:r>
              <a:rPr lang="en-GB" spc="-5" dirty="0" err="1"/>
              <a:t>osod</a:t>
            </a:r>
            <a:r>
              <a:rPr lang="en-GB" spc="-5" dirty="0"/>
              <a:t> </a:t>
            </a:r>
            <a:r>
              <a:rPr lang="en-GB" spc="-5" dirty="0" err="1"/>
              <a:t>disgwyliadau</a:t>
            </a:r>
            <a:r>
              <a:rPr lang="en-GB" spc="-5" dirty="0"/>
              <a:t> </a:t>
            </a:r>
            <a:r>
              <a:rPr lang="en-GB" spc="-5" dirty="0" err="1"/>
              <a:t>uchel</a:t>
            </a:r>
            <a:r>
              <a:rPr lang="en-GB" spc="-5" dirty="0"/>
              <a:t> o </a:t>
            </a:r>
            <a:r>
              <a:rPr lang="en-GB" spc="-5" dirty="0" err="1"/>
              <a:t>ddisgyblion</a:t>
            </a:r>
            <a:r>
              <a:rPr lang="en-GB" spc="-5" dirty="0"/>
              <a:t>.  </a:t>
            </a:r>
            <a:r>
              <a:rPr lang="en-GB" spc="-5" dirty="0" err="1"/>
              <a:t>Maent</a:t>
            </a:r>
            <a:r>
              <a:rPr lang="en-GB" spc="-5" dirty="0"/>
              <a:t> </a:t>
            </a:r>
            <a:r>
              <a:rPr lang="en-GB" spc="-5" dirty="0" err="1"/>
              <a:t>yn</a:t>
            </a:r>
            <a:r>
              <a:rPr lang="en-GB" spc="-5" dirty="0"/>
              <a:t> </a:t>
            </a:r>
            <a:r>
              <a:rPr lang="en-GB" spc="-5" dirty="0" err="1"/>
              <a:t>addysgu</a:t>
            </a:r>
            <a:r>
              <a:rPr lang="en-GB" spc="-5" dirty="0"/>
              <a:t> </a:t>
            </a:r>
            <a:r>
              <a:rPr lang="en-GB" spc="-5" dirty="0" err="1"/>
              <a:t>ag</a:t>
            </a:r>
            <a:r>
              <a:rPr lang="en-GB" spc="-5" dirty="0"/>
              <a:t> </a:t>
            </a:r>
            <a:r>
              <a:rPr lang="en-GB" spc="-5" dirty="0" err="1"/>
              <a:t>egni</a:t>
            </a:r>
            <a:r>
              <a:rPr lang="en-GB" spc="-5" dirty="0"/>
              <a:t>, </a:t>
            </a:r>
            <a:r>
              <a:rPr lang="en-GB" spc="-5" dirty="0" err="1"/>
              <a:t>rhediad</a:t>
            </a:r>
            <a:r>
              <a:rPr lang="en-GB" spc="-5" dirty="0"/>
              <a:t> a </a:t>
            </a:r>
            <a:r>
              <a:rPr lang="en-GB" spc="-5" dirty="0" err="1"/>
              <a:t>brwdfrydedd</a:t>
            </a:r>
            <a:r>
              <a:rPr lang="en-GB" spc="-5" dirty="0"/>
              <a:t>, ac </a:t>
            </a:r>
            <a:r>
              <a:rPr lang="en-GB" spc="-5" dirty="0" err="1"/>
              <a:t>yn</a:t>
            </a:r>
            <a:r>
              <a:rPr lang="en-GB" spc="-5" dirty="0"/>
              <a:t> </a:t>
            </a:r>
            <a:r>
              <a:rPr lang="en-GB" spc="-5" dirty="0" err="1"/>
              <a:t>gwybod</a:t>
            </a:r>
            <a:r>
              <a:rPr lang="en-GB" spc="-5" dirty="0"/>
              <a:t> </a:t>
            </a:r>
            <a:r>
              <a:rPr lang="en-GB" spc="-5" dirty="0" err="1"/>
              <a:t>pryd</a:t>
            </a:r>
            <a:r>
              <a:rPr lang="en-GB" spc="-5" dirty="0"/>
              <a:t> </a:t>
            </a:r>
            <a:r>
              <a:rPr lang="en-GB" spc="-5" dirty="0" err="1"/>
              <a:t>mae’n</a:t>
            </a:r>
            <a:r>
              <a:rPr lang="en-GB" spc="-5" dirty="0"/>
              <a:t> </a:t>
            </a:r>
            <a:r>
              <a:rPr lang="en-GB" spc="-5" dirty="0" err="1"/>
              <a:t>briodol</a:t>
            </a:r>
            <a:r>
              <a:rPr lang="en-GB" spc="-5" dirty="0"/>
              <a:t> </a:t>
            </a:r>
            <a:r>
              <a:rPr lang="en-GB" spc="-5" dirty="0" err="1"/>
              <a:t>i</a:t>
            </a:r>
            <a:r>
              <a:rPr lang="en-GB" spc="-5" dirty="0"/>
              <a:t> </a:t>
            </a:r>
            <a:r>
              <a:rPr lang="en-GB" spc="-5" dirty="0" err="1"/>
              <a:t>ymyrryd</a:t>
            </a:r>
            <a:r>
              <a:rPr lang="en-GB" spc="-5" dirty="0"/>
              <a:t> </a:t>
            </a:r>
            <a:r>
              <a:rPr lang="en-GB" spc="-5" dirty="0" err="1"/>
              <a:t>neu</a:t>
            </a:r>
            <a:r>
              <a:rPr lang="en-GB" spc="-5" dirty="0"/>
              <a:t> </a:t>
            </a:r>
            <a:r>
              <a:rPr lang="en-GB" spc="-5" dirty="0" err="1"/>
              <a:t>herio</a:t>
            </a:r>
            <a:r>
              <a:rPr lang="en-GB" spc="-5" dirty="0"/>
              <a:t>, ac </a:t>
            </a:r>
            <a:r>
              <a:rPr lang="en-GB" spc="-5" dirty="0" err="1"/>
              <a:t>nid</a:t>
            </a:r>
            <a:r>
              <a:rPr lang="en-GB" spc="-5" dirty="0"/>
              <a:t> </a:t>
            </a:r>
            <a:r>
              <a:rPr lang="en-GB" spc="-5" dirty="0" err="1"/>
              <a:t>oes</a:t>
            </a:r>
            <a:r>
              <a:rPr lang="en-GB" spc="-5" dirty="0"/>
              <a:t> </a:t>
            </a:r>
            <a:r>
              <a:rPr lang="en-GB" spc="-5" dirty="0" err="1"/>
              <a:t>arnynt</a:t>
            </a:r>
            <a:r>
              <a:rPr lang="en-GB" spc="-5" dirty="0"/>
              <a:t> </a:t>
            </a:r>
            <a:r>
              <a:rPr lang="en-GB" spc="-5" dirty="0" err="1"/>
              <a:t>ofn</a:t>
            </a:r>
            <a:r>
              <a:rPr lang="en-GB" spc="-5" dirty="0"/>
              <a:t> </a:t>
            </a:r>
            <a:r>
              <a:rPr lang="en-GB" spc="-5" dirty="0" err="1"/>
              <a:t>caniatáu</a:t>
            </a:r>
            <a:r>
              <a:rPr lang="en-GB" spc="-5" dirty="0"/>
              <a:t> </a:t>
            </a:r>
            <a:r>
              <a:rPr lang="en-GB" spc="-5" dirty="0" err="1"/>
              <a:t>amser</a:t>
            </a:r>
            <a:r>
              <a:rPr lang="en-GB" spc="-5" dirty="0"/>
              <a:t> </a:t>
            </a:r>
            <a:r>
              <a:rPr lang="en-GB" spc="-5" dirty="0" err="1"/>
              <a:t>i</a:t>
            </a:r>
            <a:r>
              <a:rPr lang="en-GB" spc="-5" dirty="0"/>
              <a:t> </a:t>
            </a:r>
            <a:r>
              <a:rPr lang="en-GB" spc="-5" dirty="0" err="1"/>
              <a:t>ddisgyblion</a:t>
            </a:r>
            <a:r>
              <a:rPr lang="en-GB" spc="-5" dirty="0"/>
              <a:t> </a:t>
            </a:r>
            <a:r>
              <a:rPr lang="en-GB" spc="-5" dirty="0" err="1"/>
              <a:t>atgyfnerthu</a:t>
            </a:r>
            <a:r>
              <a:rPr lang="en-GB" spc="-5" dirty="0"/>
              <a:t> </a:t>
            </a:r>
            <a:r>
              <a:rPr lang="en-GB" spc="-5" dirty="0" err="1"/>
              <a:t>eu</a:t>
            </a:r>
            <a:r>
              <a:rPr lang="en-GB" spc="-5" dirty="0"/>
              <a:t> </a:t>
            </a:r>
            <a:r>
              <a:rPr lang="en-GB" spc="-5" dirty="0" err="1"/>
              <a:t>dysgu</a:t>
            </a:r>
            <a:r>
              <a:rPr lang="en-GB" spc="-5" dirty="0"/>
              <a:t>.  Mae </a:t>
            </a:r>
            <a:r>
              <a:rPr lang="en-GB" spc="-5" dirty="0" err="1"/>
              <a:t>athrawon</a:t>
            </a:r>
            <a:r>
              <a:rPr lang="en-GB" spc="-5" dirty="0"/>
              <a:t> </a:t>
            </a:r>
            <a:r>
              <a:rPr lang="en-GB" spc="-5" dirty="0" err="1"/>
              <a:t>yn</a:t>
            </a:r>
            <a:r>
              <a:rPr lang="en-GB" spc="-5" dirty="0"/>
              <a:t> </a:t>
            </a:r>
            <a:r>
              <a:rPr lang="en-GB" spc="-5" dirty="0" err="1"/>
              <a:t>annog</a:t>
            </a:r>
            <a:r>
              <a:rPr lang="en-GB" spc="-5" dirty="0"/>
              <a:t> </a:t>
            </a:r>
            <a:r>
              <a:rPr lang="en-GB" spc="-5" dirty="0" err="1"/>
              <a:t>disgyblion</a:t>
            </a:r>
            <a:r>
              <a:rPr lang="en-GB" spc="-5" dirty="0"/>
              <a:t> </a:t>
            </a:r>
            <a:r>
              <a:rPr lang="en-GB" spc="-5" dirty="0" err="1"/>
              <a:t>i</a:t>
            </a:r>
            <a:r>
              <a:rPr lang="en-GB" spc="-5" dirty="0"/>
              <a:t> </a:t>
            </a:r>
            <a:r>
              <a:rPr lang="en-GB" spc="-5" dirty="0" err="1"/>
              <a:t>wneud</a:t>
            </a:r>
            <a:r>
              <a:rPr lang="en-GB" spc="-5" dirty="0"/>
              <a:t> </a:t>
            </a:r>
            <a:r>
              <a:rPr lang="en-GB" spc="-5" dirty="0" err="1"/>
              <a:t>eu</a:t>
            </a:r>
            <a:r>
              <a:rPr lang="en-GB" spc="-5" dirty="0"/>
              <a:t> </a:t>
            </a:r>
            <a:r>
              <a:rPr lang="en-GB" spc="-5" dirty="0" err="1"/>
              <a:t>penderfyniadau</a:t>
            </a:r>
            <a:r>
              <a:rPr lang="en-GB" spc="-5" dirty="0"/>
              <a:t> </a:t>
            </a:r>
            <a:r>
              <a:rPr lang="en-GB" spc="-5" dirty="0" err="1"/>
              <a:t>eu</a:t>
            </a:r>
            <a:r>
              <a:rPr lang="en-GB" spc="-5" dirty="0"/>
              <a:t> </a:t>
            </a:r>
            <a:r>
              <a:rPr lang="en-GB" spc="-5" dirty="0" err="1"/>
              <a:t>hunain</a:t>
            </a:r>
            <a:r>
              <a:rPr lang="en-GB" spc="-5" dirty="0"/>
              <a:t> a </a:t>
            </a:r>
            <a:r>
              <a:rPr lang="en-GB" spc="-5" dirty="0" err="1"/>
              <a:t>mentro</a:t>
            </a:r>
            <a:r>
              <a:rPr lang="en-GB" spc="-5" dirty="0"/>
              <a:t>, </a:t>
            </a:r>
            <a:r>
              <a:rPr lang="en-GB" spc="-5" dirty="0" err="1"/>
              <a:t>fel</a:t>
            </a:r>
            <a:r>
              <a:rPr lang="en-GB" spc="-5" dirty="0"/>
              <a:t> </a:t>
            </a:r>
            <a:r>
              <a:rPr lang="en-GB" spc="-5" dirty="0" err="1"/>
              <a:t>eu</a:t>
            </a:r>
            <a:r>
              <a:rPr lang="en-GB" spc="-5" dirty="0"/>
              <a:t> bod </a:t>
            </a:r>
            <a:r>
              <a:rPr lang="en-GB" spc="-5" dirty="0" err="1"/>
              <a:t>yn</a:t>
            </a:r>
            <a:r>
              <a:rPr lang="en-GB" spc="-5" dirty="0"/>
              <a:t> </a:t>
            </a:r>
            <a:r>
              <a:rPr lang="en-GB" spc="-5" dirty="0" err="1"/>
              <a:t>dysgu</a:t>
            </a:r>
            <a:r>
              <a:rPr lang="en-GB" spc="-5" dirty="0"/>
              <a:t> </a:t>
            </a:r>
            <a:r>
              <a:rPr lang="en-GB" spc="-5" dirty="0" err="1"/>
              <a:t>o’u</a:t>
            </a:r>
            <a:r>
              <a:rPr lang="en-GB" spc="-5" dirty="0"/>
              <a:t> </a:t>
            </a:r>
            <a:r>
              <a:rPr lang="en-GB" spc="-5" dirty="0" err="1"/>
              <a:t>camgymeriadau</a:t>
            </a:r>
            <a:r>
              <a:rPr lang="en-GB" spc="-5" dirty="0"/>
              <a:t> </a:t>
            </a:r>
            <a:r>
              <a:rPr lang="en-GB" spc="-5" dirty="0" err="1"/>
              <a:t>ambell</a:t>
            </a:r>
            <a:r>
              <a:rPr lang="en-GB" spc="-5" dirty="0"/>
              <a:t> </a:t>
            </a:r>
            <a:r>
              <a:rPr lang="en-GB" spc="-5" dirty="0" err="1"/>
              <a:t>waith</a:t>
            </a:r>
            <a:r>
              <a:rPr lang="en-GB" spc="-5" dirty="0"/>
              <a:t>.  </a:t>
            </a:r>
            <a:r>
              <a:rPr lang="en-GB" spc="-5" dirty="0" err="1"/>
              <a:t>Lle</a:t>
            </a:r>
            <a:r>
              <a:rPr lang="en-GB" spc="-5" dirty="0"/>
              <a:t> </a:t>
            </a:r>
            <a:r>
              <a:rPr lang="en-GB" spc="-5" dirty="0" err="1"/>
              <a:t>mae</a:t>
            </a:r>
            <a:r>
              <a:rPr lang="en-GB" spc="-5" dirty="0"/>
              <a:t> </a:t>
            </a:r>
            <a:r>
              <a:rPr lang="en-GB" spc="-5" dirty="0" err="1"/>
              <a:t>addysgu’n</a:t>
            </a:r>
            <a:r>
              <a:rPr lang="en-GB" spc="-5" dirty="0"/>
              <a:t> </a:t>
            </a:r>
            <a:r>
              <a:rPr lang="en-GB" spc="-5" dirty="0" err="1"/>
              <a:t>llai</a:t>
            </a:r>
            <a:r>
              <a:rPr lang="en-GB" spc="-5" dirty="0"/>
              <a:t> </a:t>
            </a:r>
            <a:r>
              <a:rPr lang="en-GB" spc="-5" dirty="0" err="1"/>
              <a:t>llwyddiannus</a:t>
            </a:r>
            <a:r>
              <a:rPr lang="en-GB" spc="-5" dirty="0"/>
              <a:t>, </a:t>
            </a:r>
            <a:r>
              <a:rPr lang="en-GB" spc="-5" dirty="0" err="1"/>
              <a:t>nid</a:t>
            </a:r>
            <a:r>
              <a:rPr lang="en-GB" spc="-5" dirty="0"/>
              <a:t> </a:t>
            </a:r>
            <a:r>
              <a:rPr lang="en-GB" spc="-5" dirty="0" err="1"/>
              <a:t>yw</a:t>
            </a:r>
            <a:r>
              <a:rPr lang="en-GB" spc="-5" dirty="0"/>
              <a:t> </a:t>
            </a:r>
            <a:r>
              <a:rPr lang="en-GB" spc="-5" dirty="0" err="1"/>
              <a:t>gweithgareddau</a:t>
            </a:r>
            <a:r>
              <a:rPr lang="en-GB" spc="-5" dirty="0"/>
              <a:t> </a:t>
            </a:r>
            <a:r>
              <a:rPr lang="en-GB" spc="-5" dirty="0" err="1"/>
              <a:t>cynlluniedig</a:t>
            </a:r>
            <a:r>
              <a:rPr lang="en-GB" spc="-5" dirty="0"/>
              <a:t> </a:t>
            </a:r>
            <a:r>
              <a:rPr lang="en-GB" spc="-5" dirty="0" err="1"/>
              <a:t>yn</a:t>
            </a:r>
            <a:r>
              <a:rPr lang="en-GB" spc="-5" dirty="0"/>
              <a:t> </a:t>
            </a:r>
            <a:r>
              <a:rPr lang="en-GB" spc="-5" dirty="0" err="1"/>
              <a:t>herio</a:t>
            </a:r>
            <a:r>
              <a:rPr lang="en-GB" spc="-5" dirty="0"/>
              <a:t> </a:t>
            </a:r>
            <a:r>
              <a:rPr lang="en-GB" spc="-5" dirty="0" err="1"/>
              <a:t>disgyblion</a:t>
            </a:r>
            <a:r>
              <a:rPr lang="en-GB" spc="-5" dirty="0"/>
              <a:t> </a:t>
            </a:r>
            <a:r>
              <a:rPr lang="en-GB" spc="-5" dirty="0" err="1"/>
              <a:t>yn</a:t>
            </a:r>
            <a:r>
              <a:rPr lang="en-GB" spc="-5" dirty="0"/>
              <a:t> </a:t>
            </a:r>
            <a:r>
              <a:rPr lang="en-GB" spc="-5" dirty="0" err="1"/>
              <a:t>ddigon</a:t>
            </a:r>
            <a:r>
              <a:rPr lang="en-GB" spc="-5" dirty="0"/>
              <a:t> da, </a:t>
            </a:r>
            <a:r>
              <a:rPr lang="en-GB" spc="-5" dirty="0" err="1"/>
              <a:t>yn</a:t>
            </a:r>
            <a:r>
              <a:rPr lang="en-GB" spc="-5" dirty="0"/>
              <a:t> </a:t>
            </a:r>
            <a:r>
              <a:rPr lang="en-GB" spc="-5" dirty="0" err="1"/>
              <a:t>enwedig</a:t>
            </a:r>
            <a:r>
              <a:rPr lang="en-GB" spc="-5" dirty="0"/>
              <a:t> y </a:t>
            </a:r>
            <a:r>
              <a:rPr lang="en-GB" spc="-5" dirty="0" err="1"/>
              <a:t>rhai</a:t>
            </a:r>
            <a:r>
              <a:rPr lang="en-GB" spc="-5" dirty="0"/>
              <a:t> </a:t>
            </a:r>
            <a:r>
              <a:rPr lang="en-GB" spc="-5" dirty="0" err="1"/>
              <a:t>mwy</a:t>
            </a:r>
            <a:r>
              <a:rPr lang="en-GB" spc="-5" dirty="0"/>
              <a:t> abl.  </a:t>
            </a:r>
            <a:r>
              <a:rPr lang="en-GB" spc="-5" dirty="0" err="1"/>
              <a:t>Yn</a:t>
            </a:r>
            <a:r>
              <a:rPr lang="en-GB" spc="-5" dirty="0"/>
              <a:t> </a:t>
            </a:r>
            <a:r>
              <a:rPr lang="en-GB" spc="-5" dirty="0" err="1"/>
              <a:t>aml</a:t>
            </a:r>
            <a:r>
              <a:rPr lang="en-GB" spc="-5" dirty="0"/>
              <a:t> </a:t>
            </a:r>
            <a:r>
              <a:rPr lang="en-GB" spc="-5" dirty="0" err="1"/>
              <a:t>yn</a:t>
            </a:r>
            <a:r>
              <a:rPr lang="en-GB" spc="-5" dirty="0"/>
              <a:t> y </a:t>
            </a:r>
            <a:r>
              <a:rPr lang="en-GB" spc="-5" dirty="0" err="1"/>
              <a:t>gwersi</a:t>
            </a:r>
            <a:r>
              <a:rPr lang="en-GB" spc="-5" dirty="0"/>
              <a:t> </a:t>
            </a:r>
            <a:r>
              <a:rPr lang="en-GB" spc="-5" dirty="0" err="1"/>
              <a:t>gwannach</a:t>
            </a:r>
            <a:r>
              <a:rPr lang="en-GB" spc="-5" dirty="0"/>
              <a:t> </a:t>
            </a:r>
            <a:r>
              <a:rPr lang="en-GB" spc="-5" dirty="0" err="1"/>
              <a:t>hyn</a:t>
            </a:r>
            <a:r>
              <a:rPr lang="en-GB" spc="-5" dirty="0"/>
              <a:t>, </a:t>
            </a:r>
            <a:r>
              <a:rPr lang="en-GB" spc="-5" dirty="0" err="1"/>
              <a:t>mae</a:t>
            </a:r>
            <a:r>
              <a:rPr lang="en-GB" spc="-5" dirty="0"/>
              <a:t> </a:t>
            </a:r>
            <a:r>
              <a:rPr lang="en-GB" spc="-5" dirty="0" err="1"/>
              <a:t>athrawon</a:t>
            </a:r>
            <a:r>
              <a:rPr lang="en-GB" spc="-5" dirty="0"/>
              <a:t> </a:t>
            </a:r>
            <a:r>
              <a:rPr lang="en-GB" spc="-5" dirty="0" err="1"/>
              <a:t>yn</a:t>
            </a:r>
            <a:r>
              <a:rPr lang="en-GB" spc="-5" dirty="0"/>
              <a:t> </a:t>
            </a:r>
            <a:r>
              <a:rPr lang="en-GB" spc="-5" dirty="0" err="1"/>
              <a:t>cyfarwyddo</a:t>
            </a:r>
            <a:r>
              <a:rPr lang="en-GB" spc="-5" dirty="0"/>
              <a:t> ac </a:t>
            </a:r>
            <a:r>
              <a:rPr lang="en-GB" spc="-5" dirty="0" err="1"/>
              <a:t>yn</a:t>
            </a:r>
            <a:r>
              <a:rPr lang="en-GB" spc="-5" dirty="0"/>
              <a:t> </a:t>
            </a:r>
            <a:r>
              <a:rPr lang="en-GB" spc="-5" dirty="0" err="1"/>
              <a:t>cyfyngu</a:t>
            </a:r>
            <a:r>
              <a:rPr lang="en-GB" spc="-5" dirty="0"/>
              <a:t> </a:t>
            </a:r>
            <a:r>
              <a:rPr lang="en-GB" spc="-5" dirty="0" err="1"/>
              <a:t>gormod</a:t>
            </a:r>
            <a:r>
              <a:rPr lang="en-GB" spc="-5" dirty="0"/>
              <a:t> </a:t>
            </a:r>
            <a:r>
              <a:rPr lang="en-GB" spc="-5" dirty="0" err="1"/>
              <a:t>ar</a:t>
            </a:r>
            <a:r>
              <a:rPr lang="en-GB" spc="-5" dirty="0"/>
              <a:t> y </a:t>
            </a:r>
            <a:r>
              <a:rPr lang="en-GB" spc="-5" dirty="0" err="1"/>
              <a:t>dysgu</a:t>
            </a:r>
            <a:r>
              <a:rPr lang="en-GB" spc="-5" dirty="0"/>
              <a:t>, ac </a:t>
            </a:r>
            <a:r>
              <a:rPr lang="en-GB" spc="-5" dirty="0" err="1"/>
              <a:t>mae</a:t>
            </a:r>
            <a:r>
              <a:rPr lang="en-GB" spc="-5" dirty="0"/>
              <a:t> </a:t>
            </a:r>
            <a:r>
              <a:rPr lang="en-GB" spc="-5" dirty="0" err="1"/>
              <a:t>ar</a:t>
            </a:r>
            <a:r>
              <a:rPr lang="en-GB" spc="-5" dirty="0"/>
              <a:t> </a:t>
            </a:r>
            <a:r>
              <a:rPr lang="en-GB" spc="-5" dirty="0" err="1"/>
              <a:t>ddisgyblion</a:t>
            </a:r>
            <a:r>
              <a:rPr lang="en-GB" spc="-5" dirty="0"/>
              <a:t> </a:t>
            </a:r>
            <a:r>
              <a:rPr lang="en-GB" spc="-5" dirty="0" err="1"/>
              <a:t>ofn</a:t>
            </a:r>
            <a:r>
              <a:rPr lang="en-GB" spc="-5" dirty="0"/>
              <a:t> </a:t>
            </a:r>
            <a:r>
              <a:rPr lang="en-GB" spc="-5" dirty="0" err="1"/>
              <a:t>arbrofi</a:t>
            </a:r>
            <a:r>
              <a:rPr lang="en-GB" spc="-5" dirty="0"/>
              <a:t> </a:t>
            </a:r>
            <a:r>
              <a:rPr lang="en-GB" spc="-5" dirty="0" err="1"/>
              <a:t>rhag</a:t>
            </a:r>
            <a:r>
              <a:rPr lang="en-GB" spc="-5" dirty="0"/>
              <a:t> </a:t>
            </a:r>
            <a:r>
              <a:rPr lang="en-GB" spc="-5" dirty="0" err="1"/>
              <a:t>ofn</a:t>
            </a:r>
            <a:r>
              <a:rPr lang="en-GB" spc="-5" dirty="0"/>
              <a:t> </a:t>
            </a:r>
            <a:r>
              <a:rPr lang="en-GB" spc="-5" dirty="0" err="1"/>
              <a:t>iddynt</a:t>
            </a:r>
            <a:r>
              <a:rPr lang="en-GB" spc="-5" dirty="0"/>
              <a:t> </a:t>
            </a:r>
            <a:r>
              <a:rPr lang="en-GB" spc="-5" dirty="0" err="1"/>
              <a:t>wneud</a:t>
            </a:r>
            <a:r>
              <a:rPr lang="en-GB" spc="-5" dirty="0"/>
              <a:t> </a:t>
            </a:r>
            <a:r>
              <a:rPr lang="en-GB" spc="-5" dirty="0" err="1"/>
              <a:t>pethau’n</a:t>
            </a:r>
            <a:r>
              <a:rPr lang="en-GB" spc="-5" dirty="0"/>
              <a:t> </a:t>
            </a:r>
            <a:r>
              <a:rPr lang="en-GB" spc="-5" dirty="0" err="1"/>
              <a:t>anghywir</a:t>
            </a:r>
            <a:r>
              <a:rPr lang="en-GB"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6432530"/>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pc="-5" dirty="0"/>
              <a:t>In the most successful lessons, teachers have a thorough and comprehensive subject knowledge which they use to set high expectations of pupils.  They teach with energy, pace and enthusiasm, knowing when it is appropriate to intervene or to challenge and are not afraid to allow time for pupils to consolidate their learning.  Teachers encourage pupils to make their own decisions and to take risks, so that sometimes they learn from their mistakes. Where teaching is less successful, planned activities do not challenge pupils well enough, especially the more able.  Often in these weaker lessons, teachers direct and constrain the learning too much and pupils are afraid to experiment for fear of getting things wrong.</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6432530"/>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z="1900" spc="-5" dirty="0" err="1"/>
              <a:t>Yn</a:t>
            </a:r>
            <a:r>
              <a:rPr lang="en-GB" sz="1900" spc="-5" dirty="0"/>
              <a:t> </a:t>
            </a:r>
            <a:r>
              <a:rPr lang="en-GB" sz="1900" spc="-5" dirty="0" err="1"/>
              <a:t>yr</a:t>
            </a:r>
            <a:r>
              <a:rPr lang="en-GB" sz="1900" spc="-5" dirty="0"/>
              <a:t> </a:t>
            </a:r>
            <a:r>
              <a:rPr lang="en-GB" sz="1900" spc="-5" dirty="0" err="1"/>
              <a:t>ysgolion</a:t>
            </a:r>
            <a:r>
              <a:rPr lang="en-GB" sz="1900" spc="-5" dirty="0"/>
              <a:t> </a:t>
            </a:r>
            <a:r>
              <a:rPr lang="en-GB" sz="1900" spc="-5" dirty="0" err="1"/>
              <a:t>arfer</a:t>
            </a:r>
            <a:r>
              <a:rPr lang="en-GB" sz="1900" spc="-5" dirty="0"/>
              <a:t> </a:t>
            </a:r>
            <a:r>
              <a:rPr lang="en-GB" sz="1900" spc="-5" dirty="0" err="1"/>
              <a:t>orau</a:t>
            </a:r>
            <a:r>
              <a:rPr lang="en-GB" sz="1900" spc="-5" dirty="0"/>
              <a:t> </a:t>
            </a:r>
            <a:r>
              <a:rPr lang="en-GB" sz="1900" spc="-5" dirty="0" err="1"/>
              <a:t>yr</a:t>
            </a:r>
            <a:r>
              <a:rPr lang="en-GB" sz="1900" spc="-5" dirty="0"/>
              <a:t> </a:t>
            </a:r>
            <a:r>
              <a:rPr lang="en-GB" sz="1900" spc="-5" dirty="0" err="1"/>
              <a:t>ymwelwyd</a:t>
            </a:r>
            <a:r>
              <a:rPr lang="en-GB" sz="1900" spc="-5" dirty="0"/>
              <a:t> â </a:t>
            </a:r>
            <a:r>
              <a:rPr lang="en-GB" sz="1900" spc="-5" dirty="0" err="1"/>
              <a:t>nhw</a:t>
            </a:r>
            <a:r>
              <a:rPr lang="en-GB" sz="1900" spc="-5" dirty="0"/>
              <a:t>, </a:t>
            </a:r>
            <a:r>
              <a:rPr lang="en-GB" sz="1900" spc="-5" dirty="0" err="1"/>
              <a:t>mae</a:t>
            </a:r>
            <a:r>
              <a:rPr lang="en-GB" sz="1900" spc="-5" dirty="0"/>
              <a:t> </a:t>
            </a:r>
            <a:r>
              <a:rPr lang="en-GB" sz="1900" spc="-5" dirty="0" err="1"/>
              <a:t>uwch</a:t>
            </a:r>
            <a:r>
              <a:rPr lang="en-GB" sz="1900" spc="-5" dirty="0"/>
              <a:t> </a:t>
            </a:r>
            <a:r>
              <a:rPr lang="en-GB" sz="1900" spc="-5" dirty="0" err="1"/>
              <a:t>arweinwyr</a:t>
            </a:r>
            <a:r>
              <a:rPr lang="en-GB" sz="1900" spc="-5" dirty="0"/>
              <a:t> </a:t>
            </a:r>
            <a:r>
              <a:rPr lang="en-GB" sz="1900" spc="-5" dirty="0" err="1"/>
              <a:t>yn</a:t>
            </a:r>
            <a:r>
              <a:rPr lang="en-GB" sz="1900" spc="-5" dirty="0"/>
              <a:t> </a:t>
            </a:r>
            <a:r>
              <a:rPr lang="en-GB" sz="1900" spc="-5" dirty="0" err="1"/>
              <a:t>rhannu</a:t>
            </a:r>
            <a:r>
              <a:rPr lang="en-GB" sz="1900" spc="-5" dirty="0"/>
              <a:t> </a:t>
            </a:r>
            <a:r>
              <a:rPr lang="en-GB" sz="1900" spc="-5" dirty="0" err="1"/>
              <a:t>brwdfrydedd</a:t>
            </a:r>
            <a:r>
              <a:rPr lang="en-GB" sz="1900" spc="-5" dirty="0"/>
              <a:t> a </a:t>
            </a:r>
            <a:r>
              <a:rPr lang="en-GB" sz="1900" spc="-5" dirty="0" err="1"/>
              <a:t>gweledigaeth</a:t>
            </a:r>
            <a:r>
              <a:rPr lang="en-GB" sz="1900" spc="-5" dirty="0"/>
              <a:t> </a:t>
            </a:r>
            <a:r>
              <a:rPr lang="en-GB" sz="1900" spc="-5" dirty="0" err="1"/>
              <a:t>ar</a:t>
            </a:r>
            <a:r>
              <a:rPr lang="en-GB" sz="1900" spc="-5" dirty="0"/>
              <a:t> </a:t>
            </a:r>
            <a:r>
              <a:rPr lang="en-GB" sz="1900" spc="-5" dirty="0" err="1"/>
              <a:t>gyfer</a:t>
            </a:r>
            <a:r>
              <a:rPr lang="en-GB" sz="1900" spc="-5" dirty="0"/>
              <a:t> y </a:t>
            </a:r>
            <a:r>
              <a:rPr lang="en-GB" sz="1900" spc="-5" dirty="0" err="1"/>
              <a:t>celfyddydau</a:t>
            </a:r>
            <a:r>
              <a:rPr lang="en-GB" sz="1900" spc="-5" dirty="0"/>
              <a:t> </a:t>
            </a:r>
            <a:r>
              <a:rPr lang="en-GB" sz="1900" spc="-5" dirty="0" err="1"/>
              <a:t>creadigol</a:t>
            </a:r>
            <a:r>
              <a:rPr lang="en-GB" sz="1900" spc="-5" dirty="0"/>
              <a:t>.  </a:t>
            </a:r>
            <a:r>
              <a:rPr lang="en-GB" sz="1900" spc="-5" dirty="0" err="1"/>
              <a:t>Credant</a:t>
            </a:r>
            <a:r>
              <a:rPr lang="en-GB" sz="1900" spc="-5" dirty="0"/>
              <a:t> </a:t>
            </a:r>
            <a:r>
              <a:rPr lang="en-GB" sz="1900" spc="-5" dirty="0" err="1"/>
              <a:t>fod</a:t>
            </a:r>
            <a:r>
              <a:rPr lang="en-GB" sz="1900" spc="-5" dirty="0"/>
              <a:t> y </a:t>
            </a:r>
            <a:r>
              <a:rPr lang="en-GB" sz="1900" spc="-5" dirty="0" err="1"/>
              <a:t>celfyddydau</a:t>
            </a:r>
            <a:r>
              <a:rPr lang="en-GB" sz="1900" spc="-5" dirty="0"/>
              <a:t> </a:t>
            </a:r>
            <a:r>
              <a:rPr lang="en-GB" sz="1900" spc="-5" dirty="0" err="1"/>
              <a:t>creadigol</a:t>
            </a:r>
            <a:r>
              <a:rPr lang="en-GB" sz="1900" spc="-5" dirty="0"/>
              <a:t> </a:t>
            </a:r>
            <a:r>
              <a:rPr lang="en-GB" sz="1900" spc="-5" dirty="0" err="1"/>
              <a:t>yn</a:t>
            </a:r>
            <a:r>
              <a:rPr lang="en-GB" sz="1900" spc="-5" dirty="0"/>
              <a:t> </a:t>
            </a:r>
            <a:r>
              <a:rPr lang="en-GB" sz="1900" spc="-5" dirty="0" err="1"/>
              <a:t>ysbrydoli</a:t>
            </a:r>
            <a:r>
              <a:rPr lang="en-GB" sz="1900" spc="-5" dirty="0"/>
              <a:t>, </a:t>
            </a:r>
            <a:r>
              <a:rPr lang="en-GB" sz="1900" spc="-5" dirty="0" err="1"/>
              <a:t>symbylu</a:t>
            </a:r>
            <a:r>
              <a:rPr lang="en-GB" sz="1900" spc="-5" dirty="0"/>
              <a:t> ac </a:t>
            </a:r>
            <a:r>
              <a:rPr lang="en-GB" sz="1900" spc="-5" dirty="0" err="1"/>
              <a:t>ysgogi</a:t>
            </a:r>
            <a:r>
              <a:rPr lang="en-GB" sz="1900" spc="-5" dirty="0"/>
              <a:t> </a:t>
            </a:r>
            <a:r>
              <a:rPr lang="en-GB" sz="1900" spc="-5" dirty="0" err="1"/>
              <a:t>disgyblion</a:t>
            </a:r>
            <a:r>
              <a:rPr lang="en-GB" sz="1900" spc="-5" dirty="0"/>
              <a:t> </a:t>
            </a:r>
            <a:r>
              <a:rPr lang="en-GB" sz="1900" spc="-5" dirty="0" err="1"/>
              <a:t>i</a:t>
            </a:r>
            <a:r>
              <a:rPr lang="en-GB" sz="1900" spc="-5" dirty="0"/>
              <a:t> </a:t>
            </a:r>
            <a:r>
              <a:rPr lang="en-GB" sz="1900" spc="-5" dirty="0" err="1"/>
              <a:t>feddwl</a:t>
            </a:r>
            <a:r>
              <a:rPr lang="en-GB" sz="1900" spc="-5" dirty="0"/>
              <a:t> </a:t>
            </a:r>
            <a:r>
              <a:rPr lang="en-GB" sz="1900" spc="-5" dirty="0" err="1"/>
              <a:t>yn</a:t>
            </a:r>
            <a:r>
              <a:rPr lang="en-GB" sz="1900" spc="-5" dirty="0"/>
              <a:t> </a:t>
            </a:r>
            <a:r>
              <a:rPr lang="en-GB" sz="1900" spc="-5" dirty="0" err="1"/>
              <a:t>greadigol</a:t>
            </a:r>
            <a:r>
              <a:rPr lang="en-GB" sz="1900" spc="-5" dirty="0"/>
              <a:t>, </a:t>
            </a:r>
            <a:r>
              <a:rPr lang="en-GB" sz="1900" spc="-5" dirty="0" err="1"/>
              <a:t>dyfalbarhau</a:t>
            </a:r>
            <a:r>
              <a:rPr lang="en-GB" sz="1900" spc="-5" dirty="0"/>
              <a:t> ac </a:t>
            </a:r>
            <a:r>
              <a:rPr lang="en-GB" sz="1900" spc="-5" dirty="0" err="1"/>
              <a:t>ymateb</a:t>
            </a:r>
            <a:r>
              <a:rPr lang="en-GB" sz="1900" spc="-5" dirty="0"/>
              <a:t> </a:t>
            </a:r>
            <a:r>
              <a:rPr lang="en-GB" sz="1900" spc="-5" dirty="0" err="1"/>
              <a:t>yn</a:t>
            </a:r>
            <a:r>
              <a:rPr lang="en-GB" sz="1900" spc="-5" dirty="0"/>
              <a:t> </a:t>
            </a:r>
            <a:r>
              <a:rPr lang="en-GB" sz="1900" spc="-5" dirty="0" err="1"/>
              <a:t>gadarnhaol</a:t>
            </a:r>
            <a:r>
              <a:rPr lang="en-GB" sz="1900" spc="-5" dirty="0"/>
              <a:t> </a:t>
            </a:r>
            <a:r>
              <a:rPr lang="en-GB" sz="1900" spc="-5" dirty="0" err="1"/>
              <a:t>i</a:t>
            </a:r>
            <a:r>
              <a:rPr lang="en-GB" sz="1900" spc="-5" dirty="0"/>
              <a:t> </a:t>
            </a:r>
            <a:r>
              <a:rPr lang="en-GB" sz="1900" spc="-5" dirty="0" err="1"/>
              <a:t>heriau</a:t>
            </a:r>
            <a:r>
              <a:rPr lang="en-GB" sz="1900" spc="-5" dirty="0"/>
              <a:t>.  </a:t>
            </a:r>
            <a:r>
              <a:rPr lang="en-GB" sz="1900" spc="-5" dirty="0" err="1"/>
              <a:t>Yn</a:t>
            </a:r>
            <a:r>
              <a:rPr lang="en-GB" sz="1900" spc="-5" dirty="0"/>
              <a:t> </a:t>
            </a:r>
            <a:r>
              <a:rPr lang="en-GB" sz="1900" spc="-5" dirty="0" err="1"/>
              <a:t>yr</a:t>
            </a:r>
            <a:r>
              <a:rPr lang="en-GB" sz="1900" spc="-5" dirty="0"/>
              <a:t> </a:t>
            </a:r>
            <a:r>
              <a:rPr lang="en-GB" sz="1900" spc="-5" dirty="0" err="1"/>
              <a:t>ysgolion</a:t>
            </a:r>
            <a:r>
              <a:rPr lang="en-GB" sz="1900" spc="-5" dirty="0"/>
              <a:t> </a:t>
            </a:r>
            <a:r>
              <a:rPr lang="en-GB" sz="1900" spc="-5" dirty="0" err="1"/>
              <a:t>hyn</a:t>
            </a:r>
            <a:r>
              <a:rPr lang="en-GB" sz="1900" spc="-5" dirty="0"/>
              <a:t>, daw </a:t>
            </a:r>
            <a:r>
              <a:rPr lang="en-GB" sz="1900" spc="-5" dirty="0" err="1"/>
              <a:t>arweinwyr</a:t>
            </a:r>
            <a:r>
              <a:rPr lang="en-GB" sz="1900" spc="-5" dirty="0"/>
              <a:t> o </a:t>
            </a:r>
            <a:r>
              <a:rPr lang="en-GB" sz="1900" spc="-5" dirty="0" err="1"/>
              <a:t>hyd</a:t>
            </a:r>
            <a:r>
              <a:rPr lang="en-GB" sz="1900" spc="-5" dirty="0"/>
              <a:t> </a:t>
            </a:r>
            <a:r>
              <a:rPr lang="en-GB" sz="1900" spc="-5" dirty="0" err="1"/>
              <a:t>i</a:t>
            </a:r>
            <a:r>
              <a:rPr lang="en-GB" sz="1900" spc="-5" dirty="0"/>
              <a:t> </a:t>
            </a:r>
            <a:r>
              <a:rPr lang="en-GB" sz="1900" spc="-5" dirty="0" err="1"/>
              <a:t>ffyrdd</a:t>
            </a:r>
            <a:r>
              <a:rPr lang="en-GB" sz="1900" spc="-5" dirty="0"/>
              <a:t> </a:t>
            </a:r>
            <a:r>
              <a:rPr lang="en-GB" sz="1900" spc="-5" dirty="0" err="1"/>
              <a:t>dychmygus</a:t>
            </a:r>
            <a:r>
              <a:rPr lang="en-GB" sz="1900" spc="-5" dirty="0"/>
              <a:t> </a:t>
            </a:r>
            <a:r>
              <a:rPr lang="en-GB" sz="1900" spc="-5" dirty="0" err="1"/>
              <a:t>i</a:t>
            </a:r>
            <a:r>
              <a:rPr lang="en-GB" sz="1900" spc="-5" dirty="0"/>
              <a:t> </a:t>
            </a:r>
            <a:r>
              <a:rPr lang="en-GB" sz="1900" spc="-5" dirty="0" err="1"/>
              <a:t>gynnal</a:t>
            </a:r>
            <a:r>
              <a:rPr lang="en-GB" sz="1900" spc="-5" dirty="0"/>
              <a:t> </a:t>
            </a:r>
            <a:r>
              <a:rPr lang="en-GB" sz="1900" spc="-5" dirty="0" err="1"/>
              <a:t>proffil</a:t>
            </a:r>
            <a:r>
              <a:rPr lang="en-GB" sz="1900" spc="-5" dirty="0"/>
              <a:t> </a:t>
            </a:r>
            <a:r>
              <a:rPr lang="en-GB" sz="1900" spc="-5" dirty="0" err="1"/>
              <a:t>uchel</a:t>
            </a:r>
            <a:r>
              <a:rPr lang="en-GB" sz="1900" spc="-5" dirty="0"/>
              <a:t> </a:t>
            </a:r>
            <a:r>
              <a:rPr lang="en-GB" sz="1900" spc="-5" dirty="0" err="1"/>
              <a:t>ar</a:t>
            </a:r>
            <a:r>
              <a:rPr lang="en-GB" sz="1900" spc="-5" dirty="0"/>
              <a:t> </a:t>
            </a:r>
            <a:r>
              <a:rPr lang="en-GB" sz="1900" spc="-5" dirty="0" err="1"/>
              <a:t>gyfer</a:t>
            </a:r>
            <a:r>
              <a:rPr lang="en-GB" sz="1900" spc="-5" dirty="0"/>
              <a:t> y </a:t>
            </a:r>
            <a:r>
              <a:rPr lang="en-GB" sz="1900" spc="-5" dirty="0" err="1"/>
              <a:t>celfyddydau</a:t>
            </a:r>
            <a:r>
              <a:rPr lang="en-GB" sz="1900" spc="-5" dirty="0"/>
              <a:t> </a:t>
            </a:r>
            <a:r>
              <a:rPr lang="en-GB" sz="1900" spc="-5" dirty="0" err="1"/>
              <a:t>creadigol</a:t>
            </a:r>
            <a:r>
              <a:rPr lang="en-GB" sz="1900" spc="-5" dirty="0"/>
              <a:t>, </a:t>
            </a:r>
            <a:r>
              <a:rPr lang="en-GB" sz="1900" spc="-5" dirty="0" err="1"/>
              <a:t>er</a:t>
            </a:r>
            <a:r>
              <a:rPr lang="en-GB" sz="1900" spc="-5" dirty="0"/>
              <a:t> </a:t>
            </a:r>
            <a:r>
              <a:rPr lang="en-GB" sz="1900" spc="-5" dirty="0" err="1"/>
              <a:t>gwaethaf</a:t>
            </a:r>
            <a:r>
              <a:rPr lang="en-GB" sz="1900" spc="-5" dirty="0"/>
              <a:t> </a:t>
            </a:r>
            <a:r>
              <a:rPr lang="en-GB" sz="1900" spc="-5" dirty="0" err="1"/>
              <a:t>cyfyngiadau’r</a:t>
            </a:r>
            <a:r>
              <a:rPr lang="en-GB" sz="1900" spc="-5" dirty="0"/>
              <a:t> </a:t>
            </a:r>
            <a:r>
              <a:rPr lang="en-GB" sz="1900" spc="-5" dirty="0" err="1"/>
              <a:t>cwricwlwm</a:t>
            </a:r>
            <a:r>
              <a:rPr lang="en-GB" sz="1900" spc="-5" dirty="0"/>
              <a:t> </a:t>
            </a:r>
            <a:r>
              <a:rPr lang="en-GB" sz="1900" spc="-5" dirty="0" err="1"/>
              <a:t>cenedlaethol</a:t>
            </a:r>
            <a:r>
              <a:rPr lang="en-GB" sz="1900" spc="-5" dirty="0"/>
              <a:t> a </a:t>
            </a:r>
            <a:r>
              <a:rPr lang="en-GB" sz="1900" spc="-5" dirty="0" err="1"/>
              <a:t>phwysau</a:t>
            </a:r>
            <a:r>
              <a:rPr lang="en-GB" sz="1900" spc="-5" dirty="0"/>
              <a:t> </a:t>
            </a:r>
            <a:r>
              <a:rPr lang="en-GB" sz="1900" spc="-5" dirty="0" err="1"/>
              <a:t>ar</a:t>
            </a:r>
            <a:r>
              <a:rPr lang="en-GB" sz="1900" spc="-5" dirty="0"/>
              <a:t> </a:t>
            </a:r>
            <a:r>
              <a:rPr lang="en-GB" sz="1900" spc="-5" dirty="0" err="1"/>
              <a:t>adnoddau</a:t>
            </a:r>
            <a:r>
              <a:rPr lang="en-GB" sz="1900" spc="-5" dirty="0"/>
              <a:t> </a:t>
            </a:r>
            <a:r>
              <a:rPr lang="en-GB" sz="1900" spc="-5" dirty="0" err="1"/>
              <a:t>ariannol</a:t>
            </a:r>
            <a:r>
              <a:rPr lang="en-GB" sz="1900" spc="-5" dirty="0"/>
              <a:t>.  </a:t>
            </a:r>
            <a:r>
              <a:rPr lang="en-GB" sz="1900" spc="-5" dirty="0" err="1"/>
              <a:t>Ym</a:t>
            </a:r>
            <a:r>
              <a:rPr lang="en-GB" sz="1900" spc="-5" dirty="0"/>
              <a:t> </a:t>
            </a:r>
            <a:r>
              <a:rPr lang="en-GB" sz="1900" spc="-5" dirty="0" err="1"/>
              <a:t>mron</a:t>
            </a:r>
            <a:r>
              <a:rPr lang="en-GB" sz="1900" spc="-5" dirty="0"/>
              <a:t> </a:t>
            </a:r>
            <a:r>
              <a:rPr lang="en-GB" sz="1900" spc="-5" dirty="0" err="1"/>
              <a:t>pob</a:t>
            </a:r>
            <a:r>
              <a:rPr lang="en-GB" sz="1900" spc="-5" dirty="0"/>
              <a:t> un </a:t>
            </a:r>
            <a:r>
              <a:rPr lang="en-GB" sz="1900" spc="-5" dirty="0" err="1"/>
              <a:t>o’r</a:t>
            </a:r>
            <a:r>
              <a:rPr lang="en-GB" sz="1900" spc="-5" dirty="0"/>
              <a:t> </a:t>
            </a:r>
            <a:r>
              <a:rPr lang="en-GB" sz="1900" spc="-5" dirty="0" err="1"/>
              <a:t>ysgolion</a:t>
            </a:r>
            <a:r>
              <a:rPr lang="en-GB" sz="1900" spc="-5" dirty="0"/>
              <a:t> </a:t>
            </a:r>
            <a:r>
              <a:rPr lang="en-GB" sz="1900" spc="-5" dirty="0" err="1"/>
              <a:t>yr</a:t>
            </a:r>
            <a:r>
              <a:rPr lang="en-GB" sz="1900" spc="-5" dirty="0"/>
              <a:t> </a:t>
            </a:r>
            <a:r>
              <a:rPr lang="en-GB" sz="1900" spc="-5" dirty="0" err="1"/>
              <a:t>ymwelwyd</a:t>
            </a:r>
            <a:r>
              <a:rPr lang="en-GB" sz="1900" spc="-5" dirty="0"/>
              <a:t> â </a:t>
            </a:r>
            <a:r>
              <a:rPr lang="en-GB" sz="1900" spc="-5" dirty="0" err="1"/>
              <a:t>nhw</a:t>
            </a:r>
            <a:r>
              <a:rPr lang="en-GB" sz="1900" spc="-5" dirty="0"/>
              <a:t>, </a:t>
            </a:r>
            <a:r>
              <a:rPr lang="en-GB" sz="1900" spc="-5" dirty="0" err="1"/>
              <a:t>mae</a:t>
            </a:r>
            <a:r>
              <a:rPr lang="en-GB" sz="1900" spc="-5" dirty="0"/>
              <a:t> </a:t>
            </a:r>
            <a:r>
              <a:rPr lang="en-GB" sz="1900" spc="-5" dirty="0" err="1"/>
              <a:t>arweinwyr</a:t>
            </a:r>
            <a:r>
              <a:rPr lang="en-GB" sz="1900" spc="-5" dirty="0"/>
              <a:t> </a:t>
            </a:r>
            <a:r>
              <a:rPr lang="en-GB" sz="1900" spc="-5" dirty="0" err="1"/>
              <a:t>yn</a:t>
            </a:r>
            <a:r>
              <a:rPr lang="en-GB" sz="1900" spc="-5" dirty="0"/>
              <a:t> </a:t>
            </a:r>
            <a:r>
              <a:rPr lang="en-GB" sz="1900" spc="-5" dirty="0" err="1"/>
              <a:t>nodi</a:t>
            </a:r>
            <a:r>
              <a:rPr lang="en-GB" sz="1900" spc="-5" dirty="0"/>
              <a:t> </a:t>
            </a:r>
            <a:r>
              <a:rPr lang="en-GB" sz="1900" spc="-5" dirty="0" err="1"/>
              <a:t>ei</a:t>
            </a:r>
            <a:r>
              <a:rPr lang="en-GB" sz="1900" spc="-5" dirty="0"/>
              <a:t> bod </a:t>
            </a:r>
            <a:r>
              <a:rPr lang="en-GB" sz="1900" spc="-5" dirty="0" err="1"/>
              <a:t>yn</a:t>
            </a:r>
            <a:r>
              <a:rPr lang="en-GB" sz="1900" spc="-5" dirty="0"/>
              <a:t> </a:t>
            </a:r>
            <a:r>
              <a:rPr lang="en-GB" sz="1900" spc="-5" dirty="0" err="1"/>
              <a:t>bosibl</a:t>
            </a:r>
            <a:r>
              <a:rPr lang="en-GB" sz="1900" spc="-5" dirty="0"/>
              <a:t> </a:t>
            </a:r>
            <a:r>
              <a:rPr lang="en-GB" sz="1900" spc="-5" dirty="0" err="1"/>
              <a:t>addysgu’r</a:t>
            </a:r>
            <a:r>
              <a:rPr lang="en-GB" sz="1900" spc="-5" dirty="0"/>
              <a:t> </a:t>
            </a:r>
            <a:r>
              <a:rPr lang="en-GB" sz="1900" spc="-5" dirty="0" err="1"/>
              <a:t>celfyddydau</a:t>
            </a:r>
            <a:r>
              <a:rPr lang="en-GB" sz="1900" spc="-5" dirty="0"/>
              <a:t> </a:t>
            </a:r>
            <a:r>
              <a:rPr lang="en-GB" sz="1900" spc="-5" dirty="0" err="1"/>
              <a:t>creadigol</a:t>
            </a:r>
            <a:r>
              <a:rPr lang="en-GB" sz="1900" spc="-5" dirty="0"/>
              <a:t> </a:t>
            </a:r>
            <a:r>
              <a:rPr lang="en-GB" sz="1900" spc="-5" dirty="0" err="1"/>
              <a:t>yn</a:t>
            </a:r>
            <a:r>
              <a:rPr lang="en-GB" sz="1900" spc="-5" dirty="0"/>
              <a:t> </a:t>
            </a:r>
            <a:r>
              <a:rPr lang="en-GB" sz="1900" spc="-5" dirty="0" err="1"/>
              <a:t>dda</a:t>
            </a:r>
            <a:r>
              <a:rPr lang="en-GB" sz="1900" spc="-5" dirty="0"/>
              <a:t> o </a:t>
            </a:r>
            <a:r>
              <a:rPr lang="en-GB" sz="1900" spc="-5" dirty="0" err="1"/>
              <a:t>fewn</a:t>
            </a:r>
            <a:r>
              <a:rPr lang="en-GB" sz="1900" spc="-5" dirty="0"/>
              <a:t> y </a:t>
            </a:r>
            <a:r>
              <a:rPr lang="en-GB" sz="1900" spc="-5" dirty="0" err="1"/>
              <a:t>cwricwlwm</a:t>
            </a:r>
            <a:r>
              <a:rPr lang="en-GB" sz="1900" spc="-5" dirty="0"/>
              <a:t> </a:t>
            </a:r>
            <a:r>
              <a:rPr lang="en-GB" sz="1900" spc="-5" dirty="0" err="1"/>
              <a:t>cynradd</a:t>
            </a:r>
            <a:r>
              <a:rPr lang="en-GB" sz="1900" spc="-5" dirty="0"/>
              <a:t>.  </a:t>
            </a:r>
            <a:r>
              <a:rPr lang="en-GB" sz="1900" spc="-5" dirty="0" err="1"/>
              <a:t>Fodd</a:t>
            </a:r>
            <a:r>
              <a:rPr lang="en-GB" sz="1900" spc="-5" dirty="0"/>
              <a:t> </a:t>
            </a:r>
            <a:r>
              <a:rPr lang="en-GB" sz="1900" spc="-5" dirty="0" err="1"/>
              <a:t>bynnag</a:t>
            </a:r>
            <a:r>
              <a:rPr lang="en-GB" sz="1900" spc="-5" dirty="0"/>
              <a:t>, </a:t>
            </a:r>
            <a:r>
              <a:rPr lang="en-GB" sz="1900" spc="-5" dirty="0" err="1"/>
              <a:t>mewn</a:t>
            </a:r>
            <a:r>
              <a:rPr lang="en-GB" sz="1900" spc="-5" dirty="0"/>
              <a:t> </a:t>
            </a:r>
            <a:r>
              <a:rPr lang="en-GB" sz="1900" spc="-5" dirty="0" err="1"/>
              <a:t>tua</a:t>
            </a:r>
            <a:r>
              <a:rPr lang="en-GB" sz="1900" spc="-5" dirty="0"/>
              <a:t> </a:t>
            </a:r>
            <a:r>
              <a:rPr lang="en-GB" sz="1900" spc="-5" dirty="0" err="1"/>
              <a:t>hanner</a:t>
            </a:r>
            <a:r>
              <a:rPr lang="en-GB" sz="1900" spc="-5" dirty="0"/>
              <a:t> </a:t>
            </a:r>
            <a:r>
              <a:rPr lang="en-GB" sz="1900" spc="-5" dirty="0" err="1"/>
              <a:t>yr</a:t>
            </a:r>
            <a:r>
              <a:rPr lang="en-GB" sz="1900" spc="-5" dirty="0"/>
              <a:t> </a:t>
            </a:r>
            <a:r>
              <a:rPr lang="en-GB" sz="1900" spc="-5" dirty="0" err="1"/>
              <a:t>ysgolion</a:t>
            </a:r>
            <a:r>
              <a:rPr lang="en-GB" sz="1900" spc="-5" dirty="0"/>
              <a:t> a </a:t>
            </a:r>
            <a:r>
              <a:rPr lang="en-GB" sz="1900" spc="-5" dirty="0" err="1"/>
              <a:t>gymerodd</a:t>
            </a:r>
            <a:r>
              <a:rPr lang="en-GB" sz="1900" spc="-5" dirty="0"/>
              <a:t> ran </a:t>
            </a:r>
            <a:r>
              <a:rPr lang="en-GB" sz="1900" spc="-5" dirty="0" err="1"/>
              <a:t>yn</a:t>
            </a:r>
            <a:r>
              <a:rPr lang="en-GB" sz="1900" spc="-5" dirty="0"/>
              <a:t> </a:t>
            </a:r>
            <a:r>
              <a:rPr lang="en-GB" sz="1900" spc="-5" dirty="0" err="1"/>
              <a:t>yr</a:t>
            </a:r>
            <a:r>
              <a:rPr lang="en-GB" sz="1900" spc="-5" dirty="0"/>
              <a:t> </a:t>
            </a:r>
            <a:r>
              <a:rPr lang="en-GB" sz="1900" spc="-5" dirty="0" err="1"/>
              <a:t>arolwg</a:t>
            </a:r>
            <a:r>
              <a:rPr lang="en-GB" sz="1900" spc="-5" dirty="0"/>
              <a:t>, </a:t>
            </a:r>
            <a:r>
              <a:rPr lang="en-GB" sz="1900" spc="-5" dirty="0" err="1"/>
              <a:t>mae</a:t>
            </a:r>
            <a:r>
              <a:rPr lang="en-GB" sz="1900" spc="-5" dirty="0"/>
              <a:t> </a:t>
            </a:r>
            <a:r>
              <a:rPr lang="en-GB" sz="1900" spc="-5" dirty="0" err="1"/>
              <a:t>arweinwyr</a:t>
            </a:r>
            <a:r>
              <a:rPr lang="en-GB" sz="1900" spc="-5" dirty="0"/>
              <a:t> </a:t>
            </a:r>
            <a:r>
              <a:rPr lang="en-GB" sz="1900" spc="-5" dirty="0" err="1"/>
              <a:t>wedi</a:t>
            </a:r>
            <a:r>
              <a:rPr lang="en-GB" sz="1900" spc="-5" dirty="0"/>
              <a:t> </a:t>
            </a:r>
            <a:r>
              <a:rPr lang="en-GB" sz="1900" spc="-5" dirty="0" err="1"/>
              <a:t>lleihau’r</a:t>
            </a:r>
            <a:r>
              <a:rPr lang="en-GB" sz="1900" spc="-5" dirty="0"/>
              <a:t> </a:t>
            </a:r>
            <a:r>
              <a:rPr lang="en-GB" sz="1900" spc="-5" dirty="0" err="1"/>
              <a:t>amser</a:t>
            </a:r>
            <a:r>
              <a:rPr lang="en-GB" sz="1900" spc="-5" dirty="0"/>
              <a:t> a </a:t>
            </a:r>
            <a:r>
              <a:rPr lang="en-GB" sz="1900" spc="-5" dirty="0" err="1"/>
              <a:t>roddir</a:t>
            </a:r>
            <a:r>
              <a:rPr lang="en-GB" sz="1900" spc="-5" dirty="0"/>
              <a:t> </a:t>
            </a:r>
            <a:r>
              <a:rPr lang="en-GB" sz="1900" spc="-5" dirty="0" err="1"/>
              <a:t>i’r</a:t>
            </a:r>
            <a:r>
              <a:rPr lang="en-GB" sz="1900" spc="-5" dirty="0"/>
              <a:t> </a:t>
            </a:r>
            <a:r>
              <a:rPr lang="en-GB" sz="1900" spc="-5" dirty="0" err="1"/>
              <a:t>celfyddydau</a:t>
            </a:r>
            <a:r>
              <a:rPr lang="en-GB" sz="1900" spc="-5" dirty="0"/>
              <a:t> </a:t>
            </a:r>
            <a:r>
              <a:rPr lang="en-GB" sz="1900" spc="-5" dirty="0" err="1"/>
              <a:t>creadigol</a:t>
            </a:r>
            <a:r>
              <a:rPr lang="en-GB" sz="1900" spc="-5" dirty="0"/>
              <a:t> </a:t>
            </a:r>
            <a:r>
              <a:rPr lang="en-GB" sz="1900" spc="-5" dirty="0" err="1"/>
              <a:t>yn</a:t>
            </a:r>
            <a:r>
              <a:rPr lang="en-GB" sz="1900" spc="-5" dirty="0"/>
              <a:t> </a:t>
            </a:r>
            <a:r>
              <a:rPr lang="en-GB" sz="1900" spc="-5" dirty="0" err="1"/>
              <a:t>ddiweddar</a:t>
            </a:r>
            <a:r>
              <a:rPr lang="en-GB" sz="1900" spc="-5" dirty="0"/>
              <a:t>.  </a:t>
            </a:r>
            <a:r>
              <a:rPr lang="en-GB" sz="1900" spc="-5" dirty="0" err="1"/>
              <a:t>Mewn</a:t>
            </a:r>
            <a:r>
              <a:rPr lang="en-GB" sz="1900" spc="-5" dirty="0"/>
              <a:t> </a:t>
            </a:r>
            <a:r>
              <a:rPr lang="en-GB" sz="1900" spc="-5" dirty="0" err="1"/>
              <a:t>llawer</a:t>
            </a:r>
            <a:r>
              <a:rPr lang="en-GB" sz="1900" spc="-5" dirty="0"/>
              <a:t> o </a:t>
            </a:r>
            <a:r>
              <a:rPr lang="en-GB" sz="1900" spc="-5" dirty="0" err="1"/>
              <a:t>achosion</a:t>
            </a:r>
            <a:r>
              <a:rPr lang="en-GB" sz="1900" spc="-5" dirty="0"/>
              <a:t>, y </a:t>
            </a:r>
            <a:r>
              <a:rPr lang="en-GB" sz="1900" spc="-5" dirty="0" err="1"/>
              <a:t>rheswm</a:t>
            </a:r>
            <a:r>
              <a:rPr lang="en-GB" sz="1900" spc="-5" dirty="0"/>
              <a:t> am </a:t>
            </a:r>
            <a:r>
              <a:rPr lang="en-GB" sz="1900" spc="-5" dirty="0" err="1"/>
              <a:t>hyn</a:t>
            </a:r>
            <a:r>
              <a:rPr lang="en-GB" sz="1900" spc="-5" dirty="0"/>
              <a:t> </a:t>
            </a:r>
            <a:r>
              <a:rPr lang="en-GB" sz="1900" spc="-5" dirty="0" err="1"/>
              <a:t>yw</a:t>
            </a:r>
            <a:r>
              <a:rPr lang="en-GB" sz="1900" spc="-5" dirty="0"/>
              <a:t> </a:t>
            </a:r>
            <a:r>
              <a:rPr lang="en-GB" sz="1900" spc="-5" dirty="0" err="1"/>
              <a:t>eu</a:t>
            </a:r>
            <a:r>
              <a:rPr lang="en-GB" sz="1900" spc="-5" dirty="0"/>
              <a:t> bod </a:t>
            </a:r>
            <a:r>
              <a:rPr lang="en-GB" sz="1900" spc="-5" dirty="0" err="1"/>
              <a:t>yn</a:t>
            </a:r>
            <a:r>
              <a:rPr lang="en-GB" sz="1900" spc="-5" dirty="0"/>
              <a:t> </a:t>
            </a:r>
            <a:r>
              <a:rPr lang="en-GB" sz="1900" spc="-5" dirty="0" err="1"/>
              <a:t>credu</a:t>
            </a:r>
            <a:r>
              <a:rPr lang="en-GB" sz="1900" spc="-5" dirty="0"/>
              <a:t> bod </a:t>
            </a:r>
            <a:r>
              <a:rPr lang="en-GB" sz="1900" spc="-5" dirty="0" err="1"/>
              <a:t>neilltuo</a:t>
            </a:r>
            <a:r>
              <a:rPr lang="en-GB" sz="1900" spc="-5" dirty="0"/>
              <a:t> </a:t>
            </a:r>
            <a:r>
              <a:rPr lang="en-GB" sz="1900" spc="-5" dirty="0" err="1"/>
              <a:t>adnoddau</a:t>
            </a:r>
            <a:r>
              <a:rPr lang="en-GB" sz="1900" spc="-5" dirty="0"/>
              <a:t> </a:t>
            </a:r>
            <a:r>
              <a:rPr lang="en-GB" sz="1900" spc="-5" dirty="0" err="1"/>
              <a:t>i’r</a:t>
            </a:r>
            <a:r>
              <a:rPr lang="en-GB" sz="1900" spc="-5" dirty="0"/>
              <a:t> </a:t>
            </a:r>
            <a:r>
              <a:rPr lang="en-GB" sz="1900" spc="-5" dirty="0" err="1"/>
              <a:t>celfyddydau</a:t>
            </a:r>
            <a:r>
              <a:rPr lang="en-GB" sz="1900" spc="-5" dirty="0"/>
              <a:t> </a:t>
            </a:r>
            <a:r>
              <a:rPr lang="en-GB" sz="1900" spc="-5" dirty="0" err="1"/>
              <a:t>yn</a:t>
            </a:r>
            <a:r>
              <a:rPr lang="en-GB" sz="1900" spc="-5" dirty="0"/>
              <a:t> </a:t>
            </a:r>
            <a:r>
              <a:rPr lang="en-GB" sz="1900" spc="-5" dirty="0" err="1"/>
              <a:t>tynnu</a:t>
            </a:r>
            <a:r>
              <a:rPr lang="en-GB" sz="1900" spc="-5" dirty="0"/>
              <a:t> </a:t>
            </a:r>
            <a:r>
              <a:rPr lang="en-GB" sz="1900" spc="-5" dirty="0" err="1"/>
              <a:t>oddi</a:t>
            </a:r>
            <a:r>
              <a:rPr lang="en-GB" sz="1900" spc="-5" dirty="0"/>
              <a:t> </a:t>
            </a:r>
            <a:r>
              <a:rPr lang="en-GB" sz="1900" spc="-5" dirty="0" err="1"/>
              <a:t>wrth</a:t>
            </a:r>
            <a:r>
              <a:rPr lang="en-GB" sz="1900" spc="-5" dirty="0"/>
              <a:t> </a:t>
            </a:r>
            <a:r>
              <a:rPr lang="en-GB" sz="1900" spc="-5" dirty="0" err="1"/>
              <a:t>wella</a:t>
            </a:r>
            <a:r>
              <a:rPr lang="en-GB" sz="1900" spc="-5" dirty="0"/>
              <a:t> </a:t>
            </a:r>
            <a:r>
              <a:rPr lang="en-GB" sz="1900" spc="-5" dirty="0" err="1"/>
              <a:t>deilliannau</a:t>
            </a:r>
            <a:r>
              <a:rPr lang="en-GB" sz="1900" spc="-5" dirty="0"/>
              <a:t> </a:t>
            </a:r>
            <a:r>
              <a:rPr lang="en-GB" sz="1900" spc="-5" dirty="0" err="1"/>
              <a:t>mesuradwy</a:t>
            </a:r>
            <a:r>
              <a:rPr lang="en-GB" sz="1900" spc="-5" dirty="0"/>
              <a:t> </a:t>
            </a:r>
            <a:r>
              <a:rPr lang="en-GB" sz="1900" spc="-5" dirty="0" err="1"/>
              <a:t>mewn</a:t>
            </a:r>
            <a:r>
              <a:rPr lang="en-GB" sz="1900" spc="-5" dirty="0"/>
              <a:t> </a:t>
            </a:r>
            <a:r>
              <a:rPr lang="en-GB" sz="1900" spc="-5" dirty="0" err="1"/>
              <a:t>llythrennedd</a:t>
            </a:r>
            <a:r>
              <a:rPr lang="en-GB" sz="1900" spc="-5" dirty="0"/>
              <a:t> a </a:t>
            </a:r>
            <a:r>
              <a:rPr lang="en-GB" sz="1900" spc="-5" dirty="0" err="1"/>
              <a:t>rhifedd</a:t>
            </a:r>
            <a:r>
              <a:rPr lang="en-GB" sz="1900"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6155531"/>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z="2000" spc="-5" dirty="0"/>
              <a:t>In the best practice schools visited, senior leaders share a passion and vision for the creative arts.  They believe that the creative arts inspire, stimulate and motivate pupils to think imaginatively, to persevere and to respond positively to challenges.  In these schools, leaders find imaginative ways to maintain a high profile for the creative arts, despite the limitations of the national curriculum and pressures on financial resources.  In nearly all of the schools visited, leaders identify that it is possible to teach the creative arts well within the primary curriculum.   However, in around half of the schools surveyed, leaders have recently reduced the time assigned to the creative arts. In many cases, this is because they believe that devoting resources to the arts detracts from improving measureable outcomes in literacy and numeracy.</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5847755"/>
          </a:xfrm>
          <a:prstGeom prst="rect">
            <a:avLst/>
          </a:prstGeom>
        </p:spPr>
        <p:txBody>
          <a:bodyPr vert="horz" wrap="square" lIns="0" tIns="0" rIns="0" bIns="0" rtlCol="0">
            <a:spAutoFit/>
          </a:bodyPr>
          <a:lstStyle/>
          <a:p>
            <a:pPr marL="482600" marR="5080" indent="-470534">
              <a:lnSpc>
                <a:spcPct val="100000"/>
              </a:lnSpc>
              <a:buFont typeface="Arial" panose="020B0604020202020204" pitchFamily="34" charset="0"/>
              <a:buChar char="•"/>
            </a:pPr>
            <a:r>
              <a:rPr lang="en-GB" sz="1900" spc="-5" dirty="0" err="1"/>
              <a:t>Mewn</a:t>
            </a:r>
            <a:r>
              <a:rPr lang="en-GB" sz="1900" spc="-5" dirty="0"/>
              <a:t> </a:t>
            </a:r>
            <a:r>
              <a:rPr lang="en-GB" sz="1900" spc="-5" dirty="0" err="1"/>
              <a:t>llawer</a:t>
            </a:r>
            <a:r>
              <a:rPr lang="en-GB" sz="1900" spc="-5" dirty="0"/>
              <a:t> </a:t>
            </a:r>
            <a:r>
              <a:rPr lang="en-GB" sz="1900" spc="-5" dirty="0" err="1"/>
              <a:t>o’r</a:t>
            </a:r>
            <a:r>
              <a:rPr lang="en-GB" sz="1900" spc="-5" dirty="0"/>
              <a:t> </a:t>
            </a:r>
            <a:r>
              <a:rPr lang="en-GB" sz="1900" spc="-5" dirty="0" err="1"/>
              <a:t>ysgolion</a:t>
            </a:r>
            <a:r>
              <a:rPr lang="en-GB" sz="1900" spc="-5" dirty="0"/>
              <a:t>, </a:t>
            </a:r>
            <a:r>
              <a:rPr lang="en-GB" sz="1900" spc="-5" dirty="0" err="1"/>
              <a:t>mae</a:t>
            </a:r>
            <a:r>
              <a:rPr lang="en-GB" sz="1900" spc="-5" dirty="0"/>
              <a:t> </a:t>
            </a:r>
            <a:r>
              <a:rPr lang="en-GB" sz="1900" spc="-5" dirty="0" err="1"/>
              <a:t>arweinwyr</a:t>
            </a:r>
            <a:r>
              <a:rPr lang="en-GB" sz="1900" spc="-5" dirty="0"/>
              <a:t> </a:t>
            </a:r>
            <a:r>
              <a:rPr lang="en-GB" sz="1900" spc="-5" dirty="0" err="1"/>
              <a:t>pwnc</a:t>
            </a:r>
            <a:r>
              <a:rPr lang="en-GB" sz="1900" spc="-5" dirty="0"/>
              <a:t> </a:t>
            </a:r>
            <a:r>
              <a:rPr lang="en-GB" sz="1900" spc="-5" dirty="0" err="1"/>
              <a:t>yn</a:t>
            </a:r>
            <a:r>
              <a:rPr lang="en-GB" sz="1900" spc="-5" dirty="0"/>
              <a:t> </a:t>
            </a:r>
            <a:r>
              <a:rPr lang="en-GB" sz="1900" spc="-5" dirty="0" err="1"/>
              <a:t>darparu</a:t>
            </a:r>
            <a:r>
              <a:rPr lang="en-GB" sz="1900" spc="-5" dirty="0"/>
              <a:t> </a:t>
            </a:r>
            <a:r>
              <a:rPr lang="en-GB" sz="1900" spc="-5" dirty="0" err="1"/>
              <a:t>cynlluniau</a:t>
            </a:r>
            <a:r>
              <a:rPr lang="en-GB" sz="1900" spc="-5" dirty="0"/>
              <a:t> </a:t>
            </a:r>
            <a:r>
              <a:rPr lang="en-GB" sz="1900" spc="-5" dirty="0" err="1"/>
              <a:t>cynhwysfawr</a:t>
            </a:r>
            <a:r>
              <a:rPr lang="en-GB" sz="1900" spc="-5" dirty="0"/>
              <a:t> </a:t>
            </a:r>
            <a:r>
              <a:rPr lang="en-GB" sz="1900" spc="-5" dirty="0" err="1"/>
              <a:t>i</a:t>
            </a:r>
            <a:r>
              <a:rPr lang="en-GB" sz="1900" spc="-5" dirty="0"/>
              <a:t> </a:t>
            </a:r>
            <a:r>
              <a:rPr lang="en-GB" sz="1900" spc="-5" dirty="0" err="1"/>
              <a:t>gynorthwyo</a:t>
            </a:r>
            <a:r>
              <a:rPr lang="en-GB" sz="1900" spc="-5" dirty="0"/>
              <a:t> </a:t>
            </a:r>
            <a:r>
              <a:rPr lang="en-GB" sz="1900" spc="-5" dirty="0" err="1"/>
              <a:t>cydweithwyr</a:t>
            </a:r>
            <a:r>
              <a:rPr lang="en-GB" sz="1900" spc="-5" dirty="0"/>
              <a:t> </a:t>
            </a:r>
            <a:r>
              <a:rPr lang="en-GB" sz="1900" spc="-5" dirty="0" err="1"/>
              <a:t>i</a:t>
            </a:r>
            <a:r>
              <a:rPr lang="en-GB" sz="1900" spc="-5" dirty="0"/>
              <a:t> </a:t>
            </a:r>
            <a:r>
              <a:rPr lang="en-GB" sz="1900" spc="-5" dirty="0" err="1"/>
              <a:t>gyflwyno</a:t>
            </a:r>
            <a:r>
              <a:rPr lang="en-GB" sz="1900" spc="-5" dirty="0"/>
              <a:t> </a:t>
            </a:r>
            <a:r>
              <a:rPr lang="en-GB" sz="1900" spc="-5" dirty="0" err="1"/>
              <a:t>gwersi</a:t>
            </a:r>
            <a:r>
              <a:rPr lang="en-GB" sz="1900" spc="-5" dirty="0"/>
              <a:t> </a:t>
            </a:r>
            <a:r>
              <a:rPr lang="en-GB" sz="1900" spc="-5" dirty="0" err="1"/>
              <a:t>yn</a:t>
            </a:r>
            <a:r>
              <a:rPr lang="en-GB" sz="1900" spc="-5" dirty="0"/>
              <a:t> y </a:t>
            </a:r>
            <a:r>
              <a:rPr lang="en-GB" sz="1900" spc="-5" dirty="0" err="1"/>
              <a:t>celfyddydau</a:t>
            </a:r>
            <a:r>
              <a:rPr lang="en-GB" sz="1900" spc="-5" dirty="0"/>
              <a:t> </a:t>
            </a:r>
            <a:r>
              <a:rPr lang="en-GB" sz="1900" spc="-5" dirty="0" err="1"/>
              <a:t>creadigol</a:t>
            </a:r>
            <a:r>
              <a:rPr lang="en-GB" sz="1900" spc="-5" dirty="0"/>
              <a:t>.  </a:t>
            </a:r>
            <a:r>
              <a:rPr lang="en-GB" sz="1900" spc="-5" dirty="0" err="1"/>
              <a:t>Yn</a:t>
            </a:r>
            <a:r>
              <a:rPr lang="en-GB" sz="1900" spc="-5" dirty="0"/>
              <a:t> </a:t>
            </a:r>
            <a:r>
              <a:rPr lang="en-GB" sz="1900" spc="-5" dirty="0" err="1"/>
              <a:t>aml</a:t>
            </a:r>
            <a:r>
              <a:rPr lang="en-GB" sz="1900" spc="-5" dirty="0"/>
              <a:t>, </a:t>
            </a:r>
            <a:r>
              <a:rPr lang="en-GB" sz="1900" spc="-5" dirty="0" err="1"/>
              <a:t>mae’r</a:t>
            </a:r>
            <a:r>
              <a:rPr lang="en-GB" sz="1900" spc="-5" dirty="0"/>
              <a:t> </a:t>
            </a:r>
            <a:r>
              <a:rPr lang="en-GB" sz="1900" spc="-5" dirty="0" err="1"/>
              <a:t>cynlluniau</a:t>
            </a:r>
            <a:r>
              <a:rPr lang="en-GB" sz="1900" spc="-5" dirty="0"/>
              <a:t> </a:t>
            </a:r>
            <a:r>
              <a:rPr lang="en-GB" sz="1900" spc="-5" dirty="0" err="1"/>
              <a:t>gwaith</a:t>
            </a:r>
            <a:r>
              <a:rPr lang="en-GB" sz="1900" spc="-5" dirty="0"/>
              <a:t> </a:t>
            </a:r>
            <a:r>
              <a:rPr lang="en-GB" sz="1900" spc="-5" dirty="0" err="1"/>
              <a:t>hyn</a:t>
            </a:r>
            <a:r>
              <a:rPr lang="en-GB" sz="1900" spc="-5" dirty="0"/>
              <a:t> </a:t>
            </a:r>
            <a:r>
              <a:rPr lang="en-GB" sz="1900" spc="-5" dirty="0" err="1"/>
              <a:t>yn</a:t>
            </a:r>
            <a:r>
              <a:rPr lang="en-GB" sz="1900" spc="-5" dirty="0"/>
              <a:t> </a:t>
            </a:r>
            <a:r>
              <a:rPr lang="en-GB" sz="1900" spc="-5" dirty="0" err="1"/>
              <a:t>rhoi</a:t>
            </a:r>
            <a:r>
              <a:rPr lang="en-GB" sz="1900" spc="-5" dirty="0"/>
              <a:t> </a:t>
            </a:r>
            <a:r>
              <a:rPr lang="en-GB" sz="1900" spc="-5" dirty="0" err="1"/>
              <a:t>sylw</a:t>
            </a:r>
            <a:r>
              <a:rPr lang="en-GB" sz="1900" spc="-5" dirty="0"/>
              <a:t> da </a:t>
            </a:r>
            <a:r>
              <a:rPr lang="en-GB" sz="1900" spc="-5" dirty="0" err="1"/>
              <a:t>i</a:t>
            </a:r>
            <a:r>
              <a:rPr lang="en-GB" sz="1900" spc="-5" dirty="0"/>
              <a:t> </a:t>
            </a:r>
            <a:r>
              <a:rPr lang="en-GB" sz="1900" spc="-5" dirty="0" err="1"/>
              <a:t>ystod</a:t>
            </a:r>
            <a:r>
              <a:rPr lang="en-GB" sz="1900" spc="-5" dirty="0"/>
              <a:t> o </a:t>
            </a:r>
            <a:r>
              <a:rPr lang="en-GB" sz="1900" spc="-5" dirty="0" err="1"/>
              <a:t>brofiadau</a:t>
            </a:r>
            <a:r>
              <a:rPr lang="en-GB" sz="1900" spc="-5" dirty="0"/>
              <a:t> </a:t>
            </a:r>
            <a:r>
              <a:rPr lang="en-GB" sz="1900" spc="-5" dirty="0" err="1"/>
              <a:t>creadigol</a:t>
            </a:r>
            <a:r>
              <a:rPr lang="en-GB" sz="1900" spc="-5" dirty="0"/>
              <a:t> </a:t>
            </a:r>
            <a:r>
              <a:rPr lang="en-GB" sz="1900" spc="-5" dirty="0" err="1"/>
              <a:t>atyniadol</a:t>
            </a:r>
            <a:r>
              <a:rPr lang="en-GB" sz="1900" spc="-5" dirty="0"/>
              <a:t>, </a:t>
            </a:r>
            <a:r>
              <a:rPr lang="en-GB" sz="1900" spc="-5" dirty="0" err="1"/>
              <a:t>ond</a:t>
            </a:r>
            <a:r>
              <a:rPr lang="en-GB" sz="1900" spc="-5" dirty="0"/>
              <a:t> </a:t>
            </a:r>
            <a:r>
              <a:rPr lang="en-GB" sz="1900" spc="-5" dirty="0" err="1"/>
              <a:t>yn</a:t>
            </a:r>
            <a:r>
              <a:rPr lang="en-GB" sz="1900" spc="-5" dirty="0"/>
              <a:t> </a:t>
            </a:r>
            <a:r>
              <a:rPr lang="en-GB" sz="1900" spc="-5" dirty="0" err="1"/>
              <a:t>yr</a:t>
            </a:r>
            <a:r>
              <a:rPr lang="en-GB" sz="1900" spc="-5" dirty="0"/>
              <a:t> </a:t>
            </a:r>
            <a:r>
              <a:rPr lang="en-GB" sz="1900" spc="-5" dirty="0" err="1"/>
              <a:t>enghreifftiau</a:t>
            </a:r>
            <a:r>
              <a:rPr lang="en-GB" sz="1900" spc="-5" dirty="0"/>
              <a:t> </a:t>
            </a:r>
            <a:r>
              <a:rPr lang="en-GB" sz="1900" spc="-5" dirty="0" err="1"/>
              <a:t>gwannach</a:t>
            </a:r>
            <a:r>
              <a:rPr lang="en-GB" sz="1900" spc="-5" dirty="0"/>
              <a:t>, </a:t>
            </a:r>
            <a:r>
              <a:rPr lang="en-GB" sz="1900" spc="-5" dirty="0" err="1"/>
              <a:t>nid</a:t>
            </a:r>
            <a:r>
              <a:rPr lang="en-GB" sz="1900" spc="-5" dirty="0"/>
              <a:t> </a:t>
            </a:r>
            <a:r>
              <a:rPr lang="en-GB" sz="1900" spc="-5" dirty="0" err="1"/>
              <a:t>yw’r</a:t>
            </a:r>
            <a:r>
              <a:rPr lang="en-GB" sz="1900" spc="-5" dirty="0"/>
              <a:t> </a:t>
            </a:r>
            <a:r>
              <a:rPr lang="en-GB" sz="1900" spc="-5" dirty="0" err="1"/>
              <a:t>cynlluniau’n</a:t>
            </a:r>
            <a:r>
              <a:rPr lang="en-GB" sz="1900" spc="-5" dirty="0"/>
              <a:t> </a:t>
            </a:r>
            <a:r>
              <a:rPr lang="en-GB" sz="1900" spc="-5" dirty="0" err="1"/>
              <a:t>rhoi</a:t>
            </a:r>
            <a:r>
              <a:rPr lang="en-GB" sz="1900" spc="-5" dirty="0"/>
              <a:t> </a:t>
            </a:r>
            <a:r>
              <a:rPr lang="en-GB" sz="1900" spc="-5" dirty="0" err="1"/>
              <a:t>digon</a:t>
            </a:r>
            <a:r>
              <a:rPr lang="en-GB" sz="1900" spc="-5" dirty="0"/>
              <a:t> o </a:t>
            </a:r>
            <a:r>
              <a:rPr lang="en-GB" sz="1900" spc="-5" dirty="0" err="1"/>
              <a:t>sylw</a:t>
            </a:r>
            <a:r>
              <a:rPr lang="en-GB" sz="1900" spc="-5" dirty="0"/>
              <a:t> </a:t>
            </a:r>
            <a:r>
              <a:rPr lang="en-GB" sz="1900" spc="-5" dirty="0" err="1"/>
              <a:t>i</a:t>
            </a:r>
            <a:r>
              <a:rPr lang="en-GB" sz="1900" spc="-5" dirty="0"/>
              <a:t> </a:t>
            </a:r>
            <a:r>
              <a:rPr lang="en-GB" sz="1900" spc="-5" dirty="0" err="1"/>
              <a:t>ddatblygu</a:t>
            </a:r>
            <a:r>
              <a:rPr lang="en-GB" sz="1900" spc="-5" dirty="0"/>
              <a:t> </a:t>
            </a:r>
            <a:r>
              <a:rPr lang="en-GB" sz="1900" spc="-5" dirty="0" err="1"/>
              <a:t>medrau</a:t>
            </a:r>
            <a:r>
              <a:rPr lang="en-GB" sz="1900" spc="-5" dirty="0"/>
              <a:t> </a:t>
            </a:r>
            <a:r>
              <a:rPr lang="en-GB" sz="1900" spc="-5" dirty="0" err="1"/>
              <a:t>disgyblion</a:t>
            </a:r>
            <a:r>
              <a:rPr lang="en-GB" sz="1900" spc="-5" dirty="0"/>
              <a:t> </a:t>
            </a:r>
            <a:r>
              <a:rPr lang="en-GB" sz="1900" spc="-5" dirty="0" err="1"/>
              <a:t>yn</a:t>
            </a:r>
            <a:r>
              <a:rPr lang="en-GB" sz="1900" spc="-5" dirty="0"/>
              <a:t> </a:t>
            </a:r>
            <a:r>
              <a:rPr lang="en-GB" sz="1900" spc="-5" dirty="0" err="1"/>
              <a:t>raddol</a:t>
            </a:r>
            <a:r>
              <a:rPr lang="en-GB" sz="1900" spc="-5" dirty="0"/>
              <a:t>.  </a:t>
            </a:r>
            <a:r>
              <a:rPr lang="en-GB" sz="1900" spc="-5" dirty="0" err="1"/>
              <a:t>Yn</a:t>
            </a:r>
            <a:r>
              <a:rPr lang="en-GB" sz="1900" spc="-5" dirty="0"/>
              <a:t> </a:t>
            </a:r>
            <a:r>
              <a:rPr lang="en-GB" sz="1900" spc="-5" dirty="0" err="1"/>
              <a:t>benodol</a:t>
            </a:r>
            <a:r>
              <a:rPr lang="en-GB" sz="1900" spc="-5" dirty="0"/>
              <a:t>, </a:t>
            </a:r>
            <a:r>
              <a:rPr lang="en-GB" sz="1900" spc="-5" dirty="0" err="1"/>
              <a:t>nid</a:t>
            </a:r>
            <a:r>
              <a:rPr lang="en-GB" sz="1900" spc="-5" dirty="0"/>
              <a:t> </a:t>
            </a:r>
            <a:r>
              <a:rPr lang="en-GB" sz="1900" spc="-5" dirty="0" err="1"/>
              <a:t>yw</a:t>
            </a:r>
            <a:r>
              <a:rPr lang="en-GB" sz="1900" spc="-5" dirty="0"/>
              <a:t> </a:t>
            </a:r>
            <a:r>
              <a:rPr lang="en-GB" sz="1900" spc="-5" dirty="0" err="1"/>
              <a:t>llawer</a:t>
            </a:r>
            <a:r>
              <a:rPr lang="en-GB" sz="1900" spc="-5" dirty="0"/>
              <a:t> o </a:t>
            </a:r>
            <a:r>
              <a:rPr lang="en-GB" sz="1900" spc="-5" dirty="0" err="1"/>
              <a:t>gynlluniau</a:t>
            </a:r>
            <a:r>
              <a:rPr lang="en-GB" sz="1900" spc="-5" dirty="0"/>
              <a:t> </a:t>
            </a:r>
            <a:r>
              <a:rPr lang="en-GB" sz="1900" spc="-5" dirty="0" err="1"/>
              <a:t>gwaith</a:t>
            </a:r>
            <a:r>
              <a:rPr lang="en-GB" sz="1900" spc="-5" dirty="0"/>
              <a:t> </a:t>
            </a:r>
            <a:r>
              <a:rPr lang="en-GB" sz="1900" spc="-5" dirty="0" err="1"/>
              <a:t>yn</a:t>
            </a:r>
            <a:r>
              <a:rPr lang="en-GB" sz="1900" spc="-5" dirty="0"/>
              <a:t> </a:t>
            </a:r>
            <a:r>
              <a:rPr lang="en-GB" sz="1900" spc="-5" dirty="0" err="1"/>
              <a:t>cyfeirio</a:t>
            </a:r>
            <a:r>
              <a:rPr lang="en-GB" sz="1900" spc="-5" dirty="0"/>
              <a:t> at y </a:t>
            </a:r>
            <a:r>
              <a:rPr lang="en-GB" sz="1900" spc="-5" dirty="0" err="1"/>
              <a:t>deunyddiau</a:t>
            </a:r>
            <a:r>
              <a:rPr lang="en-GB" sz="1900" spc="-5" dirty="0"/>
              <a:t> </a:t>
            </a:r>
            <a:r>
              <a:rPr lang="en-GB" sz="1900" spc="-5" dirty="0" err="1"/>
              <a:t>sy’n</a:t>
            </a:r>
            <a:r>
              <a:rPr lang="en-GB" sz="1900" spc="-5" dirty="0"/>
              <a:t> </a:t>
            </a:r>
            <a:r>
              <a:rPr lang="en-GB" sz="1900" spc="-5" dirty="0" err="1"/>
              <a:t>enghreifftio’r</a:t>
            </a:r>
            <a:r>
              <a:rPr lang="en-GB" sz="1900" spc="-5" dirty="0"/>
              <a:t> </a:t>
            </a:r>
            <a:r>
              <a:rPr lang="en-GB" sz="1900" spc="-5" dirty="0" err="1"/>
              <a:t>safonau</a:t>
            </a:r>
            <a:r>
              <a:rPr lang="en-GB" sz="1900" spc="-5" dirty="0"/>
              <a:t> </a:t>
            </a:r>
            <a:r>
              <a:rPr lang="en-GB" sz="1900" spc="-5" dirty="0" err="1"/>
              <a:t>disgwyliedig</a:t>
            </a:r>
            <a:r>
              <a:rPr lang="en-GB" sz="1900" spc="-5" dirty="0"/>
              <a:t> </a:t>
            </a:r>
            <a:r>
              <a:rPr lang="en-GB" sz="1900" spc="-5" dirty="0" err="1"/>
              <a:t>yn</a:t>
            </a:r>
            <a:r>
              <a:rPr lang="en-GB" sz="1900" spc="-5" dirty="0"/>
              <a:t> y </a:t>
            </a:r>
            <a:r>
              <a:rPr lang="en-GB" sz="1900" spc="-5" dirty="0" err="1"/>
              <a:t>celfyddydau</a:t>
            </a:r>
            <a:r>
              <a:rPr lang="en-GB" sz="1900" spc="-5" dirty="0"/>
              <a:t> </a:t>
            </a:r>
            <a:r>
              <a:rPr lang="en-GB" sz="1900" spc="-5" dirty="0" err="1"/>
              <a:t>creadigol</a:t>
            </a:r>
            <a:r>
              <a:rPr lang="en-GB" sz="1900" spc="-5" dirty="0"/>
              <a:t>.  </a:t>
            </a:r>
            <a:r>
              <a:rPr lang="en-GB" sz="1900" spc="-5" dirty="0" err="1"/>
              <a:t>Yn</a:t>
            </a:r>
            <a:r>
              <a:rPr lang="en-GB" sz="1900" spc="-5" dirty="0"/>
              <a:t> </a:t>
            </a:r>
            <a:r>
              <a:rPr lang="en-GB" sz="1900" spc="-5" dirty="0" err="1"/>
              <a:t>aml</a:t>
            </a:r>
            <a:r>
              <a:rPr lang="en-GB" sz="1900" spc="-5" dirty="0"/>
              <a:t>, </a:t>
            </a:r>
            <a:r>
              <a:rPr lang="en-GB" sz="1900" spc="-5" dirty="0" err="1"/>
              <a:t>mae</a:t>
            </a:r>
            <a:r>
              <a:rPr lang="en-GB" sz="1900" spc="-5" dirty="0"/>
              <a:t> </a:t>
            </a:r>
            <a:r>
              <a:rPr lang="en-GB" sz="1900" spc="-5" dirty="0" err="1"/>
              <a:t>arweinwyr</a:t>
            </a:r>
            <a:r>
              <a:rPr lang="en-GB" sz="1900" spc="-5" dirty="0"/>
              <a:t> </a:t>
            </a:r>
            <a:r>
              <a:rPr lang="en-GB" sz="1900" spc="-5" dirty="0" err="1"/>
              <a:t>pwnc</a:t>
            </a:r>
            <a:r>
              <a:rPr lang="en-GB" sz="1900" spc="-5" dirty="0"/>
              <a:t> </a:t>
            </a:r>
            <a:r>
              <a:rPr lang="en-GB" sz="1900" spc="-5" dirty="0" err="1"/>
              <a:t>ar</a:t>
            </a:r>
            <a:r>
              <a:rPr lang="en-GB" sz="1900" spc="-5" dirty="0"/>
              <a:t> </a:t>
            </a:r>
            <a:r>
              <a:rPr lang="en-GB" sz="1900" spc="-5" dirty="0" err="1"/>
              <a:t>gyfer</a:t>
            </a:r>
            <a:r>
              <a:rPr lang="en-GB" sz="1900" spc="-5" dirty="0"/>
              <a:t> y </a:t>
            </a:r>
            <a:r>
              <a:rPr lang="en-GB" sz="1900" spc="-5" dirty="0" err="1"/>
              <a:t>celfyddydau</a:t>
            </a:r>
            <a:r>
              <a:rPr lang="en-GB" sz="1900" spc="-5" dirty="0"/>
              <a:t> </a:t>
            </a:r>
            <a:r>
              <a:rPr lang="en-GB" sz="1900" spc="-5" dirty="0" err="1"/>
              <a:t>creadigol</a:t>
            </a:r>
            <a:r>
              <a:rPr lang="en-GB" sz="1900" spc="-5" dirty="0"/>
              <a:t> </a:t>
            </a:r>
            <a:r>
              <a:rPr lang="en-GB" sz="1900" spc="-5" dirty="0" err="1"/>
              <a:t>yn</a:t>
            </a:r>
            <a:r>
              <a:rPr lang="en-GB" sz="1900" spc="-5" dirty="0"/>
              <a:t> </a:t>
            </a:r>
            <a:r>
              <a:rPr lang="en-GB" sz="1900" spc="-5" dirty="0" err="1"/>
              <a:t>monitro’r</a:t>
            </a:r>
            <a:r>
              <a:rPr lang="en-GB" sz="1900" spc="-5" dirty="0"/>
              <a:t> </a:t>
            </a:r>
            <a:r>
              <a:rPr lang="en-GB" sz="1900" spc="-5" dirty="0" err="1"/>
              <a:t>ddarpariaeth</a:t>
            </a:r>
            <a:r>
              <a:rPr lang="en-GB" sz="1900" spc="-5" dirty="0"/>
              <a:t> </a:t>
            </a:r>
            <a:r>
              <a:rPr lang="en-GB" sz="1900" spc="-5" dirty="0" err="1"/>
              <a:t>yn</a:t>
            </a:r>
            <a:r>
              <a:rPr lang="en-GB" sz="1900" spc="-5" dirty="0"/>
              <a:t> </a:t>
            </a:r>
            <a:r>
              <a:rPr lang="en-GB" sz="1900" spc="-5" dirty="0" err="1"/>
              <a:t>eu</a:t>
            </a:r>
            <a:r>
              <a:rPr lang="en-GB" sz="1900" spc="-5" dirty="0"/>
              <a:t> </a:t>
            </a:r>
            <a:r>
              <a:rPr lang="en-GB" sz="1900" spc="-5" dirty="0" err="1"/>
              <a:t>pynciau’n</a:t>
            </a:r>
            <a:r>
              <a:rPr lang="en-GB" sz="1900" spc="-5" dirty="0"/>
              <a:t> </a:t>
            </a:r>
            <a:r>
              <a:rPr lang="en-GB" sz="1900" spc="-5" dirty="0" err="1"/>
              <a:t>ofalus</a:t>
            </a:r>
            <a:r>
              <a:rPr lang="en-GB" sz="1900" spc="-5" dirty="0"/>
              <a:t> ac </a:t>
            </a:r>
            <a:r>
              <a:rPr lang="en-GB" sz="1900" spc="-5" dirty="0" err="1"/>
              <a:t>yn</a:t>
            </a:r>
            <a:r>
              <a:rPr lang="en-GB" sz="1900" spc="-5" dirty="0"/>
              <a:t> </a:t>
            </a:r>
            <a:r>
              <a:rPr lang="en-GB" sz="1900" spc="-5" dirty="0" err="1"/>
              <a:t>llunio</a:t>
            </a:r>
            <a:r>
              <a:rPr lang="en-GB" sz="1900" spc="-5" dirty="0"/>
              <a:t> </a:t>
            </a:r>
            <a:r>
              <a:rPr lang="en-GB" sz="1900" spc="-5" dirty="0" err="1"/>
              <a:t>adroddiadau</a:t>
            </a:r>
            <a:r>
              <a:rPr lang="en-GB" sz="1900" spc="-5" dirty="0"/>
              <a:t> </a:t>
            </a:r>
            <a:r>
              <a:rPr lang="en-GB" sz="1900" spc="-5" dirty="0" err="1"/>
              <a:t>blynyddol</a:t>
            </a:r>
            <a:r>
              <a:rPr lang="en-GB" sz="1900" spc="-5" dirty="0"/>
              <a:t> </a:t>
            </a:r>
            <a:r>
              <a:rPr lang="en-GB" sz="1900" spc="-5" dirty="0" err="1"/>
              <a:t>i</a:t>
            </a:r>
            <a:r>
              <a:rPr lang="en-GB" sz="1900" spc="-5" dirty="0"/>
              <a:t> </a:t>
            </a:r>
            <a:r>
              <a:rPr lang="en-GB" sz="1900" spc="-5" dirty="0" err="1"/>
              <a:t>lywodraethwyr</a:t>
            </a:r>
            <a:r>
              <a:rPr lang="en-GB" sz="1900" spc="-5" dirty="0"/>
              <a:t> ac </a:t>
            </a:r>
            <a:r>
              <a:rPr lang="en-GB" sz="1900" spc="-5" dirty="0" err="1"/>
              <a:t>uwch</a:t>
            </a:r>
            <a:r>
              <a:rPr lang="en-GB" sz="1900" spc="-5" dirty="0"/>
              <a:t> </a:t>
            </a:r>
            <a:r>
              <a:rPr lang="en-GB" sz="1900" spc="-5" dirty="0" err="1"/>
              <a:t>arweinwyr</a:t>
            </a:r>
            <a:r>
              <a:rPr lang="en-GB" sz="1900" spc="-5" dirty="0"/>
              <a:t>.  </a:t>
            </a:r>
            <a:r>
              <a:rPr lang="en-GB" sz="1900" spc="-5" dirty="0" err="1"/>
              <a:t>Er</a:t>
            </a:r>
            <a:r>
              <a:rPr lang="en-GB" sz="1900" spc="-5" dirty="0"/>
              <a:t> bod y broses </a:t>
            </a:r>
            <a:r>
              <a:rPr lang="en-GB" sz="1900" spc="-5" dirty="0" err="1"/>
              <a:t>fonitro’n</a:t>
            </a:r>
            <a:r>
              <a:rPr lang="en-GB" sz="1900" spc="-5" dirty="0"/>
              <a:t> </a:t>
            </a:r>
            <a:r>
              <a:rPr lang="en-GB" sz="1900" spc="-5" dirty="0" err="1"/>
              <a:t>sicrhau</a:t>
            </a:r>
            <a:r>
              <a:rPr lang="en-GB" sz="1900" spc="-5" dirty="0"/>
              <a:t> y </a:t>
            </a:r>
            <a:r>
              <a:rPr lang="en-GB" sz="1900" spc="-5" dirty="0" err="1"/>
              <a:t>caiff</a:t>
            </a:r>
            <a:r>
              <a:rPr lang="en-GB" sz="1900" spc="-5" dirty="0"/>
              <a:t> </a:t>
            </a:r>
            <a:r>
              <a:rPr lang="en-GB" sz="1900" spc="-5" dirty="0" err="1"/>
              <a:t>ymgysylltiad</a:t>
            </a:r>
            <a:r>
              <a:rPr lang="en-GB" sz="1900" spc="-5" dirty="0"/>
              <a:t> a </a:t>
            </a:r>
            <a:r>
              <a:rPr lang="en-GB" sz="1900" spc="-5" dirty="0" err="1"/>
              <a:t>chyfranogiad</a:t>
            </a:r>
            <a:r>
              <a:rPr lang="en-GB" sz="1900" spc="-5" dirty="0"/>
              <a:t> </a:t>
            </a:r>
            <a:r>
              <a:rPr lang="en-GB" sz="1900" spc="-5" dirty="0" err="1"/>
              <a:t>disgyblion</a:t>
            </a:r>
            <a:r>
              <a:rPr lang="en-GB" sz="1900" spc="-5" dirty="0"/>
              <a:t> </a:t>
            </a:r>
            <a:r>
              <a:rPr lang="en-GB" sz="1900" spc="-5" dirty="0" err="1"/>
              <a:t>eu</a:t>
            </a:r>
            <a:r>
              <a:rPr lang="en-GB" sz="1900" spc="-5" dirty="0"/>
              <a:t> </a:t>
            </a:r>
            <a:r>
              <a:rPr lang="en-GB" sz="1900" spc="-5" dirty="0" err="1"/>
              <a:t>harfarnu</a:t>
            </a:r>
            <a:r>
              <a:rPr lang="en-GB" sz="1900" spc="-5" dirty="0"/>
              <a:t> </a:t>
            </a:r>
            <a:r>
              <a:rPr lang="en-GB" sz="1900" spc="-5" dirty="0" err="1"/>
              <a:t>a’u</a:t>
            </a:r>
            <a:r>
              <a:rPr lang="en-GB" sz="1900" spc="-5" dirty="0"/>
              <a:t> </a:t>
            </a:r>
            <a:r>
              <a:rPr lang="en-GB" sz="1900" spc="-5" dirty="0" err="1"/>
              <a:t>hadrodd</a:t>
            </a:r>
            <a:r>
              <a:rPr lang="en-GB" sz="1900" spc="-5" dirty="0"/>
              <a:t> </a:t>
            </a:r>
            <a:r>
              <a:rPr lang="en-GB" sz="1900" spc="-5" dirty="0" err="1"/>
              <a:t>arnynt</a:t>
            </a:r>
            <a:r>
              <a:rPr lang="en-GB" sz="1900" spc="-5" dirty="0"/>
              <a:t>, </a:t>
            </a:r>
            <a:r>
              <a:rPr lang="en-GB" sz="1900" spc="-5" dirty="0" err="1"/>
              <a:t>yn</a:t>
            </a:r>
            <a:r>
              <a:rPr lang="en-GB" sz="1900" spc="-5" dirty="0"/>
              <a:t> </a:t>
            </a:r>
            <a:r>
              <a:rPr lang="en-GB" sz="1900" spc="-5" dirty="0" err="1"/>
              <a:t>rhy</a:t>
            </a:r>
            <a:r>
              <a:rPr lang="en-GB" sz="1900" spc="-5" dirty="0"/>
              <a:t> </a:t>
            </a:r>
            <a:r>
              <a:rPr lang="en-GB" sz="1900" spc="-5" dirty="0" err="1"/>
              <a:t>aml</a:t>
            </a:r>
            <a:r>
              <a:rPr lang="en-GB" sz="1900" spc="-5" dirty="0"/>
              <a:t>, </a:t>
            </a:r>
            <a:r>
              <a:rPr lang="en-GB" sz="1900" spc="-5" dirty="0" err="1"/>
              <a:t>nid</a:t>
            </a:r>
            <a:r>
              <a:rPr lang="en-GB" sz="1900" spc="-5" dirty="0"/>
              <a:t> </a:t>
            </a:r>
            <a:r>
              <a:rPr lang="en-GB" sz="1900" spc="-5" dirty="0" err="1"/>
              <a:t>yw’n</a:t>
            </a:r>
            <a:r>
              <a:rPr lang="en-GB" sz="1900" spc="-5" dirty="0"/>
              <a:t> </a:t>
            </a:r>
            <a:r>
              <a:rPr lang="en-GB" sz="1900" spc="-5" dirty="0" err="1"/>
              <a:t>arfarnu’r</a:t>
            </a:r>
            <a:r>
              <a:rPr lang="en-GB" sz="1900" spc="-5" dirty="0"/>
              <a:t> </a:t>
            </a:r>
            <a:r>
              <a:rPr lang="en-GB" sz="1900" spc="-5" dirty="0" err="1"/>
              <a:t>safonau</a:t>
            </a:r>
            <a:r>
              <a:rPr lang="en-GB" sz="1900" spc="-5" dirty="0"/>
              <a:t> y </a:t>
            </a:r>
            <a:r>
              <a:rPr lang="en-GB" sz="1900" spc="-5" dirty="0" err="1"/>
              <a:t>mae</a:t>
            </a:r>
            <a:r>
              <a:rPr lang="en-GB" sz="1900" spc="-5" dirty="0"/>
              <a:t> </a:t>
            </a:r>
            <a:r>
              <a:rPr lang="en-GB" sz="1900" spc="-5" dirty="0" err="1"/>
              <a:t>disgyblion</a:t>
            </a:r>
            <a:r>
              <a:rPr lang="en-GB" sz="1900" spc="-5" dirty="0"/>
              <a:t> </a:t>
            </a:r>
            <a:r>
              <a:rPr lang="en-GB" sz="1900" spc="-5" dirty="0" err="1"/>
              <a:t>yn</a:t>
            </a:r>
            <a:r>
              <a:rPr lang="en-GB" sz="1900" spc="-5" dirty="0"/>
              <a:t> </a:t>
            </a:r>
            <a:r>
              <a:rPr lang="en-GB" sz="1900" spc="-5" dirty="0" err="1"/>
              <a:t>eu</a:t>
            </a:r>
            <a:r>
              <a:rPr lang="en-GB" sz="1900" spc="-5" dirty="0"/>
              <a:t> </a:t>
            </a:r>
            <a:r>
              <a:rPr lang="en-GB" sz="1900" spc="-5" dirty="0" err="1"/>
              <a:t>cyflawni</a:t>
            </a:r>
            <a:r>
              <a:rPr lang="en-GB" sz="1900" spc="-5" dirty="0"/>
              <a:t> </a:t>
            </a:r>
            <a:r>
              <a:rPr lang="en-GB" sz="1900" spc="-5" dirty="0" err="1"/>
              <a:t>nac</a:t>
            </a:r>
            <a:r>
              <a:rPr lang="en-GB" sz="1900" spc="-5" dirty="0"/>
              <a:t> </a:t>
            </a:r>
            <a:r>
              <a:rPr lang="en-GB" sz="1900" spc="-5" dirty="0" err="1"/>
              <a:t>yn</a:t>
            </a:r>
            <a:r>
              <a:rPr lang="en-GB" sz="1900" spc="-5" dirty="0"/>
              <a:t> </a:t>
            </a:r>
            <a:r>
              <a:rPr lang="en-GB" sz="1900" spc="-5" dirty="0" err="1"/>
              <a:t>dweud</a:t>
            </a:r>
            <a:r>
              <a:rPr lang="en-GB" sz="1900" spc="-5" dirty="0"/>
              <a:t> </a:t>
            </a:r>
            <a:r>
              <a:rPr lang="en-GB" sz="1900" spc="-5" dirty="0" err="1"/>
              <a:t>sut</a:t>
            </a:r>
            <a:r>
              <a:rPr lang="en-GB" sz="1900" spc="-5" dirty="0"/>
              <a:t> y </a:t>
            </a:r>
            <a:r>
              <a:rPr lang="en-GB" sz="1900" spc="-5" dirty="0" err="1"/>
              <a:t>gellid</a:t>
            </a:r>
            <a:r>
              <a:rPr lang="en-GB" sz="1900" spc="-5" dirty="0"/>
              <a:t> </a:t>
            </a:r>
            <a:r>
              <a:rPr lang="en-GB" sz="1900" spc="-5" dirty="0" err="1"/>
              <a:t>eu</a:t>
            </a:r>
            <a:r>
              <a:rPr lang="en-GB" sz="1900" spc="-5" dirty="0"/>
              <a:t> </a:t>
            </a:r>
            <a:r>
              <a:rPr lang="en-GB" sz="1900" spc="-5" dirty="0" err="1"/>
              <a:t>gwella</a:t>
            </a:r>
            <a:r>
              <a:rPr lang="en-GB" sz="1900" spc="-5" dirty="0"/>
              <a:t>.</a:t>
            </a:r>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5847755"/>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sz="2000" spc="-5" dirty="0"/>
              <a:t>In many of the schools, subject leaders provide comprehensive plans to support colleagues to deliver lessons in the creative arts.  These schemes of work often pay good attention to a breadth of engaging creative experiences, but in the weaker examples the schemes pay too little attention to the progressive development of pupils’ skills.  In particular, many schemes of work do not refer to the materials which exemplify the expected standards in the creative arts.  Subject leaders for the creative arts often monitor the provision within their subjects carefully and produce annual reports for governors and senior leaders. While the monitoring  process ensures reporting and evaluation of pupil engagement and participation, too often it does not evaluate the standards that pupils achieve or say how they could be improved.</a:t>
            </a:r>
          </a:p>
        </p:txBody>
      </p:sp>
      <p:pic>
        <p:nvPicPr>
          <p:cNvPr id="6" name="Picture 5"/>
          <p:cNvPicPr>
            <a:picLocks noChangeAspect="1"/>
          </p:cNvPicPr>
          <p:nvPr/>
        </p:nvPicPr>
        <p:blipFill>
          <a:blip r:embed="rId2"/>
          <a:stretch>
            <a:fillRect/>
          </a:stretch>
        </p:blipFill>
        <p:spPr>
          <a:xfrm>
            <a:off x="548189" y="457200"/>
            <a:ext cx="11925300" cy="571500"/>
          </a:xfrm>
          <a:prstGeom prst="rect">
            <a:avLst/>
          </a:prstGeom>
        </p:spPr>
      </p:pic>
    </p:spTree>
    <p:extLst>
      <p:ext uri="{BB962C8B-B14F-4D97-AF65-F5344CB8AC3E}">
        <p14:creationId xmlns:p14="http://schemas.microsoft.com/office/powerpoint/2010/main" val="946319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ntns:customXsn xmlns:ntns="http://schemas.microsoft.com/office/2006/metadata/customXsn">
  <ntns:xsnLocation>http://estynintranet/_cts/Thematic Survey Blank Document/5b585864708d8d4acustomXsn.xsn</ntns:xsnLocation>
  <ntns:cached>False</ntns:cached>
  <ntns:openByDefault>False</ntns:openByDefault>
  <ntns:xsnScope>http://estynintranet</ntns:xsnScope>
</ntns:customXsn>
</file>

<file path=customXml/item2.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 xsi:nil="true"/>
    <COBAS_x0020_Thematic_x0020_Event_x0020_ID xmlns="4c2d5879-4e17-4934-9dac-90b30ab598df" xsi:nil="true"/>
    <COBAS_x0020_Event_x0020_Short_x0020_Title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Lead_x0020_Inspector xmlns="4c2d5879-4e17-4934-9dac-90b30ab598df">
      <UserInfo>
        <DisplayName>Jane Rees</DisplayName>
        <AccountId>44</AccountId>
        <AccountType/>
      </UserInfo>
    </Lead_x0020_Inspector>
    <Calendar_x0020_Year xmlns="4c2d5879-4e17-4934-9dac-90b30ab598df">6</Calendar_x0020_Year>
    <Retention_x0020_Year xmlns="4c2d5879-4e17-4934-9dac-90b30ab598df" xsi:nil="true"/>
    <Year_x0020_of_x0020_Survey xmlns="4c2d5879-4e17-4934-9dac-90b30ab598df">2015</Year_x0020_of_x0020_Survey>
    <TaxCatchAll xmlns="4c2d5879-4e17-4934-9dac-90b30ab598df">
      <Value>1</Value>
    </TaxCatchAll>
    <COBAS_x0020_Event_x0020_ID xmlns="4c2d5879-4e17-4934-9dac-90b30ab598df">4911</COBAS_x0020_Event_x0020_ID>
    <COBAS_x0020_Event_x0020_Title xmlns="4c2d5879-4e17-4934-9dac-90b30ab598d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hematic Survey Blank Document" ma:contentTypeID="0x0101004FF563581D1EBA4688BFE70077AFADA6030E00E3A30D3821A554409B376A8ECA62A0C2" ma:contentTypeVersion="65" ma:contentTypeDescription="" ma:contentTypeScope="" ma:versionID="8d9572156218438a6483415091ce8fe9">
  <xsd:schema xmlns:xsd="http://www.w3.org/2001/XMLSchema" xmlns:xs="http://www.w3.org/2001/XMLSchema" xmlns:p="http://schemas.microsoft.com/office/2006/metadata/properties" xmlns:ns2="4c2d5879-4e17-4934-9dac-90b30ab598df" targetNamespace="http://schemas.microsoft.com/office/2006/metadata/properties" ma:root="true" ma:fieldsID="e005b59d9d5c7a10464de03fe8f249c2"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lendar_x0020_Year" ma:index="9"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0" nillable="true" ma:displayName="Retention Year" ma:format="DateOnly" ma:internalName="Retention_x0020_Year">
      <xsd:simpleType>
        <xsd:restriction base="dms:DateTime"/>
      </xsd:simpleType>
    </xsd:element>
    <xsd:element name="Year_x0020_of_x0020_Survey" ma:index="11" nillable="true" ma:displayName="Year of Survey" ma:internalName="Year_x0020_of_x0020_Survey">
      <xsd:simpleType>
        <xsd:restriction base="dms:Text">
          <xsd:maxLength value="255"/>
        </xsd:restriction>
      </xsd:simpleType>
    </xsd:element>
    <xsd:element name="TaxCatchAllLabel" ma:index="12"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4"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1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4AE3D5-9E2D-4250-852C-F124110E5704}">
  <ds:schemaRefs>
    <ds:schemaRef ds:uri="http://schemas.microsoft.com/office/2006/metadata/customXsn"/>
  </ds:schemaRefs>
</ds:datastoreItem>
</file>

<file path=customXml/itemProps2.xml><?xml version="1.0" encoding="utf-8"?>
<ds:datastoreItem xmlns:ds="http://schemas.openxmlformats.org/officeDocument/2006/customXml" ds:itemID="{2A3FBD25-8D65-427B-96CC-8987A62A916B}">
  <ds:schemaRefs>
    <ds:schemaRef ds:uri="http://schemas.openxmlformats.org/package/2006/metadata/core-properties"/>
    <ds:schemaRef ds:uri="http://purl.org/dc/elements/1.1/"/>
    <ds:schemaRef ds:uri="http://purl.org/dc/dcmitype/"/>
    <ds:schemaRef ds:uri="4c2d5879-4e17-4934-9dac-90b30ab598df"/>
    <ds:schemaRef ds:uri="http://schemas.microsoft.com/office/infopath/2007/PartnerControls"/>
    <ds:schemaRef ds:uri="http://schemas.microsoft.com/office/2006/documentManagement/types"/>
    <ds:schemaRef ds:uri="http://purl.org/dc/term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4886A30-CC54-494E-A7B2-E013A1DD79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A9186D3-0B89-4696-AB67-39099D17DF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50</TotalTime>
  <Words>3586</Words>
  <Application>Microsoft Office PowerPoint</Application>
  <PresentationFormat>Custom</PresentationFormat>
  <Paragraphs>133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Cwestiynau i ddarparwyr</vt:lpstr>
      <vt:lpstr>Cwestiynau i ddarparwyr</vt:lpstr>
      <vt:lpstr>Cwestiynau i ddarparwyr</vt:lpstr>
      <vt:lpstr>Cwestiynau i ddarparwyr</vt:lpstr>
      <vt:lpstr>Dolen we i’r adroddiad  llawn:  www. </vt:lpstr>
      <vt:lpstr>Cwestiynau...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Robert Gairey</cp:lastModifiedBy>
  <cp:revision>8</cp:revision>
  <dcterms:created xsi:type="dcterms:W3CDTF">2015-04-24T11:05:35Z</dcterms:created>
  <dcterms:modified xsi:type="dcterms:W3CDTF">2015-08-07T08:44:42Z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0x0101004FF563581D1EBA4688BFE70077AFADA6030E00E3A30D3821A554409B376A8ECA62A0C2</vt:lpwstr>
  </property>
  <property fmtid="{D5CDD505-2E9C-101B-9397-08002B2CF9AE}" pid="6" name="Estyn Language">
    <vt:lpwstr>1;#English|777de1d1-cd30-4966-a2e3-f61db4c431e8</vt:lpwstr>
  </property>
</Properties>
</file>