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7" r:id="rId7"/>
    <p:sldId id="259" r:id="rId8"/>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ky Price" initials="VP" lastIdx="1" clrIdx="0">
    <p:extLst>
      <p:ext uri="{19B8F6BF-5375-455C-9EA6-DF929625EA0E}">
        <p15:presenceInfo xmlns:p15="http://schemas.microsoft.com/office/powerpoint/2012/main" userId="S-1-5-21-1454471165-73586283-725345543-96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1" d="100"/>
          <a:sy n="71" d="100"/>
        </p:scale>
        <p:origin x="153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an Ackland" userId="afef8e09-963d-46d4-bca3-210eed463d6b" providerId="ADAL" clId="{86FDF4A3-F687-4612-9F60-B50FDFF418CF}"/>
    <pc:docChg chg="modSld">
      <pc:chgData name="Bethan Ackland" userId="afef8e09-963d-46d4-bca3-210eed463d6b" providerId="ADAL" clId="{86FDF4A3-F687-4612-9F60-B50FDFF418CF}" dt="2021-11-19T11:17:48.289" v="3" actId="20577"/>
      <pc:docMkLst>
        <pc:docMk/>
      </pc:docMkLst>
      <pc:sldChg chg="modSp mod">
        <pc:chgData name="Bethan Ackland" userId="afef8e09-963d-46d4-bca3-210eed463d6b" providerId="ADAL" clId="{86FDF4A3-F687-4612-9F60-B50FDFF418CF}" dt="2021-11-19T11:17:48.289" v="3" actId="20577"/>
        <pc:sldMkLst>
          <pc:docMk/>
          <pc:sldMk cId="0" sldId="257"/>
        </pc:sldMkLst>
        <pc:spChg chg="mod">
          <ac:chgData name="Bethan Ackland" userId="afef8e09-963d-46d4-bca3-210eed463d6b" providerId="ADAL" clId="{86FDF4A3-F687-4612-9F60-B50FDFF418CF}" dt="2021-11-19T11:17:48.289" v="3" actId="20577"/>
          <ac:spMkLst>
            <pc:docMk/>
            <pc:sldMk cId="0" sldId="257"/>
            <ac:spMk id="5" creationId="{00000000-0000-0000-0000-000000000000}"/>
          </ac:spMkLst>
        </pc:spChg>
      </pc:sldChg>
    </pc:docChg>
  </pc:docChgLst>
  <pc:docChgLst>
    <pc:chgData name="Shuna Lovering" userId="2d9196a2-489a-4029-8032-84dc555abf56" providerId="ADAL" clId="{4946FF78-2A51-41D2-A2D7-6B9B05EE56F9}"/>
    <pc:docChg chg="undo custSel modSld">
      <pc:chgData name="Shuna Lovering" userId="2d9196a2-489a-4029-8032-84dc555abf56" providerId="ADAL" clId="{4946FF78-2A51-41D2-A2D7-6B9B05EE56F9}" dt="2021-11-19T11:57:01.931" v="40" actId="14100"/>
      <pc:docMkLst>
        <pc:docMk/>
      </pc:docMkLst>
      <pc:sldChg chg="modSp mod">
        <pc:chgData name="Shuna Lovering" userId="2d9196a2-489a-4029-8032-84dc555abf56" providerId="ADAL" clId="{4946FF78-2A51-41D2-A2D7-6B9B05EE56F9}" dt="2021-11-19T11:57:01.931" v="40" actId="14100"/>
        <pc:sldMkLst>
          <pc:docMk/>
          <pc:sldMk cId="0" sldId="257"/>
        </pc:sldMkLst>
        <pc:spChg chg="mod">
          <ac:chgData name="Shuna Lovering" userId="2d9196a2-489a-4029-8032-84dc555abf56" providerId="ADAL" clId="{4946FF78-2A51-41D2-A2D7-6B9B05EE56F9}" dt="2021-11-19T11:56:08.077" v="39" actId="13926"/>
          <ac:spMkLst>
            <pc:docMk/>
            <pc:sldMk cId="0" sldId="257"/>
            <ac:spMk id="8" creationId="{00000000-0000-0000-0000-000000000000}"/>
          </ac:spMkLst>
        </pc:spChg>
        <pc:spChg chg="mod">
          <ac:chgData name="Shuna Lovering" userId="2d9196a2-489a-4029-8032-84dc555abf56" providerId="ADAL" clId="{4946FF78-2A51-41D2-A2D7-6B9B05EE56F9}" dt="2021-11-19T11:57:01.931" v="40" actId="14100"/>
          <ac:spMkLst>
            <pc:docMk/>
            <pc:sldMk cId="0" sldId="257"/>
            <ac:spMk id="9" creationId="{00000000-0000-0000-0000-000000000000}"/>
          </ac:spMkLst>
        </pc:spChg>
        <pc:cxnChg chg="mod">
          <ac:chgData name="Shuna Lovering" userId="2d9196a2-489a-4029-8032-84dc555abf56" providerId="ADAL" clId="{4946FF78-2A51-41D2-A2D7-6B9B05EE56F9}" dt="2021-11-19T11:57:01.931" v="40" actId="14100"/>
          <ac:cxnSpMkLst>
            <pc:docMk/>
            <pc:sldMk cId="0" sldId="257"/>
            <ac:cxnSpMk id="12" creationId="{00000000-0000-0000-0000-000000000000}"/>
          </ac:cxnSpMkLst>
        </pc:cxnChg>
      </pc:sldChg>
      <pc:sldChg chg="modSp mod">
        <pc:chgData name="Shuna Lovering" userId="2d9196a2-489a-4029-8032-84dc555abf56" providerId="ADAL" clId="{4946FF78-2A51-41D2-A2D7-6B9B05EE56F9}" dt="2021-11-19T11:53:55.369" v="24" actId="13926"/>
        <pc:sldMkLst>
          <pc:docMk/>
          <pc:sldMk cId="0" sldId="259"/>
        </pc:sldMkLst>
        <pc:graphicFrameChg chg="modGraphic">
          <ac:chgData name="Shuna Lovering" userId="2d9196a2-489a-4029-8032-84dc555abf56" providerId="ADAL" clId="{4946FF78-2A51-41D2-A2D7-6B9B05EE56F9}" dt="2021-11-19T11:53:55.369" v="24" actId="13926"/>
          <ac:graphicFrameMkLst>
            <pc:docMk/>
            <pc:sldMk cId="0" sldId="259"/>
            <ac:graphicFrameMk id="5" creationId="{00000000-0000-0000-0000-000000000000}"/>
          </ac:graphicFrameMkLst>
        </pc:graphicFrameChg>
      </pc:sldChg>
    </pc:docChg>
  </pc:docChgLst>
  <pc:docChgLst>
    <pc:chgData name="Bethan Ackland" userId="afef8e09-963d-46d4-bca3-210eed463d6b" providerId="ADAL" clId="{23A37040-F606-4A65-9121-E1BEC9C97311}"/>
    <pc:docChg chg="modSld">
      <pc:chgData name="Bethan Ackland" userId="afef8e09-963d-46d4-bca3-210eed463d6b" providerId="ADAL" clId="{23A37040-F606-4A65-9121-E1BEC9C97311}" dt="2021-11-19T11:13:15.013" v="113" actId="20577"/>
      <pc:docMkLst>
        <pc:docMk/>
      </pc:docMkLst>
      <pc:sldChg chg="modSp mod">
        <pc:chgData name="Bethan Ackland" userId="afef8e09-963d-46d4-bca3-210eed463d6b" providerId="ADAL" clId="{23A37040-F606-4A65-9121-E1BEC9C97311}" dt="2021-11-19T11:12:25.089" v="111" actId="13926"/>
        <pc:sldMkLst>
          <pc:docMk/>
          <pc:sldMk cId="0" sldId="257"/>
        </pc:sldMkLst>
        <pc:spChg chg="mod">
          <ac:chgData name="Bethan Ackland" userId="afef8e09-963d-46d4-bca3-210eed463d6b" providerId="ADAL" clId="{23A37040-F606-4A65-9121-E1BEC9C97311}" dt="2021-11-19T11:12:25.089" v="111" actId="13926"/>
          <ac:spMkLst>
            <pc:docMk/>
            <pc:sldMk cId="0" sldId="257"/>
            <ac:spMk id="8" creationId="{00000000-0000-0000-0000-000000000000}"/>
          </ac:spMkLst>
        </pc:spChg>
      </pc:sldChg>
      <pc:sldChg chg="modSp mod">
        <pc:chgData name="Bethan Ackland" userId="afef8e09-963d-46d4-bca3-210eed463d6b" providerId="ADAL" clId="{23A37040-F606-4A65-9121-E1BEC9C97311}" dt="2021-11-19T11:13:15.013" v="113" actId="20577"/>
        <pc:sldMkLst>
          <pc:docMk/>
          <pc:sldMk cId="0" sldId="259"/>
        </pc:sldMkLst>
        <pc:graphicFrameChg chg="modGraphic">
          <ac:chgData name="Bethan Ackland" userId="afef8e09-963d-46d4-bca3-210eed463d6b" providerId="ADAL" clId="{23A37040-F606-4A65-9121-E1BEC9C97311}" dt="2021-11-19T11:13:15.013" v="113" actId="20577"/>
          <ac:graphicFrameMkLst>
            <pc:docMk/>
            <pc:sldMk cId="0" sldId="259"/>
            <ac:graphicFrameMk id="5"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2D9FEAC-A036-421A-A84F-43D1EA9C7FFC}" type="datetimeFigureOut">
              <a:rPr lang="en-US"/>
              <a:pPr>
                <a:defRPr/>
              </a:pPr>
              <a:t>11/26/2021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CDF2D2-D93F-4938-89E0-395D040E1AE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816250D-E339-4063-BF84-DDD0AC2EA892}" type="datetimeFigureOut">
              <a:rPr lang="en-US"/>
              <a:pPr>
                <a:defRPr/>
              </a:pPr>
              <a:t>11/26/2021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066D8A-8B1D-4E0A-BB29-05460DC267D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AB439A9-E84A-4628-A96E-8D481B636C13}" type="datetimeFigureOut">
              <a:rPr lang="en-US"/>
              <a:pPr>
                <a:defRPr/>
              </a:pPr>
              <a:t>11/26/2021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0B7EAB-DBEA-4CAB-B98E-A44DB9C648D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58F41F0-10F6-4D90-BCBD-678231801FF8}" type="datetimeFigureOut">
              <a:rPr lang="en-US"/>
              <a:pPr>
                <a:defRPr/>
              </a:pPr>
              <a:t>11/26/2021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2540CF-B265-49CA-84DC-832D807C075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719010C-94BD-44D0-B1DC-D52A722608C0}" type="datetimeFigureOut">
              <a:rPr lang="en-US"/>
              <a:pPr>
                <a:defRPr/>
              </a:pPr>
              <a:t>11/26/2021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280BAA-49CD-4BAC-83E3-C6223F6BD7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4D4C84C-C4D6-40A9-A879-08F5A363AD96}" type="datetimeFigureOut">
              <a:rPr lang="en-US"/>
              <a:pPr>
                <a:defRPr/>
              </a:pPr>
              <a:t>11/26/2021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AF734A-88FF-47DF-B4E2-0F9B301A1A8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CCF764D-6A1B-4E58-AED2-C1E166C783A1}" type="datetimeFigureOut">
              <a:rPr lang="en-US"/>
              <a:pPr>
                <a:defRPr/>
              </a:pPr>
              <a:t>11/26/2021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45ECCAD-F4EF-4F09-B09D-A50A53FC01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0D41AAD-4316-41C2-AB7A-77CA46451206}" type="datetimeFigureOut">
              <a:rPr lang="en-US"/>
              <a:pPr>
                <a:defRPr/>
              </a:pPr>
              <a:t>11/26/2021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972326A-AD6F-4743-8AE2-42B44A0B04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6FB5AE-6C8F-49A7-B77F-3CFBFE4F7A3D}" type="datetimeFigureOut">
              <a:rPr lang="en-US"/>
              <a:pPr>
                <a:defRPr/>
              </a:pPr>
              <a:t>11/26/2021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6B48F60-57AC-4E5C-A6F0-4C3A54205BF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F704EB0-21A8-4EC9-86F6-74CF3BE3A851}" type="datetimeFigureOut">
              <a:rPr lang="en-US"/>
              <a:pPr>
                <a:defRPr/>
              </a:pPr>
              <a:t>11/26/2021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80B7FE-49FE-4DC2-9167-B20E9658C9D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4234A92-A750-439A-87BE-E675EBAF397A}" type="datetimeFigureOut">
              <a:rPr lang="en-US"/>
              <a:pPr>
                <a:defRPr/>
              </a:pPr>
              <a:t>11/26/2021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E54CB3-97BD-48EB-AD29-33B8A9F2DBC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73D9CD4-FCAA-419B-98C9-5B7F5AFAE55E}" type="datetimeFigureOut">
              <a:rPr lang="en-US"/>
              <a:pPr>
                <a:defRPr/>
              </a:pPr>
              <a:t>11/26/2021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95A796F-45F6-4845-89DE-0154E1A22E2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enquiries@estyn.gov.wales" TargetMode="External"/><Relationship Id="rId2" Type="http://schemas.openxmlformats.org/officeDocument/2006/relationships/hyperlink" Target="http://www.estyn.gov.wal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333375"/>
            <a:ext cx="7772400" cy="574675"/>
          </a:xfrm>
        </p:spPr>
        <p:txBody>
          <a:bodyPr/>
          <a:lstStyle/>
          <a:p>
            <a:r>
              <a:rPr lang="en-GB" sz="2400"/>
              <a:t>About Estyn</a:t>
            </a:r>
            <a:endParaRPr lang="en-US" sz="2400"/>
          </a:p>
        </p:txBody>
      </p:sp>
      <p:sp>
        <p:nvSpPr>
          <p:cNvPr id="15" name="Subtitle 14"/>
          <p:cNvSpPr>
            <a:spLocks noGrp="1"/>
          </p:cNvSpPr>
          <p:nvPr>
            <p:ph type="subTitle" idx="1"/>
          </p:nvPr>
        </p:nvSpPr>
        <p:spPr>
          <a:xfrm>
            <a:off x="684213" y="836613"/>
            <a:ext cx="7991475" cy="5616575"/>
          </a:xfrm>
        </p:spPr>
        <p:txBody>
          <a:bodyPr rtlCol="0">
            <a:normAutofit fontScale="85000" lnSpcReduction="10000"/>
          </a:bodyPr>
          <a:lstStyle/>
          <a:p>
            <a:pPr algn="l" fontAlgn="auto">
              <a:spcAft>
                <a:spcPts val="0"/>
              </a:spcAft>
              <a:buFont typeface="Arial" pitchFamily="34" charset="0"/>
              <a:buNone/>
              <a:defRPr/>
            </a:pPr>
            <a:r>
              <a:rPr lang="en-US" sz="1800" dirty="0">
                <a:solidFill>
                  <a:schemeClr val="tx1"/>
                </a:solidFill>
              </a:rPr>
              <a:t>Estyn is the office of Her Majesty's Inspectorate for Education and Training in Wales. It is independent of, but funded by, the National Assembly for Wales under Section 104 of the Government of Wales Act 1998. The Chief Inspector and his staff are civil servants.</a:t>
            </a:r>
          </a:p>
          <a:p>
            <a:pPr algn="l" fontAlgn="auto">
              <a:spcAft>
                <a:spcPts val="0"/>
              </a:spcAft>
              <a:buFont typeface="Arial" pitchFamily="34" charset="0"/>
              <a:buNone/>
              <a:defRPr/>
            </a:pPr>
            <a:endParaRPr lang="en-GB" sz="1800" dirty="0">
              <a:solidFill>
                <a:schemeClr val="tx1"/>
              </a:solidFill>
            </a:endParaRPr>
          </a:p>
          <a:p>
            <a:pPr algn="l" fontAlgn="auto">
              <a:spcAft>
                <a:spcPts val="0"/>
              </a:spcAft>
              <a:buFont typeface="Arial" pitchFamily="34" charset="0"/>
              <a:buNone/>
              <a:defRPr/>
            </a:pPr>
            <a:r>
              <a:rPr lang="en-US" sz="1800" b="1" dirty="0">
                <a:solidFill>
                  <a:schemeClr val="tx1"/>
                </a:solidFill>
              </a:rPr>
              <a:t>The purpose of Estyn is to inspect quality and standards in education and training in Wales. Estyn is responsible for inspecting: </a:t>
            </a:r>
          </a:p>
          <a:p>
            <a:pPr algn="l" fontAlgn="auto">
              <a:spcAft>
                <a:spcPts val="0"/>
              </a:spcAft>
              <a:buFont typeface="Arial" pitchFamily="34" charset="0"/>
              <a:buNone/>
              <a:defRPr/>
            </a:pPr>
            <a:endParaRPr lang="en-US" sz="1800" b="1" dirty="0">
              <a:solidFill>
                <a:schemeClr val="tx1"/>
              </a:solidFill>
            </a:endParaRPr>
          </a:p>
          <a:p>
            <a:pPr marL="266700" indent="-180975" algn="l" fontAlgn="auto">
              <a:spcAft>
                <a:spcPts val="0"/>
              </a:spcAft>
              <a:buFont typeface="Arial" pitchFamily="34" charset="0"/>
              <a:buChar char="•"/>
              <a:defRPr/>
            </a:pPr>
            <a:r>
              <a:rPr lang="en-US" sz="1800" dirty="0">
                <a:solidFill>
                  <a:schemeClr val="tx1"/>
                </a:solidFill>
              </a:rPr>
              <a:t>nursery schools and settings that are maintained by, or receive funding from, local authorities</a:t>
            </a:r>
          </a:p>
          <a:p>
            <a:pPr marL="266700" indent="-180975" algn="l" fontAlgn="auto">
              <a:spcAft>
                <a:spcPts val="0"/>
              </a:spcAft>
              <a:buFont typeface="Arial" pitchFamily="34" charset="0"/>
              <a:buChar char="•"/>
              <a:defRPr/>
            </a:pPr>
            <a:r>
              <a:rPr lang="en-US" sz="1800" dirty="0">
                <a:solidFill>
                  <a:schemeClr val="tx1"/>
                </a:solidFill>
              </a:rPr>
              <a:t>primary schools </a:t>
            </a:r>
          </a:p>
          <a:p>
            <a:pPr marL="266700" indent="-180975" algn="l" fontAlgn="auto">
              <a:spcAft>
                <a:spcPts val="0"/>
              </a:spcAft>
              <a:buFont typeface="Arial" pitchFamily="34" charset="0"/>
              <a:buChar char="•"/>
              <a:defRPr/>
            </a:pPr>
            <a:r>
              <a:rPr lang="en-US" sz="1800" dirty="0">
                <a:solidFill>
                  <a:schemeClr val="tx1"/>
                </a:solidFill>
              </a:rPr>
              <a:t>secondary schools </a:t>
            </a:r>
          </a:p>
          <a:p>
            <a:pPr marL="266700" indent="-180975" algn="l" fontAlgn="auto">
              <a:spcAft>
                <a:spcPts val="0"/>
              </a:spcAft>
              <a:buFont typeface="Arial" pitchFamily="34" charset="0"/>
              <a:buChar char="•"/>
              <a:defRPr/>
            </a:pPr>
            <a:r>
              <a:rPr lang="en-US" sz="1800" dirty="0">
                <a:solidFill>
                  <a:schemeClr val="tx1"/>
                </a:solidFill>
              </a:rPr>
              <a:t>special schools </a:t>
            </a:r>
          </a:p>
          <a:p>
            <a:pPr marL="266700" indent="-180975" algn="l" fontAlgn="auto">
              <a:spcAft>
                <a:spcPts val="0"/>
              </a:spcAft>
              <a:buFont typeface="Arial" pitchFamily="34" charset="0"/>
              <a:buChar char="•"/>
              <a:defRPr/>
            </a:pPr>
            <a:r>
              <a:rPr lang="en-US" sz="1800" dirty="0">
                <a:solidFill>
                  <a:schemeClr val="tx1"/>
                </a:solidFill>
              </a:rPr>
              <a:t>pupil referral units </a:t>
            </a:r>
          </a:p>
          <a:p>
            <a:pPr marL="266700" indent="-180975" algn="l" fontAlgn="auto">
              <a:spcAft>
                <a:spcPts val="0"/>
              </a:spcAft>
              <a:buFont typeface="Arial" pitchFamily="34" charset="0"/>
              <a:buChar char="•"/>
              <a:defRPr/>
            </a:pPr>
            <a:r>
              <a:rPr lang="en-US" sz="1800" dirty="0">
                <a:solidFill>
                  <a:schemeClr val="tx1"/>
                </a:solidFill>
              </a:rPr>
              <a:t>independent schools </a:t>
            </a:r>
          </a:p>
          <a:p>
            <a:pPr marL="266700" indent="-180975" algn="l" fontAlgn="auto">
              <a:spcAft>
                <a:spcPts val="0"/>
              </a:spcAft>
              <a:buFont typeface="Arial" pitchFamily="34" charset="0"/>
              <a:buChar char="•"/>
              <a:defRPr/>
            </a:pPr>
            <a:r>
              <a:rPr lang="en-US" sz="1800" dirty="0">
                <a:solidFill>
                  <a:schemeClr val="tx1"/>
                </a:solidFill>
              </a:rPr>
              <a:t>All-age schools</a:t>
            </a:r>
          </a:p>
          <a:p>
            <a:pPr marL="266700" indent="-180975" algn="l" fontAlgn="auto">
              <a:spcAft>
                <a:spcPts val="0"/>
              </a:spcAft>
              <a:buFont typeface="Arial" pitchFamily="34" charset="0"/>
              <a:buChar char="•"/>
              <a:defRPr/>
            </a:pPr>
            <a:r>
              <a:rPr lang="en-US" sz="1800" dirty="0">
                <a:solidFill>
                  <a:schemeClr val="tx1"/>
                </a:solidFill>
              </a:rPr>
              <a:t>further education</a:t>
            </a:r>
          </a:p>
          <a:p>
            <a:pPr marL="266700" indent="-180975" algn="l" fontAlgn="auto">
              <a:spcAft>
                <a:spcPts val="0"/>
              </a:spcAft>
              <a:buFont typeface="Arial" pitchFamily="34" charset="0"/>
              <a:buChar char="•"/>
              <a:defRPr/>
            </a:pPr>
            <a:r>
              <a:rPr lang="en-US" sz="1800" dirty="0">
                <a:solidFill>
                  <a:schemeClr val="tx1"/>
                </a:solidFill>
              </a:rPr>
              <a:t>independent specialist colleges</a:t>
            </a:r>
          </a:p>
          <a:p>
            <a:pPr marL="266700" indent="-180975" algn="l" fontAlgn="auto">
              <a:spcAft>
                <a:spcPts val="0"/>
              </a:spcAft>
              <a:buFont typeface="Arial" pitchFamily="34" charset="0"/>
              <a:buChar char="•"/>
              <a:defRPr/>
            </a:pPr>
            <a:r>
              <a:rPr lang="en-US" sz="1800" dirty="0">
                <a:solidFill>
                  <a:schemeClr val="tx1"/>
                </a:solidFill>
              </a:rPr>
              <a:t>adult community learning</a:t>
            </a:r>
          </a:p>
          <a:p>
            <a:pPr marL="266700" indent="-180975" algn="l" fontAlgn="auto">
              <a:spcAft>
                <a:spcPts val="0"/>
              </a:spcAft>
              <a:buFont typeface="Arial" pitchFamily="34" charset="0"/>
              <a:buChar char="•"/>
              <a:defRPr/>
            </a:pPr>
            <a:r>
              <a:rPr lang="en-US" sz="1800" dirty="0">
                <a:solidFill>
                  <a:schemeClr val="tx1"/>
                </a:solidFill>
              </a:rPr>
              <a:t>local authority education services</a:t>
            </a:r>
          </a:p>
          <a:p>
            <a:pPr marL="266700" indent="-180975" algn="l" fontAlgn="auto">
              <a:spcAft>
                <a:spcPts val="0"/>
              </a:spcAft>
              <a:buFont typeface="Arial" pitchFamily="34" charset="0"/>
              <a:buChar char="•"/>
              <a:defRPr/>
            </a:pPr>
            <a:r>
              <a:rPr lang="en-US" sz="1800" dirty="0">
                <a:solidFill>
                  <a:schemeClr val="tx1"/>
                </a:solidFill>
              </a:rPr>
              <a:t>teacher education and training </a:t>
            </a:r>
          </a:p>
          <a:p>
            <a:pPr marL="266700" indent="-180975" algn="l" fontAlgn="auto">
              <a:spcAft>
                <a:spcPts val="0"/>
              </a:spcAft>
              <a:buFont typeface="Arial" pitchFamily="34" charset="0"/>
              <a:buChar char="•"/>
              <a:defRPr/>
            </a:pPr>
            <a:r>
              <a:rPr lang="en-US" sz="1800" dirty="0">
                <a:solidFill>
                  <a:schemeClr val="tx1"/>
                </a:solidFill>
              </a:rPr>
              <a:t>Welsh for adults</a:t>
            </a:r>
          </a:p>
          <a:p>
            <a:pPr marL="266700" indent="-180975" algn="l" fontAlgn="auto">
              <a:spcAft>
                <a:spcPts val="0"/>
              </a:spcAft>
              <a:buFont typeface="Arial" pitchFamily="34" charset="0"/>
              <a:buChar char="•"/>
              <a:defRPr/>
            </a:pPr>
            <a:r>
              <a:rPr lang="en-US" sz="1800" dirty="0">
                <a:solidFill>
                  <a:schemeClr val="tx1"/>
                </a:solidFill>
              </a:rPr>
              <a:t>work-based learning</a:t>
            </a:r>
          </a:p>
          <a:p>
            <a:pPr marL="266700" indent="-180975" algn="l" fontAlgn="auto">
              <a:spcAft>
                <a:spcPts val="0"/>
              </a:spcAft>
              <a:buFont typeface="Arial" pitchFamily="34" charset="0"/>
              <a:buChar char="•"/>
              <a:defRPr/>
            </a:pPr>
            <a:r>
              <a:rPr lang="en-US" sz="1800" dirty="0">
                <a:solidFill>
                  <a:schemeClr val="tx1"/>
                </a:solidFill>
              </a:rPr>
              <a:t>learning in the justice sector. </a:t>
            </a:r>
          </a:p>
          <a:p>
            <a:pPr algn="l" fontAlgn="auto">
              <a:spcAft>
                <a:spcPts val="0"/>
              </a:spcAft>
              <a:buFont typeface="Arial" pitchFamily="34" charset="0"/>
              <a:buNone/>
              <a:defRPr/>
            </a:pPr>
            <a:endParaRPr lang="en-US" sz="18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490537"/>
          </a:xfrm>
        </p:spPr>
        <p:txBody>
          <a:bodyPr/>
          <a:lstStyle/>
          <a:p>
            <a:r>
              <a:rPr lang="en-GB" sz="2400"/>
              <a:t>About Estyn (continued)</a:t>
            </a:r>
            <a:endParaRPr lang="en-US" sz="2400"/>
          </a:p>
        </p:txBody>
      </p:sp>
      <p:sp>
        <p:nvSpPr>
          <p:cNvPr id="4" name="Rectangle 3"/>
          <p:cNvSpPr/>
          <p:nvPr/>
        </p:nvSpPr>
        <p:spPr>
          <a:xfrm>
            <a:off x="395288" y="836613"/>
            <a:ext cx="8424862" cy="576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b="1" dirty="0">
              <a:solidFill>
                <a:schemeClr val="tx1"/>
              </a:solidFill>
            </a:endParaRPr>
          </a:p>
          <a:p>
            <a:pPr fontAlgn="auto">
              <a:spcBef>
                <a:spcPts val="0"/>
              </a:spcBef>
              <a:spcAft>
                <a:spcPts val="0"/>
              </a:spcAft>
              <a:defRPr/>
            </a:pPr>
            <a:endParaRPr lang="en-US" b="1" dirty="0">
              <a:solidFill>
                <a:schemeClr val="tx1"/>
              </a:solidFill>
            </a:endParaRPr>
          </a:p>
          <a:p>
            <a:pPr fontAlgn="auto">
              <a:spcBef>
                <a:spcPts val="0"/>
              </a:spcBef>
              <a:spcAft>
                <a:spcPts val="0"/>
              </a:spcAft>
              <a:defRPr/>
            </a:pPr>
            <a:endParaRPr lang="en-US" b="1" dirty="0">
              <a:solidFill>
                <a:schemeClr val="tx1"/>
              </a:solidFill>
            </a:endParaRPr>
          </a:p>
          <a:p>
            <a:pPr fontAlgn="auto">
              <a:spcBef>
                <a:spcPts val="0"/>
              </a:spcBef>
              <a:spcAft>
                <a:spcPts val="0"/>
              </a:spcAft>
              <a:defRPr/>
            </a:pPr>
            <a:endParaRPr lang="en-US" b="1" dirty="0">
              <a:solidFill>
                <a:schemeClr val="tx1"/>
              </a:solidFill>
            </a:endParaRPr>
          </a:p>
          <a:p>
            <a:pPr fontAlgn="auto">
              <a:spcBef>
                <a:spcPts val="0"/>
              </a:spcBef>
              <a:spcAft>
                <a:spcPts val="0"/>
              </a:spcAft>
              <a:defRPr/>
            </a:pPr>
            <a:r>
              <a:rPr lang="en-US" b="1" dirty="0">
                <a:solidFill>
                  <a:schemeClr val="tx1"/>
                </a:solidFill>
              </a:rPr>
              <a:t>Estyn also:   </a:t>
            </a:r>
            <a:r>
              <a:rPr lang="en-US" dirty="0">
                <a:solidFill>
                  <a:schemeClr val="tx1"/>
                </a:solidFill>
              </a:rPr>
              <a:t>provides advice on standards and quality across all aspects of education and training in Wales to the Welsh Assembly Government and others; and makes public good practice based on inspection evidence. </a:t>
            </a:r>
          </a:p>
          <a:p>
            <a:pPr fontAlgn="auto">
              <a:spcBef>
                <a:spcPts val="0"/>
              </a:spcBef>
              <a:spcAft>
                <a:spcPts val="0"/>
              </a:spcAft>
              <a:defRPr/>
            </a:pPr>
            <a:endParaRPr lang="en-GB" dirty="0">
              <a:solidFill>
                <a:schemeClr val="tx1"/>
              </a:solidFill>
            </a:endParaRPr>
          </a:p>
          <a:p>
            <a:pPr fontAlgn="auto">
              <a:spcBef>
                <a:spcPts val="0"/>
              </a:spcBef>
              <a:spcAft>
                <a:spcPts val="0"/>
              </a:spcAft>
              <a:defRPr/>
            </a:pPr>
            <a:r>
              <a:rPr lang="en-GB" b="1" dirty="0">
                <a:solidFill>
                  <a:schemeClr val="tx1"/>
                </a:solidFill>
              </a:rPr>
              <a:t>Where are we:</a:t>
            </a:r>
            <a:endParaRPr lang="en-GB" dirty="0">
              <a:solidFill>
                <a:schemeClr val="tx1"/>
              </a:solidFill>
            </a:endParaRPr>
          </a:p>
          <a:p>
            <a:pPr fontAlgn="auto">
              <a:spcBef>
                <a:spcPts val="0"/>
              </a:spcBef>
              <a:spcAft>
                <a:spcPts val="0"/>
              </a:spcAft>
              <a:defRPr/>
            </a:pPr>
            <a:r>
              <a:rPr lang="en-GB" dirty="0">
                <a:solidFill>
                  <a:schemeClr val="tx1"/>
                </a:solidFill>
              </a:rPr>
              <a:t>Estyn’s office is in Anchor Court, Keen Road, Splott, CARDIFF, CF24 5JW</a:t>
            </a:r>
          </a:p>
          <a:p>
            <a:pPr fontAlgn="auto">
              <a:spcBef>
                <a:spcPts val="0"/>
              </a:spcBef>
              <a:spcAft>
                <a:spcPts val="0"/>
              </a:spcAft>
              <a:defRPr/>
            </a:pPr>
            <a:endParaRPr lang="en-US" dirty="0">
              <a:solidFill>
                <a:schemeClr val="tx1"/>
              </a:solidFill>
            </a:endParaRPr>
          </a:p>
          <a:p>
            <a:pPr fontAlgn="auto">
              <a:spcBef>
                <a:spcPts val="0"/>
              </a:spcBef>
              <a:spcAft>
                <a:spcPts val="0"/>
              </a:spcAft>
              <a:defRPr/>
            </a:pPr>
            <a:r>
              <a:rPr lang="en-GB" b="1" dirty="0">
                <a:solidFill>
                  <a:schemeClr val="tx1"/>
                </a:solidFill>
              </a:rPr>
              <a:t>Contact details</a:t>
            </a:r>
          </a:p>
          <a:p>
            <a:pPr fontAlgn="auto">
              <a:spcBef>
                <a:spcPts val="0"/>
              </a:spcBef>
              <a:spcAft>
                <a:spcPts val="0"/>
              </a:spcAft>
              <a:defRPr/>
            </a:pPr>
            <a:r>
              <a:rPr lang="en-GB" dirty="0">
                <a:solidFill>
                  <a:schemeClr val="tx1"/>
                </a:solidFill>
              </a:rPr>
              <a:t>Website: </a:t>
            </a:r>
            <a:r>
              <a:rPr lang="en-GB" dirty="0">
                <a:solidFill>
                  <a:schemeClr val="tx1"/>
                </a:solidFill>
                <a:hlinkClick r:id="rId2"/>
              </a:rPr>
              <a:t>www.estyn.gov.wales</a:t>
            </a:r>
            <a:endParaRPr lang="en-GB" dirty="0">
              <a:solidFill>
                <a:schemeClr val="tx1"/>
              </a:solidFill>
            </a:endParaRPr>
          </a:p>
          <a:p>
            <a:pPr fontAlgn="auto">
              <a:spcBef>
                <a:spcPts val="0"/>
              </a:spcBef>
              <a:spcAft>
                <a:spcPts val="0"/>
              </a:spcAft>
              <a:defRPr/>
            </a:pPr>
            <a:r>
              <a:rPr lang="en-GB" dirty="0">
                <a:solidFill>
                  <a:schemeClr val="tx1"/>
                </a:solidFill>
              </a:rPr>
              <a:t>E-mail: </a:t>
            </a:r>
            <a:r>
              <a:rPr lang="en-GB" dirty="0" err="1">
                <a:solidFill>
                  <a:schemeClr val="tx1"/>
                </a:solidFill>
                <a:hlinkClick r:id="rId3"/>
              </a:rPr>
              <a:t>enquiries@estyn.gov.wales</a:t>
            </a:r>
            <a:endParaRPr lang="en-GB" dirty="0">
              <a:solidFill>
                <a:schemeClr val="tx1"/>
              </a:solidFill>
            </a:endParaRPr>
          </a:p>
          <a:p>
            <a:pPr fontAlgn="auto">
              <a:spcBef>
                <a:spcPts val="0"/>
              </a:spcBef>
              <a:spcAft>
                <a:spcPts val="0"/>
              </a:spcAft>
              <a:defRPr/>
            </a:pPr>
            <a:r>
              <a:rPr lang="en-GB" dirty="0">
                <a:solidFill>
                  <a:schemeClr val="tx1"/>
                </a:solidFill>
              </a:rPr>
              <a:t>Telephone: 029 2044 6446</a:t>
            </a:r>
          </a:p>
          <a:p>
            <a:pPr fontAlgn="auto">
              <a:spcBef>
                <a:spcPts val="0"/>
              </a:spcBef>
              <a:spcAft>
                <a:spcPts val="0"/>
              </a:spcAft>
              <a:defRPr/>
            </a:pPr>
            <a:endParaRPr lang="en-GB" dirty="0">
              <a:solidFill>
                <a:schemeClr val="tx1"/>
              </a:solidFill>
            </a:endParaRPr>
          </a:p>
          <a:p>
            <a:pPr fontAlgn="auto">
              <a:spcBef>
                <a:spcPts val="0"/>
              </a:spcBef>
              <a:spcAft>
                <a:spcPts val="0"/>
              </a:spcAft>
              <a:defRPr/>
            </a:pPr>
            <a:endParaRPr lang="en-GB" dirty="0">
              <a:solidFill>
                <a:schemeClr val="tx1"/>
              </a:solidFill>
            </a:endParaRPr>
          </a:p>
          <a:p>
            <a:pPr fontAlgn="auto">
              <a:spcBef>
                <a:spcPts val="0"/>
              </a:spcBef>
              <a:spcAft>
                <a:spcPts val="0"/>
              </a:spcAft>
              <a:defRPr/>
            </a:pPr>
            <a:endParaRPr lang="en-GB" dirty="0">
              <a:solidFill>
                <a:schemeClr val="tx1"/>
              </a:solidFill>
            </a:endParaRPr>
          </a:p>
          <a:p>
            <a:pPr fontAlgn="auto">
              <a:spcBef>
                <a:spcPts val="0"/>
              </a:spcBef>
              <a:spcAft>
                <a:spcPts val="0"/>
              </a:spcAft>
              <a:defRPr/>
            </a:pPr>
            <a:endParaRPr lang="en-GB" dirty="0">
              <a:solidFill>
                <a:schemeClr val="tx1"/>
              </a:solidFill>
            </a:endParaRPr>
          </a:p>
          <a:p>
            <a:pPr fontAlgn="auto">
              <a:spcBef>
                <a:spcPts val="0"/>
              </a:spcBef>
              <a:spcAft>
                <a:spcPts val="0"/>
              </a:spcAft>
              <a:defRPr/>
            </a:pPr>
            <a:endParaRPr lang="en-GB" dirty="0">
              <a:solidFill>
                <a:schemeClr val="tx1"/>
              </a:solidFill>
            </a:endParaRPr>
          </a:p>
          <a:p>
            <a:pPr fontAlgn="auto">
              <a:spcBef>
                <a:spcPts val="0"/>
              </a:spcBef>
              <a:spcAft>
                <a:spcPts val="0"/>
              </a:spcAft>
              <a:defRPr/>
            </a:pPr>
            <a:endParaRPr lang="en-GB" dirty="0">
              <a:solidFill>
                <a:schemeClr val="tx1"/>
              </a:solidFill>
            </a:endParaRPr>
          </a:p>
          <a:p>
            <a:pPr fontAlgn="auto">
              <a:spcBef>
                <a:spcPts val="0"/>
              </a:spcBef>
              <a:spcAft>
                <a:spcPts val="0"/>
              </a:spcAft>
              <a:defRPr/>
            </a:pPr>
            <a:endParaRPr lang="en-GB" dirty="0">
              <a:solidFill>
                <a:schemeClr val="tx1"/>
              </a:solidFill>
            </a:endParaRPr>
          </a:p>
          <a:p>
            <a:pPr fontAlgn="auto">
              <a:spcBef>
                <a:spcPts val="0"/>
              </a:spcBef>
              <a:spcAft>
                <a:spcPts val="0"/>
              </a:spcAft>
              <a:defRPr/>
            </a:pPr>
            <a:endParaRPr lang="en-GB" dirty="0">
              <a:solidFill>
                <a:schemeClr val="tx1"/>
              </a:solidFill>
            </a:endParaRPr>
          </a:p>
          <a:p>
            <a:pPr fontAlgn="auto">
              <a:spcBef>
                <a:spcPts val="0"/>
              </a:spcBef>
              <a:spcAft>
                <a:spcPts val="0"/>
              </a:spcAft>
              <a:defRPr/>
            </a:pPr>
            <a:endParaRPr lang="en-GB" dirty="0">
              <a:solidFill>
                <a:schemeClr val="tx1"/>
              </a:solidFill>
            </a:endParaRPr>
          </a:p>
          <a:p>
            <a:pPr fontAlgn="auto">
              <a:spcBef>
                <a:spcPts val="0"/>
              </a:spcBef>
              <a:spcAft>
                <a:spcPts val="0"/>
              </a:spcAft>
              <a:defRPr/>
            </a:pPr>
            <a:endParaRPr lang="en-GB" dirty="0">
              <a:solidFill>
                <a:schemeClr val="tx1"/>
              </a:solidFill>
            </a:endParaRPr>
          </a:p>
          <a:p>
            <a:pPr fontAlgn="auto">
              <a:spcBef>
                <a:spcPts val="0"/>
              </a:spcBef>
              <a:spcAft>
                <a:spcPts val="0"/>
              </a:spcAft>
              <a:defRPr/>
            </a:pPr>
            <a:endParaRPr lang="en-GB" dirty="0">
              <a:solidFill>
                <a:schemeClr val="tx1"/>
              </a:solidFill>
            </a:endParaRPr>
          </a:p>
          <a:p>
            <a:pPr fontAlgn="auto">
              <a:spcBef>
                <a:spcPts val="0"/>
              </a:spcBef>
              <a:spcAft>
                <a:spcPts val="0"/>
              </a:spcAft>
              <a:defRPr/>
            </a:pPr>
            <a:endParaRPr lang="en-GB" dirty="0">
              <a:solidFill>
                <a:schemeClr val="tx1"/>
              </a:solidFill>
            </a:endParaRPr>
          </a:p>
          <a:p>
            <a:pPr fontAlgn="auto">
              <a:spcBef>
                <a:spcPts val="0"/>
              </a:spcBef>
              <a:spcAft>
                <a:spcPts val="0"/>
              </a:spcAft>
              <a:defRPr/>
            </a:pP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333375"/>
            <a:ext cx="7772400" cy="574675"/>
          </a:xfrm>
          <a:prstGeom prst="rect">
            <a:avLst/>
          </a:prstGeom>
        </p:spPr>
        <p:txBody>
          <a:bodyPr anchor="ctr">
            <a:normAutofit/>
          </a:bodyPr>
          <a:lstStyle/>
          <a:p>
            <a:pPr algn="ctr" fontAlgn="auto">
              <a:spcAft>
                <a:spcPts val="0"/>
              </a:spcAft>
              <a:defRPr/>
            </a:pPr>
            <a:r>
              <a:rPr lang="en-GB" sz="2400">
                <a:latin typeface="+mj-lt"/>
                <a:ea typeface="+mj-ea"/>
                <a:cs typeface="+mj-cs"/>
              </a:rPr>
              <a:t>Estyn’s Management Structure</a:t>
            </a:r>
            <a:endParaRPr lang="en-US" sz="2400" dirty="0">
              <a:latin typeface="+mj-lt"/>
              <a:ea typeface="+mj-ea"/>
              <a:cs typeface="+mj-cs"/>
            </a:endParaRPr>
          </a:p>
        </p:txBody>
      </p:sp>
      <p:sp>
        <p:nvSpPr>
          <p:cNvPr id="5" name="Subtitle 2"/>
          <p:cNvSpPr txBox="1">
            <a:spLocks/>
          </p:cNvSpPr>
          <p:nvPr/>
        </p:nvSpPr>
        <p:spPr>
          <a:xfrm>
            <a:off x="755650" y="1052513"/>
            <a:ext cx="7696200" cy="1368425"/>
          </a:xfrm>
          <a:prstGeom prst="rect">
            <a:avLst/>
          </a:prstGeom>
          <a:ln>
            <a:solidFill>
              <a:schemeClr val="tx2"/>
            </a:solidFill>
          </a:ln>
        </p:spPr>
        <p:txBody>
          <a:bodyPr>
            <a:normAutofit fontScale="92500" lnSpcReduction="20000"/>
          </a:bodyPr>
          <a:lstStyle/>
          <a:p>
            <a:pPr marL="342900" indent="-342900" fontAlgn="auto">
              <a:spcBef>
                <a:spcPct val="20000"/>
              </a:spcBef>
              <a:spcAft>
                <a:spcPts val="0"/>
              </a:spcAft>
              <a:buFont typeface="Arial" pitchFamily="34" charset="0"/>
              <a:buChar char="•"/>
              <a:defRPr/>
            </a:pPr>
            <a:r>
              <a:rPr lang="en-GB" dirty="0"/>
              <a:t>Her Majesty’s Chief Inspector of Education and Training in Wales</a:t>
            </a:r>
          </a:p>
          <a:p>
            <a:pPr marL="342900" indent="-342900" fontAlgn="auto">
              <a:spcBef>
                <a:spcPct val="20000"/>
              </a:spcBef>
              <a:spcAft>
                <a:spcPts val="0"/>
              </a:spcAft>
              <a:buFont typeface="Arial" pitchFamily="34" charset="0"/>
              <a:buChar char="•"/>
              <a:defRPr/>
            </a:pPr>
            <a:r>
              <a:rPr lang="en-GB" dirty="0"/>
              <a:t>Name:  Meilyr Rowlands</a:t>
            </a:r>
          </a:p>
          <a:p>
            <a:pPr marL="342900" indent="-342900" fontAlgn="auto">
              <a:spcBef>
                <a:spcPct val="20000"/>
              </a:spcBef>
              <a:spcAft>
                <a:spcPts val="0"/>
              </a:spcAft>
              <a:buFont typeface="Arial" pitchFamily="34" charset="0"/>
              <a:buChar char="•"/>
              <a:defRPr/>
            </a:pPr>
            <a:r>
              <a:rPr lang="en-GB" dirty="0"/>
              <a:t>Grade:  Senior Civil Service Pay Band 2 </a:t>
            </a:r>
          </a:p>
          <a:p>
            <a:pPr marL="342900" indent="-342900" fontAlgn="auto">
              <a:spcBef>
                <a:spcPct val="20000"/>
              </a:spcBef>
              <a:spcAft>
                <a:spcPts val="0"/>
              </a:spcAft>
              <a:buFont typeface="Arial" pitchFamily="34" charset="0"/>
              <a:buChar char="•"/>
              <a:defRPr/>
            </a:pPr>
            <a:r>
              <a:rPr lang="en-GB" dirty="0"/>
              <a:t>Salary: between £110,000 - </a:t>
            </a:r>
            <a:r>
              <a:rPr lang="en-GB"/>
              <a:t>£120,000 </a:t>
            </a:r>
            <a:r>
              <a:rPr lang="en-GB" dirty="0"/>
              <a:t>at 30 June 2021</a:t>
            </a:r>
          </a:p>
          <a:p>
            <a:pPr marL="342900" indent="-342900" fontAlgn="auto">
              <a:spcBef>
                <a:spcPct val="20000"/>
              </a:spcBef>
              <a:spcAft>
                <a:spcPts val="0"/>
              </a:spcAft>
              <a:buFont typeface="Arial" pitchFamily="34" charset="0"/>
              <a:buChar char="•"/>
              <a:defRPr/>
            </a:pPr>
            <a:r>
              <a:rPr lang="en-GB" dirty="0"/>
              <a:t>Post 1</a:t>
            </a:r>
          </a:p>
          <a:p>
            <a:pPr marL="342900" indent="-342900" fontAlgn="auto">
              <a:spcBef>
                <a:spcPct val="20000"/>
              </a:spcBef>
              <a:spcAft>
                <a:spcPts val="0"/>
              </a:spcAft>
              <a:buFont typeface="Arial" pitchFamily="34" charset="0"/>
              <a:buChar char="•"/>
              <a:defRPr/>
            </a:pPr>
            <a:endParaRPr lang="en-US" sz="2000" dirty="0">
              <a:latin typeface="+mn-lt"/>
              <a:cs typeface="+mn-cs"/>
            </a:endParaRPr>
          </a:p>
        </p:txBody>
      </p:sp>
      <p:sp>
        <p:nvSpPr>
          <p:cNvPr id="6" name="Rectangle 5"/>
          <p:cNvSpPr/>
          <p:nvPr/>
        </p:nvSpPr>
        <p:spPr>
          <a:xfrm>
            <a:off x="827088" y="2708275"/>
            <a:ext cx="3240087" cy="792163"/>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rPr>
              <a:t>Strategic Director </a:t>
            </a:r>
          </a:p>
          <a:p>
            <a:pPr algn="ctr" fontAlgn="auto">
              <a:spcBef>
                <a:spcPts val="0"/>
              </a:spcBef>
              <a:spcAft>
                <a:spcPts val="0"/>
              </a:spcAft>
              <a:defRPr/>
            </a:pPr>
            <a:r>
              <a:rPr lang="en-GB" dirty="0">
                <a:solidFill>
                  <a:schemeClr val="tx1"/>
                </a:solidFill>
              </a:rPr>
              <a:t>Post 2</a:t>
            </a:r>
          </a:p>
          <a:p>
            <a:pPr algn="ctr" fontAlgn="auto">
              <a:spcBef>
                <a:spcPts val="0"/>
              </a:spcBef>
              <a:spcAft>
                <a:spcPts val="0"/>
              </a:spcAft>
              <a:defRPr/>
            </a:pPr>
            <a:r>
              <a:rPr lang="en-GB" dirty="0">
                <a:solidFill>
                  <a:schemeClr val="tx1"/>
                </a:solidFill>
              </a:rPr>
              <a:t>Senior Civil Service Pay band 1</a:t>
            </a:r>
            <a:endParaRPr lang="en-US" dirty="0">
              <a:solidFill>
                <a:schemeClr val="tx1"/>
              </a:solidFill>
            </a:endParaRPr>
          </a:p>
        </p:txBody>
      </p:sp>
      <p:sp>
        <p:nvSpPr>
          <p:cNvPr id="7" name="Rectangle 6"/>
          <p:cNvSpPr/>
          <p:nvPr/>
        </p:nvSpPr>
        <p:spPr>
          <a:xfrm>
            <a:off x="5003800" y="2708275"/>
            <a:ext cx="3455988" cy="7921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rPr>
              <a:t>Strategic Director</a:t>
            </a:r>
          </a:p>
          <a:p>
            <a:pPr algn="ctr" fontAlgn="auto">
              <a:spcBef>
                <a:spcPts val="0"/>
              </a:spcBef>
              <a:spcAft>
                <a:spcPts val="0"/>
              </a:spcAft>
              <a:defRPr/>
            </a:pPr>
            <a:r>
              <a:rPr lang="en-GB" dirty="0">
                <a:solidFill>
                  <a:schemeClr val="tx1"/>
                </a:solidFill>
              </a:rPr>
              <a:t>Post 3</a:t>
            </a:r>
          </a:p>
          <a:p>
            <a:pPr algn="ctr" fontAlgn="auto">
              <a:spcBef>
                <a:spcPts val="0"/>
              </a:spcBef>
              <a:spcAft>
                <a:spcPts val="0"/>
              </a:spcAft>
              <a:defRPr/>
            </a:pPr>
            <a:r>
              <a:rPr lang="en-GB" dirty="0">
                <a:solidFill>
                  <a:schemeClr val="tx1"/>
                </a:solidFill>
              </a:rPr>
              <a:t>Senior Civil Service Pay band 1</a:t>
            </a:r>
            <a:endParaRPr lang="en-US" dirty="0">
              <a:solidFill>
                <a:schemeClr val="tx1"/>
              </a:solidFill>
            </a:endParaRPr>
          </a:p>
        </p:txBody>
      </p:sp>
      <p:sp>
        <p:nvSpPr>
          <p:cNvPr id="8" name="Rectangle 7"/>
          <p:cNvSpPr/>
          <p:nvPr/>
        </p:nvSpPr>
        <p:spPr>
          <a:xfrm>
            <a:off x="827088" y="3789363"/>
            <a:ext cx="3240087" cy="20879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700" dirty="0">
                <a:solidFill>
                  <a:schemeClr val="tx1"/>
                </a:solidFill>
              </a:rPr>
              <a:t>Corporate Services Functions</a:t>
            </a:r>
          </a:p>
          <a:p>
            <a:pPr algn="ctr" fontAlgn="auto">
              <a:spcBef>
                <a:spcPts val="0"/>
              </a:spcBef>
              <a:spcAft>
                <a:spcPts val="0"/>
              </a:spcAft>
              <a:defRPr/>
            </a:pPr>
            <a:r>
              <a:rPr lang="en-GB" sz="1700" dirty="0">
                <a:solidFill>
                  <a:schemeClr val="tx1"/>
                </a:solidFill>
              </a:rPr>
              <a:t>1 x Corporate Services Director</a:t>
            </a:r>
          </a:p>
          <a:p>
            <a:pPr algn="ctr" fontAlgn="auto">
              <a:spcBef>
                <a:spcPts val="0"/>
              </a:spcBef>
              <a:spcAft>
                <a:spcPts val="0"/>
              </a:spcAft>
              <a:defRPr/>
            </a:pPr>
            <a:r>
              <a:rPr lang="en-GB" sz="1700" dirty="0">
                <a:solidFill>
                  <a:schemeClr val="tx1"/>
                </a:solidFill>
              </a:rPr>
              <a:t>1.65 x Branch Heads </a:t>
            </a:r>
          </a:p>
          <a:p>
            <a:pPr algn="ctr" fontAlgn="auto">
              <a:spcBef>
                <a:spcPts val="0"/>
              </a:spcBef>
              <a:spcAft>
                <a:spcPts val="0"/>
              </a:spcAft>
              <a:defRPr/>
            </a:pPr>
            <a:r>
              <a:rPr lang="en-GB" sz="1700" dirty="0">
                <a:solidFill>
                  <a:schemeClr val="tx1"/>
                </a:solidFill>
              </a:rPr>
              <a:t>3 x Business Services Managers</a:t>
            </a:r>
          </a:p>
          <a:p>
            <a:pPr algn="ctr" fontAlgn="auto">
              <a:spcBef>
                <a:spcPts val="0"/>
              </a:spcBef>
              <a:spcAft>
                <a:spcPts val="0"/>
              </a:spcAft>
              <a:defRPr/>
            </a:pPr>
            <a:r>
              <a:rPr lang="en-GB" sz="1700" dirty="0">
                <a:solidFill>
                  <a:schemeClr val="tx1"/>
                </a:solidFill>
              </a:rPr>
              <a:t>5.96</a:t>
            </a:r>
            <a:r>
              <a:rPr lang="en-GB" sz="1700" dirty="0">
                <a:solidFill>
                  <a:srgbClr val="FF0000"/>
                </a:solidFill>
              </a:rPr>
              <a:t> </a:t>
            </a:r>
            <a:r>
              <a:rPr lang="en-GB" sz="1700" dirty="0">
                <a:solidFill>
                  <a:schemeClr val="tx1"/>
                </a:solidFill>
              </a:rPr>
              <a:t>x Lead Officers</a:t>
            </a:r>
          </a:p>
          <a:p>
            <a:pPr algn="ctr" fontAlgn="auto">
              <a:spcBef>
                <a:spcPts val="0"/>
              </a:spcBef>
              <a:spcAft>
                <a:spcPts val="0"/>
              </a:spcAft>
              <a:defRPr/>
            </a:pPr>
            <a:r>
              <a:rPr lang="en-GB" sz="1700" dirty="0">
                <a:solidFill>
                  <a:schemeClr val="tx1"/>
                </a:solidFill>
              </a:rPr>
              <a:t>21.26 x Team Leaders</a:t>
            </a:r>
          </a:p>
          <a:p>
            <a:pPr algn="ctr" fontAlgn="auto">
              <a:spcBef>
                <a:spcPts val="0"/>
              </a:spcBef>
              <a:spcAft>
                <a:spcPts val="0"/>
              </a:spcAft>
              <a:defRPr/>
            </a:pPr>
            <a:r>
              <a:rPr lang="en-GB" sz="1700" dirty="0">
                <a:solidFill>
                  <a:schemeClr val="tx1"/>
                </a:solidFill>
              </a:rPr>
              <a:t>8.87 x Administrative Officers</a:t>
            </a:r>
          </a:p>
        </p:txBody>
      </p:sp>
      <p:sp>
        <p:nvSpPr>
          <p:cNvPr id="9" name="Rectangle 8"/>
          <p:cNvSpPr/>
          <p:nvPr/>
        </p:nvSpPr>
        <p:spPr>
          <a:xfrm>
            <a:off x="4857750" y="3787776"/>
            <a:ext cx="3600450" cy="20177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1"/>
                </a:solidFill>
              </a:rPr>
              <a:t>Inspection Staff</a:t>
            </a:r>
          </a:p>
          <a:p>
            <a:pPr algn="ctr" fontAlgn="auto">
              <a:spcBef>
                <a:spcPts val="0"/>
              </a:spcBef>
              <a:spcAft>
                <a:spcPts val="0"/>
              </a:spcAft>
              <a:defRPr/>
            </a:pPr>
            <a:r>
              <a:rPr lang="en-GB" dirty="0">
                <a:solidFill>
                  <a:schemeClr val="tx1"/>
                </a:solidFill>
              </a:rPr>
              <a:t>6 x Assistant Directors (Inspection)</a:t>
            </a:r>
          </a:p>
          <a:p>
            <a:pPr algn="ctr" fontAlgn="auto">
              <a:spcBef>
                <a:spcPts val="0"/>
              </a:spcBef>
              <a:spcAft>
                <a:spcPts val="0"/>
              </a:spcAft>
              <a:defRPr/>
            </a:pPr>
            <a:r>
              <a:rPr lang="en-GB" dirty="0">
                <a:solidFill>
                  <a:schemeClr val="tx1"/>
                </a:solidFill>
              </a:rPr>
              <a:t>53.36 x Her Majesty’s Inspectors of Education and Training</a:t>
            </a:r>
          </a:p>
        </p:txBody>
      </p:sp>
      <p:cxnSp>
        <p:nvCxnSpPr>
          <p:cNvPr id="10" name="Straight Arrow Connector 9"/>
          <p:cNvCxnSpPr>
            <a:stCxn id="8" idx="0"/>
          </p:cNvCxnSpPr>
          <p:nvPr/>
        </p:nvCxnSpPr>
        <p:spPr>
          <a:xfrm flipV="1">
            <a:off x="2447132" y="3500439"/>
            <a:ext cx="37306" cy="288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endCxn id="7" idx="1"/>
          </p:cNvCxnSpPr>
          <p:nvPr/>
        </p:nvCxnSpPr>
        <p:spPr>
          <a:xfrm>
            <a:off x="4284663" y="3105150"/>
            <a:ext cx="71913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hape 35"/>
          <p:cNvCxnSpPr>
            <a:cxnSpLocks/>
            <a:stCxn id="9" idx="1"/>
            <a:endCxn id="6" idx="3"/>
          </p:cNvCxnSpPr>
          <p:nvPr/>
        </p:nvCxnSpPr>
        <p:spPr>
          <a:xfrm rot="10800000">
            <a:off x="4067176" y="3104358"/>
            <a:ext cx="790575" cy="169227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409825" y="2391201"/>
            <a:ext cx="37306" cy="2873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0"/>
          </p:cNvCxnSpPr>
          <p:nvPr/>
        </p:nvCxnSpPr>
        <p:spPr>
          <a:xfrm rot="5400000" flipH="1" flipV="1">
            <a:off x="6588919" y="2564607"/>
            <a:ext cx="28733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561975"/>
          </a:xfrm>
        </p:spPr>
        <p:txBody>
          <a:bodyPr/>
          <a:lstStyle/>
          <a:p>
            <a:r>
              <a:rPr lang="en-GB" sz="1800" b="1" dirty="0"/>
              <a:t>Salary scales in Estyn as at 30 June 2021</a:t>
            </a:r>
            <a:endParaRPr lang="en-US" sz="1800" b="1" dirty="0"/>
          </a:p>
        </p:txBody>
      </p:sp>
      <p:graphicFrame>
        <p:nvGraphicFramePr>
          <p:cNvPr id="4" name="Content Placeholder 3"/>
          <p:cNvGraphicFramePr>
            <a:graphicFrameLocks noGrp="1"/>
          </p:cNvGraphicFramePr>
          <p:nvPr>
            <p:ph idx="1"/>
          </p:nvPr>
        </p:nvGraphicFramePr>
        <p:xfrm>
          <a:off x="457200" y="836613"/>
          <a:ext cx="8229600" cy="4608612"/>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2304306">
                <a:tc>
                  <a:txBody>
                    <a:bodyPr/>
                    <a:lstStyle/>
                    <a:p>
                      <a:endParaRPr lang="en-US" dirty="0">
                        <a:solidFill>
                          <a:schemeClr val="tx1"/>
                        </a:solidFill>
                      </a:endParaRPr>
                    </a:p>
                  </a:txBody>
                  <a:tcPr>
                    <a:noFill/>
                  </a:tcPr>
                </a:tc>
                <a:tc>
                  <a:txBody>
                    <a:bodyPr/>
                    <a:lstStyle/>
                    <a:p>
                      <a:endParaRPr lang="en-US" dirty="0">
                        <a:solidFill>
                          <a:schemeClr val="tx1"/>
                        </a:solidFill>
                      </a:endParaRPr>
                    </a:p>
                  </a:txBody>
                  <a:tcPr>
                    <a:noFill/>
                  </a:tcPr>
                </a:tc>
                <a:tc>
                  <a:txBody>
                    <a:bodyPr/>
                    <a:lstStyle/>
                    <a:p>
                      <a:endParaRPr lang="en-US">
                        <a:solidFill>
                          <a:schemeClr val="tx1"/>
                        </a:solidFill>
                      </a:endParaRPr>
                    </a:p>
                  </a:txBody>
                  <a:tcPr>
                    <a:noFill/>
                  </a:tcPr>
                </a:tc>
                <a:tc>
                  <a:txBody>
                    <a:bodyPr/>
                    <a:lstStyle/>
                    <a:p>
                      <a:endParaRPr lang="en-US" dirty="0">
                        <a:solidFill>
                          <a:schemeClr val="tx1"/>
                        </a:solidFill>
                      </a:endParaRPr>
                    </a:p>
                  </a:txBody>
                  <a:tcPr>
                    <a:noFill/>
                  </a:tcPr>
                </a:tc>
                <a:extLst>
                  <a:ext uri="{0D108BD9-81ED-4DB2-BD59-A6C34878D82A}">
                    <a16:rowId xmlns:a16="http://schemas.microsoft.com/office/drawing/2014/main" val="10000"/>
                  </a:ext>
                </a:extLst>
              </a:tr>
              <a:tr h="2304306">
                <a:tc>
                  <a:txBody>
                    <a:bodyPr/>
                    <a:lstStyle/>
                    <a:p>
                      <a:endParaRPr lang="en-US">
                        <a:solidFill>
                          <a:schemeClr val="tx1"/>
                        </a:solidFill>
                      </a:endParaRPr>
                    </a:p>
                  </a:txBody>
                  <a:tcPr>
                    <a:noFill/>
                  </a:tcPr>
                </a:tc>
                <a:tc>
                  <a:txBody>
                    <a:bodyPr/>
                    <a:lstStyle/>
                    <a:p>
                      <a:endParaRPr lang="en-US">
                        <a:solidFill>
                          <a:schemeClr val="tx1"/>
                        </a:solidFill>
                      </a:endParaRPr>
                    </a:p>
                  </a:txBody>
                  <a:tcPr>
                    <a:noFill/>
                  </a:tcPr>
                </a:tc>
                <a:tc>
                  <a:txBody>
                    <a:bodyPr/>
                    <a:lstStyle/>
                    <a:p>
                      <a:endParaRPr lang="en-US">
                        <a:solidFill>
                          <a:schemeClr val="tx1"/>
                        </a:solidFill>
                      </a:endParaRPr>
                    </a:p>
                  </a:txBody>
                  <a:tcPr>
                    <a:noFill/>
                  </a:tcPr>
                </a:tc>
                <a:tc>
                  <a:txBody>
                    <a:bodyPr/>
                    <a:lstStyle/>
                    <a:p>
                      <a:endParaRPr lang="en-US" dirty="0">
                        <a:solidFill>
                          <a:schemeClr val="tx1"/>
                        </a:solidFill>
                      </a:endParaRPr>
                    </a:p>
                  </a:txBody>
                  <a:tcPr>
                    <a:noFill/>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21738508"/>
              </p:ext>
            </p:extLst>
          </p:nvPr>
        </p:nvGraphicFramePr>
        <p:xfrm>
          <a:off x="539750" y="836613"/>
          <a:ext cx="7776864" cy="5354803"/>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tblGrid>
              <a:tr h="533400">
                <a:tc rowSpan="2">
                  <a:txBody>
                    <a:bodyPr/>
                    <a:lstStyle/>
                    <a:p>
                      <a:r>
                        <a:rPr lang="en-GB" sz="1600" dirty="0"/>
                        <a:t>Estyn Grade Description</a:t>
                      </a:r>
                      <a:endParaRPr lang="en-US" sz="1600" dirty="0"/>
                    </a:p>
                  </a:txBody>
                  <a:tcPr>
                    <a:solidFill>
                      <a:schemeClr val="tx2">
                        <a:lumMod val="60000"/>
                        <a:lumOff val="40000"/>
                      </a:schemeClr>
                    </a:solidFill>
                  </a:tcPr>
                </a:tc>
                <a:tc rowSpan="2">
                  <a:txBody>
                    <a:bodyPr/>
                    <a:lstStyle/>
                    <a:p>
                      <a:pPr algn="ctr"/>
                      <a:r>
                        <a:rPr lang="en-GB" sz="1600" dirty="0"/>
                        <a:t>Civil Service Grade</a:t>
                      </a:r>
                      <a:endParaRPr lang="en-US" sz="1600" dirty="0"/>
                    </a:p>
                  </a:txBody>
                  <a:tcPr>
                    <a:solidFill>
                      <a:schemeClr val="tx2">
                        <a:lumMod val="60000"/>
                        <a:lumOff val="40000"/>
                      </a:schemeClr>
                    </a:solidFill>
                  </a:tcPr>
                </a:tc>
                <a:tc rowSpan="2">
                  <a:txBody>
                    <a:bodyPr/>
                    <a:lstStyle/>
                    <a:p>
                      <a:pPr algn="ctr"/>
                      <a:r>
                        <a:rPr lang="en-GB" sz="1600" dirty="0"/>
                        <a:t>Grade</a:t>
                      </a:r>
                      <a:r>
                        <a:rPr lang="en-GB" sz="1600" baseline="0" dirty="0"/>
                        <a:t> minimum (£)</a:t>
                      </a:r>
                      <a:endParaRPr lang="en-US" sz="1600" dirty="0"/>
                    </a:p>
                  </a:txBody>
                  <a:tcPr>
                    <a:solidFill>
                      <a:schemeClr val="tx2">
                        <a:lumMod val="60000"/>
                        <a:lumOff val="40000"/>
                      </a:schemeClr>
                    </a:solidFill>
                  </a:tcPr>
                </a:tc>
                <a:tc rowSpan="2">
                  <a:txBody>
                    <a:bodyPr/>
                    <a:lstStyle/>
                    <a:p>
                      <a:pPr algn="ctr"/>
                      <a:r>
                        <a:rPr lang="en-GB" sz="1600" dirty="0"/>
                        <a:t>Grade Maximum (£)</a:t>
                      </a:r>
                      <a:endParaRPr lang="en-US" sz="1600" dirty="0"/>
                    </a:p>
                  </a:txBody>
                  <a:tcPr>
                    <a:solidFill>
                      <a:schemeClr val="tx2">
                        <a:lumMod val="60000"/>
                        <a:lumOff val="40000"/>
                      </a:schemeClr>
                    </a:solidFill>
                  </a:tcPr>
                </a:tc>
                <a:tc gridSpan="2">
                  <a:txBody>
                    <a:bodyPr/>
                    <a:lstStyle/>
                    <a:p>
                      <a:pPr algn="ctr"/>
                      <a:r>
                        <a:rPr lang="en-GB" sz="1600" dirty="0"/>
                        <a:t>Permanent</a:t>
                      </a:r>
                      <a:endParaRPr lang="en-US" sz="1600" dirty="0"/>
                    </a:p>
                  </a:txBody>
                  <a:tcPr>
                    <a:solidFill>
                      <a:schemeClr val="tx2">
                        <a:lumMod val="60000"/>
                        <a:lumOff val="40000"/>
                      </a:schemeClr>
                    </a:solidFill>
                  </a:tcPr>
                </a:tc>
                <a:tc hMerge="1">
                  <a:txBody>
                    <a:bodyPr/>
                    <a:lstStyle/>
                    <a:p>
                      <a:endParaRPr lang="en-US"/>
                    </a:p>
                  </a:txBody>
                  <a:tcPr/>
                </a:tc>
                <a:extLst>
                  <a:ext uri="{0D108BD9-81ED-4DB2-BD59-A6C34878D82A}">
                    <a16:rowId xmlns:a16="http://schemas.microsoft.com/office/drawing/2014/main" val="10000"/>
                  </a:ext>
                </a:extLst>
              </a:tr>
              <a:tr h="33069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GB" sz="1600" dirty="0"/>
                        <a:t>SIP</a:t>
                      </a:r>
                      <a:endParaRPr lang="en-US" sz="1600" dirty="0"/>
                    </a:p>
                  </a:txBody>
                  <a:tcPr>
                    <a:solidFill>
                      <a:schemeClr val="tx2">
                        <a:lumMod val="60000"/>
                        <a:lumOff val="40000"/>
                      </a:schemeClr>
                    </a:solidFill>
                  </a:tcPr>
                </a:tc>
                <a:tc>
                  <a:txBody>
                    <a:bodyPr/>
                    <a:lstStyle/>
                    <a:p>
                      <a:pPr algn="ctr"/>
                      <a:r>
                        <a:rPr lang="en-GB" sz="1600" dirty="0"/>
                        <a:t>FTE</a:t>
                      </a:r>
                      <a:endParaRPr lang="en-US" sz="1600" dirty="0"/>
                    </a:p>
                  </a:txBody>
                  <a:tcPr>
                    <a:solidFill>
                      <a:schemeClr val="tx2">
                        <a:lumMod val="60000"/>
                        <a:lumOff val="40000"/>
                      </a:schemeClr>
                    </a:solidFill>
                  </a:tcPr>
                </a:tc>
                <a:extLst>
                  <a:ext uri="{0D108BD9-81ED-4DB2-BD59-A6C34878D82A}">
                    <a16:rowId xmlns:a16="http://schemas.microsoft.com/office/drawing/2014/main" val="10001"/>
                  </a:ext>
                </a:extLst>
              </a:tr>
              <a:tr h="445367">
                <a:tc>
                  <a:txBody>
                    <a:bodyPr/>
                    <a:lstStyle/>
                    <a:p>
                      <a:r>
                        <a:rPr lang="en-GB" sz="1600" dirty="0"/>
                        <a:t>Administrative Officer</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Administrative Officer</a:t>
                      </a:r>
                      <a:endParaRPr lang="en-US" sz="1600" dirty="0"/>
                    </a:p>
                  </a:txBody>
                  <a:tcPr/>
                </a:tc>
                <a:tc>
                  <a:txBody>
                    <a:bodyPr/>
                    <a:lstStyle/>
                    <a:p>
                      <a:pPr algn="ctr"/>
                      <a:r>
                        <a:rPr lang="en-US" sz="1600"/>
                        <a:t>20,500</a:t>
                      </a:r>
                      <a:endParaRPr lang="en-US" sz="1600" dirty="0"/>
                    </a:p>
                  </a:txBody>
                  <a:tcPr/>
                </a:tc>
                <a:tc>
                  <a:txBody>
                    <a:bodyPr/>
                    <a:lstStyle/>
                    <a:p>
                      <a:pPr algn="ctr"/>
                      <a:r>
                        <a:rPr lang="en-GB" sz="1600" dirty="0"/>
                        <a:t>23,830</a:t>
                      </a:r>
                      <a:endParaRPr lang="en-US" sz="1600" dirty="0"/>
                    </a:p>
                  </a:txBody>
                  <a:tcPr/>
                </a:tc>
                <a:tc>
                  <a:txBody>
                    <a:bodyPr/>
                    <a:lstStyle/>
                    <a:p>
                      <a:pPr algn="ctr"/>
                      <a:r>
                        <a:rPr lang="en-US" sz="1400" dirty="0"/>
                        <a:t>10</a:t>
                      </a:r>
                    </a:p>
                  </a:txBody>
                  <a:tcPr/>
                </a:tc>
                <a:tc>
                  <a:txBody>
                    <a:bodyPr/>
                    <a:lstStyle/>
                    <a:p>
                      <a:pPr algn="ctr"/>
                      <a:r>
                        <a:rPr lang="en-US" sz="1400" dirty="0">
                          <a:solidFill>
                            <a:schemeClr val="tx1"/>
                          </a:solidFill>
                        </a:rPr>
                        <a:t>8.87</a:t>
                      </a:r>
                    </a:p>
                  </a:txBody>
                  <a:tcPr/>
                </a:tc>
                <a:extLst>
                  <a:ext uri="{0D108BD9-81ED-4DB2-BD59-A6C34878D82A}">
                    <a16:rowId xmlns:a16="http://schemas.microsoft.com/office/drawing/2014/main" val="10002"/>
                  </a:ext>
                </a:extLst>
              </a:tr>
              <a:tr h="485973">
                <a:tc>
                  <a:txBody>
                    <a:bodyPr/>
                    <a:lstStyle/>
                    <a:p>
                      <a:r>
                        <a:rPr lang="en-GB" sz="1600" dirty="0"/>
                        <a:t>Team Leader</a:t>
                      </a:r>
                      <a:endParaRPr lang="en-US" sz="1600" dirty="0"/>
                    </a:p>
                  </a:txBody>
                  <a:tcPr/>
                </a:tc>
                <a:tc>
                  <a:txBody>
                    <a:bodyPr/>
                    <a:lstStyle/>
                    <a:p>
                      <a:r>
                        <a:rPr lang="en-GB" sz="1600" dirty="0"/>
                        <a:t>Executive Officer</a:t>
                      </a:r>
                      <a:endParaRPr lang="en-US" sz="1600" dirty="0"/>
                    </a:p>
                  </a:txBody>
                  <a:tcPr/>
                </a:tc>
                <a:tc>
                  <a:txBody>
                    <a:bodyPr/>
                    <a:lstStyle/>
                    <a:p>
                      <a:pPr algn="ctr"/>
                      <a:r>
                        <a:rPr lang="en-GB" sz="1600" dirty="0"/>
                        <a:t>25,030</a:t>
                      </a:r>
                      <a:endParaRPr lang="en-US" sz="1600" dirty="0"/>
                    </a:p>
                  </a:txBody>
                  <a:tcPr/>
                </a:tc>
                <a:tc>
                  <a:txBody>
                    <a:bodyPr/>
                    <a:lstStyle/>
                    <a:p>
                      <a:pPr algn="ctr"/>
                      <a:r>
                        <a:rPr lang="en-GB" sz="1600" dirty="0"/>
                        <a:t>28,850</a:t>
                      </a:r>
                      <a:endParaRPr lang="en-US" sz="1600" dirty="0"/>
                    </a:p>
                  </a:txBody>
                  <a:tcPr/>
                </a:tc>
                <a:tc>
                  <a:txBody>
                    <a:bodyPr/>
                    <a:lstStyle/>
                    <a:p>
                      <a:pPr algn="ctr"/>
                      <a:r>
                        <a:rPr lang="en-US" sz="1400" dirty="0">
                          <a:solidFill>
                            <a:schemeClr val="tx1"/>
                          </a:solidFill>
                        </a:rPr>
                        <a:t>23</a:t>
                      </a:r>
                    </a:p>
                  </a:txBody>
                  <a:tcPr/>
                </a:tc>
                <a:tc>
                  <a:txBody>
                    <a:bodyPr/>
                    <a:lstStyle/>
                    <a:p>
                      <a:pPr algn="ctr"/>
                      <a:r>
                        <a:rPr lang="en-US" sz="1400" dirty="0">
                          <a:solidFill>
                            <a:schemeClr val="tx1"/>
                          </a:solidFill>
                        </a:rPr>
                        <a:t>21.26</a:t>
                      </a:r>
                    </a:p>
                  </a:txBody>
                  <a:tcPr/>
                </a:tc>
                <a:extLst>
                  <a:ext uri="{0D108BD9-81ED-4DB2-BD59-A6C34878D82A}">
                    <a16:rowId xmlns:a16="http://schemas.microsoft.com/office/drawing/2014/main" val="10003"/>
                  </a:ext>
                </a:extLst>
              </a:tr>
              <a:tr h="571866">
                <a:tc>
                  <a:txBody>
                    <a:bodyPr/>
                    <a:lstStyle/>
                    <a:p>
                      <a:r>
                        <a:rPr lang="en-GB" sz="1600" dirty="0"/>
                        <a:t>Lead Officer</a:t>
                      </a:r>
                      <a:endParaRPr lang="en-US" sz="1600" dirty="0"/>
                    </a:p>
                  </a:txBody>
                  <a:tcPr/>
                </a:tc>
                <a:tc>
                  <a:txBody>
                    <a:bodyPr/>
                    <a:lstStyle/>
                    <a:p>
                      <a:r>
                        <a:rPr lang="en-GB" sz="1600" dirty="0"/>
                        <a:t>Higher Executive Officer</a:t>
                      </a:r>
                      <a:endParaRPr lang="en-US" sz="1600" dirty="0"/>
                    </a:p>
                  </a:txBody>
                  <a:tcPr/>
                </a:tc>
                <a:tc>
                  <a:txBody>
                    <a:bodyPr/>
                    <a:lstStyle/>
                    <a:p>
                      <a:pPr algn="ctr"/>
                      <a:r>
                        <a:rPr lang="en-GB" sz="1600" dirty="0"/>
                        <a:t>30,600</a:t>
                      </a:r>
                      <a:endParaRPr lang="en-US" sz="1600" dirty="0"/>
                    </a:p>
                  </a:txBody>
                  <a:tcPr/>
                </a:tc>
                <a:tc>
                  <a:txBody>
                    <a:bodyPr/>
                    <a:lstStyle/>
                    <a:p>
                      <a:pPr algn="ctr"/>
                      <a:r>
                        <a:rPr lang="en-GB" sz="1600" dirty="0"/>
                        <a:t>37,410</a:t>
                      </a:r>
                      <a:endParaRPr lang="en-US" sz="1600" dirty="0"/>
                    </a:p>
                  </a:txBody>
                  <a:tcPr/>
                </a:tc>
                <a:tc>
                  <a:txBody>
                    <a:bodyPr/>
                    <a:lstStyle/>
                    <a:p>
                      <a:pPr algn="ctr"/>
                      <a:r>
                        <a:rPr lang="en-US" sz="1400" dirty="0"/>
                        <a:t>6</a:t>
                      </a:r>
                    </a:p>
                  </a:txBody>
                  <a:tcPr/>
                </a:tc>
                <a:tc>
                  <a:txBody>
                    <a:bodyPr/>
                    <a:lstStyle/>
                    <a:p>
                      <a:pPr algn="ctr"/>
                      <a:r>
                        <a:rPr lang="en-US" sz="1400" dirty="0"/>
                        <a:t>5.96</a:t>
                      </a:r>
                    </a:p>
                  </a:txBody>
                  <a:tcPr/>
                </a:tc>
                <a:extLst>
                  <a:ext uri="{0D108BD9-81ED-4DB2-BD59-A6C34878D82A}">
                    <a16:rowId xmlns:a16="http://schemas.microsoft.com/office/drawing/2014/main" val="10004"/>
                  </a:ext>
                </a:extLst>
              </a:tr>
              <a:tr h="639326">
                <a:tc>
                  <a:txBody>
                    <a:bodyPr/>
                    <a:lstStyle/>
                    <a:p>
                      <a:r>
                        <a:rPr lang="en-GB" sz="1600" dirty="0"/>
                        <a:t>Business Services Manager</a:t>
                      </a:r>
                      <a:endParaRPr lang="en-US" sz="1600" dirty="0"/>
                    </a:p>
                  </a:txBody>
                  <a:tcPr/>
                </a:tc>
                <a:tc>
                  <a:txBody>
                    <a:bodyPr/>
                    <a:lstStyle/>
                    <a:p>
                      <a:r>
                        <a:rPr lang="en-GB" sz="1600" dirty="0"/>
                        <a:t>Senior Executive Officer</a:t>
                      </a:r>
                      <a:endParaRPr lang="en-US" sz="1600" dirty="0"/>
                    </a:p>
                  </a:txBody>
                  <a:tcPr/>
                </a:tc>
                <a:tc>
                  <a:txBody>
                    <a:bodyPr/>
                    <a:lstStyle/>
                    <a:p>
                      <a:pPr algn="ctr"/>
                      <a:r>
                        <a:rPr lang="en-GB" sz="1600" dirty="0"/>
                        <a:t>39,310</a:t>
                      </a:r>
                      <a:endParaRPr lang="en-US" sz="1600" dirty="0"/>
                    </a:p>
                  </a:txBody>
                  <a:tcPr/>
                </a:tc>
                <a:tc>
                  <a:txBody>
                    <a:bodyPr/>
                    <a:lstStyle/>
                    <a:p>
                      <a:pPr algn="ctr"/>
                      <a:r>
                        <a:rPr lang="en-GB" sz="1600" dirty="0">
                          <a:latin typeface="Calibri" panose="020F0502020204030204" pitchFamily="34" charset="0"/>
                        </a:rPr>
                        <a:t>47,000</a:t>
                      </a:r>
                      <a:endParaRPr lang="en-US" sz="1600" dirty="0">
                        <a:latin typeface="Calibri" panose="020F0502020204030204" pitchFamily="34" charset="0"/>
                      </a:endParaRPr>
                    </a:p>
                  </a:txBody>
                  <a:tcPr/>
                </a:tc>
                <a:tc>
                  <a:txBody>
                    <a:bodyPr/>
                    <a:lstStyle/>
                    <a:p>
                      <a:pPr algn="ctr"/>
                      <a:r>
                        <a:rPr lang="en-US" sz="1400" dirty="0"/>
                        <a:t>3</a:t>
                      </a:r>
                    </a:p>
                  </a:txBody>
                  <a:tcPr/>
                </a:tc>
                <a:tc>
                  <a:txBody>
                    <a:bodyPr/>
                    <a:lstStyle/>
                    <a:p>
                      <a:pPr algn="ctr"/>
                      <a:r>
                        <a:rPr lang="en-US" sz="1400" dirty="0"/>
                        <a:t>3</a:t>
                      </a:r>
                    </a:p>
                  </a:txBody>
                  <a:tcPr/>
                </a:tc>
                <a:extLst>
                  <a:ext uri="{0D108BD9-81ED-4DB2-BD59-A6C34878D82A}">
                    <a16:rowId xmlns:a16="http://schemas.microsoft.com/office/drawing/2014/main" val="10005"/>
                  </a:ext>
                </a:extLst>
              </a:tr>
              <a:tr h="467753">
                <a:tc>
                  <a:txBody>
                    <a:bodyPr/>
                    <a:lstStyle/>
                    <a:p>
                      <a:r>
                        <a:rPr lang="en-GB" sz="1600" dirty="0"/>
                        <a:t>Branch Head </a:t>
                      </a:r>
                      <a:endParaRPr lang="en-US" sz="1600" dirty="0"/>
                    </a:p>
                  </a:txBody>
                  <a:tcPr/>
                </a:tc>
                <a:tc>
                  <a:txBody>
                    <a:bodyPr/>
                    <a:lstStyle/>
                    <a:p>
                      <a:r>
                        <a:rPr lang="en-GB" sz="1600" dirty="0"/>
                        <a:t>Grade 7</a:t>
                      </a:r>
                      <a:endParaRPr lang="en-US" sz="1600" dirty="0"/>
                    </a:p>
                  </a:txBody>
                  <a:tcPr/>
                </a:tc>
                <a:tc>
                  <a:txBody>
                    <a:bodyPr/>
                    <a:lstStyle/>
                    <a:p>
                      <a:pPr algn="ctr"/>
                      <a:r>
                        <a:rPr lang="en-GB" sz="1600" dirty="0"/>
                        <a:t>50,870</a:t>
                      </a:r>
                      <a:endParaRPr lang="en-US" sz="1600" dirty="0"/>
                    </a:p>
                  </a:txBody>
                  <a:tcPr/>
                </a:tc>
                <a:tc>
                  <a:txBody>
                    <a:bodyPr/>
                    <a:lstStyle/>
                    <a:p>
                      <a:pPr algn="ctr"/>
                      <a:r>
                        <a:rPr lang="en-GB" sz="1600" dirty="0"/>
                        <a:t>60,830</a:t>
                      </a:r>
                      <a:endParaRPr lang="en-US" sz="1600" dirty="0"/>
                    </a:p>
                  </a:txBody>
                  <a:tcPr/>
                </a:tc>
                <a:tc>
                  <a:txBody>
                    <a:bodyPr/>
                    <a:lstStyle/>
                    <a:p>
                      <a:pPr algn="ctr"/>
                      <a:r>
                        <a:rPr lang="en-US" sz="1400" dirty="0"/>
                        <a:t>3</a:t>
                      </a:r>
                    </a:p>
                  </a:txBody>
                  <a:tcPr/>
                </a:tc>
                <a:tc>
                  <a:txBody>
                    <a:bodyPr/>
                    <a:lstStyle/>
                    <a:p>
                      <a:pPr algn="ctr"/>
                      <a:r>
                        <a:rPr lang="en-US" sz="1400" dirty="0"/>
                        <a:t>1.65</a:t>
                      </a:r>
                    </a:p>
                  </a:txBody>
                  <a:tcPr/>
                </a:tc>
                <a:extLst>
                  <a:ext uri="{0D108BD9-81ED-4DB2-BD59-A6C34878D82A}">
                    <a16:rowId xmlns:a16="http://schemas.microsoft.com/office/drawing/2014/main" val="10006"/>
                  </a:ext>
                </a:extLst>
              </a:tr>
              <a:tr h="637551">
                <a:tc>
                  <a:txBody>
                    <a:bodyPr/>
                    <a:lstStyle/>
                    <a:p>
                      <a:r>
                        <a:rPr lang="en-GB" sz="1600" dirty="0"/>
                        <a:t>Her Majesty’s Inspectors of Education and Training</a:t>
                      </a:r>
                      <a:endParaRPr lang="en-US" sz="1600" dirty="0"/>
                    </a:p>
                  </a:txBody>
                  <a:tcPr/>
                </a:tc>
                <a:tc>
                  <a:txBody>
                    <a:bodyPr/>
                    <a:lstStyle/>
                    <a:p>
                      <a:r>
                        <a:rPr lang="en-GB" sz="1600" dirty="0"/>
                        <a:t>Grade 6</a:t>
                      </a:r>
                      <a:endParaRPr lang="en-US" sz="1600" dirty="0"/>
                    </a:p>
                  </a:txBody>
                  <a:tcPr/>
                </a:tc>
                <a:tc>
                  <a:txBody>
                    <a:bodyPr/>
                    <a:lstStyle/>
                    <a:p>
                      <a:pPr algn="ctr"/>
                      <a:r>
                        <a:rPr lang="en-GB" sz="1600" dirty="0"/>
                        <a:t>63,880</a:t>
                      </a:r>
                      <a:endParaRPr lang="en-US" sz="1600" dirty="0"/>
                    </a:p>
                  </a:txBody>
                  <a:tcPr/>
                </a:tc>
                <a:tc>
                  <a:txBody>
                    <a:bodyPr/>
                    <a:lstStyle/>
                    <a:p>
                      <a:pPr algn="ctr"/>
                      <a:r>
                        <a:rPr lang="en-GB" sz="1600" dirty="0"/>
                        <a:t>74,730</a:t>
                      </a:r>
                      <a:endParaRPr lang="en-US" sz="1600" dirty="0"/>
                    </a:p>
                  </a:txBody>
                  <a:tcPr/>
                </a:tc>
                <a:tc>
                  <a:txBody>
                    <a:bodyPr/>
                    <a:lstStyle/>
                    <a:p>
                      <a:pPr algn="ctr"/>
                      <a:r>
                        <a:rPr lang="en-US" sz="1400" dirty="0"/>
                        <a:t>58</a:t>
                      </a:r>
                    </a:p>
                  </a:txBody>
                  <a:tcPr/>
                </a:tc>
                <a:tc>
                  <a:txBody>
                    <a:bodyPr/>
                    <a:lstStyle/>
                    <a:p>
                      <a:pPr algn="ctr"/>
                      <a:r>
                        <a:rPr lang="en-US" sz="1400" dirty="0"/>
                        <a:t>53.36</a:t>
                      </a:r>
                    </a:p>
                  </a:txBody>
                  <a:tcPr/>
                </a:tc>
                <a:extLst>
                  <a:ext uri="{0D108BD9-81ED-4DB2-BD59-A6C34878D82A}">
                    <a16:rowId xmlns:a16="http://schemas.microsoft.com/office/drawing/2014/main" val="10007"/>
                  </a:ext>
                </a:extLst>
              </a:tr>
              <a:tr h="467753">
                <a:tc>
                  <a:txBody>
                    <a:bodyPr/>
                    <a:lstStyle/>
                    <a:p>
                      <a:r>
                        <a:rPr lang="en-GB" sz="1600" dirty="0"/>
                        <a:t>Assistant Director </a:t>
                      </a:r>
                      <a:r>
                        <a:rPr lang="en-GB" sz="1200" dirty="0"/>
                        <a:t>(Inspection &amp; Corporate Services)</a:t>
                      </a:r>
                      <a:endParaRPr lang="en-US" sz="1200" dirty="0"/>
                    </a:p>
                  </a:txBody>
                  <a:tcPr/>
                </a:tc>
                <a:tc>
                  <a:txBody>
                    <a:bodyPr/>
                    <a:lstStyle/>
                    <a:p>
                      <a:r>
                        <a:rPr lang="en-GB" sz="1600" dirty="0"/>
                        <a:t>Grade 6</a:t>
                      </a:r>
                      <a:endParaRPr lang="en-US" sz="1600" dirty="0"/>
                    </a:p>
                  </a:txBody>
                  <a:tcPr/>
                </a:tc>
                <a:tc>
                  <a:txBody>
                    <a:bodyPr/>
                    <a:lstStyle/>
                    <a:p>
                      <a:pPr algn="ctr"/>
                      <a:r>
                        <a:rPr lang="en-GB" sz="1600" dirty="0"/>
                        <a:t>63,880</a:t>
                      </a:r>
                      <a:endParaRPr lang="en-US" sz="1600" dirty="0"/>
                    </a:p>
                  </a:txBody>
                  <a:tcPr/>
                </a:tc>
                <a:tc>
                  <a:txBody>
                    <a:bodyPr/>
                    <a:lstStyle/>
                    <a:p>
                      <a:pPr algn="ctr"/>
                      <a:r>
                        <a:rPr lang="en-GB" sz="1600" dirty="0"/>
                        <a:t>74,730</a:t>
                      </a:r>
                      <a:endParaRPr lang="en-US" sz="1600" dirty="0"/>
                    </a:p>
                  </a:txBody>
                  <a:tcPr/>
                </a:tc>
                <a:tc>
                  <a:txBody>
                    <a:bodyPr/>
                    <a:lstStyle/>
                    <a:p>
                      <a:pPr algn="ctr"/>
                      <a:r>
                        <a:rPr lang="en-US" sz="1400" dirty="0"/>
                        <a:t>7</a:t>
                      </a:r>
                    </a:p>
                  </a:txBody>
                  <a:tcPr/>
                </a:tc>
                <a:tc>
                  <a:txBody>
                    <a:bodyPr/>
                    <a:lstStyle/>
                    <a:p>
                      <a:pPr algn="ctr"/>
                      <a:r>
                        <a:rPr lang="en-US" sz="1400" dirty="0"/>
                        <a:t>7</a:t>
                      </a:r>
                    </a:p>
                  </a:txBody>
                  <a:tcPr/>
                </a:tc>
                <a:extLst>
                  <a:ext uri="{0D108BD9-81ED-4DB2-BD59-A6C34878D82A}">
                    <a16:rowId xmlns:a16="http://schemas.microsoft.com/office/drawing/2014/main" val="10008"/>
                  </a:ext>
                </a:extLst>
              </a:tr>
              <a:tr h="467753">
                <a:tc>
                  <a:txBody>
                    <a:bodyPr/>
                    <a:lstStyle/>
                    <a:p>
                      <a:r>
                        <a:rPr lang="en-GB" sz="1600" dirty="0"/>
                        <a:t>Senior Civil Service</a:t>
                      </a:r>
                      <a:endParaRPr lang="en-US" sz="1600" dirty="0"/>
                    </a:p>
                  </a:txBody>
                  <a:tcPr/>
                </a:tc>
                <a:tc>
                  <a:txBody>
                    <a:bodyPr/>
                    <a:lstStyle/>
                    <a:p>
                      <a:r>
                        <a:rPr lang="en-GB" sz="1600" dirty="0"/>
                        <a:t>Grade 5 and above</a:t>
                      </a:r>
                      <a:endParaRPr lang="en-US" sz="1600" dirty="0"/>
                    </a:p>
                  </a:txBody>
                  <a:tcPr/>
                </a:tc>
                <a:tc>
                  <a:txBody>
                    <a:bodyPr/>
                    <a:lstStyle/>
                    <a:p>
                      <a:pPr algn="ctr"/>
                      <a:r>
                        <a:rPr lang="en-GB" sz="1600" dirty="0"/>
                        <a:t>68,000</a:t>
                      </a:r>
                      <a:endParaRPr lang="en-US" sz="1600" dirty="0"/>
                    </a:p>
                  </a:txBody>
                  <a:tcPr/>
                </a:tc>
                <a:tc>
                  <a:txBody>
                    <a:bodyPr/>
                    <a:lstStyle/>
                    <a:p>
                      <a:pPr algn="ctr"/>
                      <a:r>
                        <a:rPr lang="en-GB" sz="1600" dirty="0"/>
                        <a:t>162,500</a:t>
                      </a:r>
                      <a:endParaRPr lang="en-US" sz="1600" dirty="0"/>
                    </a:p>
                  </a:txBody>
                  <a:tcPr/>
                </a:tc>
                <a:tc>
                  <a:txBody>
                    <a:bodyPr/>
                    <a:lstStyle/>
                    <a:p>
                      <a:pPr algn="ctr"/>
                      <a:r>
                        <a:rPr lang="en-US" sz="1400" dirty="0"/>
                        <a:t>3</a:t>
                      </a:r>
                    </a:p>
                  </a:txBody>
                  <a:tcPr/>
                </a:tc>
                <a:tc>
                  <a:txBody>
                    <a:bodyPr/>
                    <a:lstStyle/>
                    <a:p>
                      <a:pPr algn="ctr"/>
                      <a:r>
                        <a:rPr lang="en-US" sz="1400" dirty="0"/>
                        <a:t>3</a:t>
                      </a:r>
                    </a:p>
                  </a:txBody>
                  <a:tcPr/>
                </a:tc>
                <a:extLst>
                  <a:ext uri="{0D108BD9-81ED-4DB2-BD59-A6C34878D82A}">
                    <a16:rowId xmlns:a16="http://schemas.microsoft.com/office/drawing/2014/main" val="10009"/>
                  </a:ext>
                </a:extLst>
              </a:tr>
            </a:tbl>
          </a:graphicData>
        </a:graphic>
      </p:graphicFrame>
      <p:sp>
        <p:nvSpPr>
          <p:cNvPr id="5217" name="TextBox 8"/>
          <p:cNvSpPr txBox="1">
            <a:spLocks noChangeArrowheads="1"/>
          </p:cNvSpPr>
          <p:nvPr/>
        </p:nvSpPr>
        <p:spPr bwMode="auto">
          <a:xfrm>
            <a:off x="539750" y="6277769"/>
            <a:ext cx="7561263" cy="369888"/>
          </a:xfrm>
          <a:prstGeom prst="rect">
            <a:avLst/>
          </a:prstGeom>
          <a:noFill/>
          <a:ln w="9525">
            <a:noFill/>
            <a:miter lim="800000"/>
            <a:headEnd/>
            <a:tailEnd/>
          </a:ln>
        </p:spPr>
        <p:txBody>
          <a:bodyPr>
            <a:spAutoFit/>
          </a:bodyPr>
          <a:lstStyle/>
          <a:p>
            <a:r>
              <a:rPr lang="en-GB" dirty="0"/>
              <a:t>SIP = Number of staff in post                   FTE = Full time equivalent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Title_x0020__x0028_Welsh_x0029_ xmlns="66cfced3-2252-43f8-a5d2-c26605d67d19" xsi:nil="true"/>
    <b6bad8d7342d4cc5ae5d0cd685ebd519 xmlns="66cfced3-2252-43f8-a5d2-c26605d67d19">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66cfced3-2252-43f8-a5d2-c26605d67d19">12</Calendar_x0020_Year>
    <Retention_x0020_Year xmlns="66cfced3-2252-43f8-a5d2-c26605d67d19" xsi:nil="true"/>
    <Document_x0020_Type xmlns="0e4b847c-d123-462b-abf1-65267a573c36" xsi:nil="true"/>
    <TaxCatchAll xmlns="66cfced3-2252-43f8-a5d2-c26605d67d19">
      <Value>81</Value>
      <Value>913</Value>
      <Value>814</Value>
    </TaxCatchAll>
    <Academic_x0020_Year xmlns="66cfced3-2252-43f8-a5d2-c26605d67d19" xsi:nil="true"/>
    <Current_x002f_Leaver xmlns="1a5095b1-46fd-4db7-ba28-fadc883f9fdb" xsi:nil="true"/>
    <Financial_x0020_Year xmlns="66cfced3-2252-43f8-a5d2-c26605d67d19" xsi:nil="true"/>
    <cc0b10f3113e4130b5015fa148c98bd3 xmlns="1a5095b1-46fd-4db7-ba28-fadc883f9fdb">
      <Terms xmlns="http://schemas.microsoft.com/office/infopath/2007/PartnerControls">
        <TermInfo xmlns="http://schemas.microsoft.com/office/infopath/2007/PartnerControls">
          <TermName xmlns="http://schemas.microsoft.com/office/infopath/2007/PartnerControls">Management Information</TermName>
          <TermId xmlns="http://schemas.microsoft.com/office/infopath/2007/PartnerControls">9bf51818-d831-4124-a742-0a20da9e65b2</TermId>
        </TermInfo>
      </Terms>
    </cc0b10f3113e4130b5015fa148c98bd3>
    <Financial_x0020_Year_x003a_Year xmlns="66cfced3-2252-43f8-a5d2-c26605d67d19" xsi:nil="true"/>
    <o0d49958dddd469a8a4cecdbca3e8784 xmlns="1a5095b1-46fd-4db7-ba28-fadc883f9fdb">
      <Terms xmlns="http://schemas.microsoft.com/office/infopath/2007/PartnerControls">
        <TermInfo xmlns="http://schemas.microsoft.com/office/infopath/2007/PartnerControls">
          <TermName xmlns="http://schemas.microsoft.com/office/infopath/2007/PartnerControls">Transparency agenda</TermName>
          <TermId xmlns="http://schemas.microsoft.com/office/infopath/2007/PartnerControls">abf3bdb5-edc6-4faf-8bf3-85f1c1de6361</TermId>
        </TermInfo>
      </Terms>
    </o0d49958dddd469a8a4cecdbca3e8784>
    <Document_x0020_status xmlns="1a5095b1-46fd-4db7-ba28-fadc883f9fdb">Current</Document_x0020_status>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Human Rescources Standard Document" ma:contentTypeID="0x01010069B7F28148DAC946992E412E0943283B5600E49A34F3AD81344FA7AADA4341B1E407" ma:contentTypeVersion="35" ma:contentTypeDescription="A standard document for HR" ma:contentTypeScope="" ma:versionID="97d62fbdc44d8c639b63d91d75a04c55">
  <xsd:schema xmlns:xsd="http://www.w3.org/2001/XMLSchema" xmlns:xs="http://www.w3.org/2001/XMLSchema" xmlns:p="http://schemas.microsoft.com/office/2006/metadata/properties" xmlns:ns1="http://schemas.microsoft.com/sharepoint/v3" xmlns:ns2="66cfced3-2252-43f8-a5d2-c26605d67d19" xmlns:ns3="1a5095b1-46fd-4db7-ba28-fadc883f9fdb" xmlns:ns4="0e4b847c-d123-462b-abf1-65267a573c36" targetNamespace="http://schemas.microsoft.com/office/2006/metadata/properties" ma:root="true" ma:fieldsID="c4791025d6e9b8bc5f4a9a3276c309b7" ns1:_="" ns2:_="" ns3:_="" ns4:_="">
    <xsd:import namespace="http://schemas.microsoft.com/sharepoint/v3"/>
    <xsd:import namespace="66cfced3-2252-43f8-a5d2-c26605d67d19"/>
    <xsd:import namespace="1a5095b1-46fd-4db7-ba28-fadc883f9fdb"/>
    <xsd:import namespace="0e4b847c-d123-462b-abf1-65267a573c36"/>
    <xsd:element name="properties">
      <xsd:complexType>
        <xsd:sequence>
          <xsd:element name="documentManagement">
            <xsd:complexType>
              <xsd:all>
                <xsd:element ref="ns2:Title_x0020__x0028_Welsh_x0029_" minOccurs="0"/>
                <xsd:element ref="ns2:Academic_x0020_Year" minOccurs="0"/>
                <xsd:element ref="ns2:Financial_x0020_Year" minOccurs="0"/>
                <xsd:element ref="ns2:Calendar_x0020_Year" minOccurs="0"/>
                <xsd:element ref="ns2:Retention_x0020_Year" minOccurs="0"/>
                <xsd:element ref="ns3:Current_x002f_Leaver" minOccurs="0"/>
                <xsd:element ref="ns4:Document_x0020_Type" minOccurs="0"/>
                <xsd:element ref="ns2:Financial_x0020_Year_x003a_Year" minOccurs="0"/>
                <xsd:element ref="ns2:TaxCatchAll" minOccurs="0"/>
                <xsd:element ref="ns2:b6bad8d7342d4cc5ae5d0cd685ebd519" minOccurs="0"/>
                <xsd:element ref="ns2:TaxCatchAllLabel" minOccurs="0"/>
                <xsd:element ref="ns3:MediaServiceMetadata" minOccurs="0"/>
                <xsd:element ref="ns3:MediaServiceFastMetadata" minOccurs="0"/>
                <xsd:element ref="ns3:MediaServiceAutoKeyPoints" minOccurs="0"/>
                <xsd:element ref="ns3:MediaServiceKeyPoints" minOccurs="0"/>
                <xsd:element ref="ns3:o0d49958dddd469a8a4cecdbca3e8784" minOccurs="0"/>
                <xsd:element ref="ns3:cc0b10f3113e4130b5015fa148c98bd3" minOccurs="0"/>
                <xsd:element ref="ns3:Document_x0020_status"/>
                <xsd:element ref="ns2:SharedWithUsers" minOccurs="0"/>
                <xsd:element ref="ns2: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32" nillable="true" ma:displayName="Unified Compliance Policy Properties" ma:hidden="true" ma:internalName="_ip_UnifiedCompliancePolicyProperties">
      <xsd:simpleType>
        <xsd:restriction base="dms:Note"/>
      </xsd:simpleType>
    </xsd:element>
    <xsd:element name="_ip_UnifiedCompliancePolicyUIAction" ma:index="3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cfced3-2252-43f8-a5d2-c26605d67d19"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Academic_x0020_Year" ma:index="4" nillable="true" ma:displayName="Academic Year" ma:list="{59a7f092-9277-44fc-806b-6d16ecd02118}" ma:internalName="Academic_x0020_Year" ma:readOnly="false" ma:showField="Title" ma:web="66cfced3-2252-43f8-a5d2-c26605d67d19">
      <xsd:simpleType>
        <xsd:restriction base="dms:Lookup"/>
      </xsd:simpleType>
    </xsd:element>
    <xsd:element name="Financial_x0020_Year" ma:index="5" nillable="true" ma:displayName="Financial Year" ma:list="{759f79c4-35ae-40ba-8949-752abbfd094f}" ma:internalName="Financial_x0020_Year" ma:readOnly="false" ma:showField="Title" ma:web="66cfced3-2252-43f8-a5d2-c26605d67d19">
      <xsd:simpleType>
        <xsd:restriction base="dms:Lookup"/>
      </xsd:simpleType>
    </xsd:element>
    <xsd:element name="Calendar_x0020_Year" ma:index="6" nillable="true" ma:displayName="Calendar Year" ma:list="{650ec10e-8a88-4a3b-ab1f-f461b452ed10}" ma:internalName="Calendar_x0020_Year" ma:readOnly="false" ma:showField="Title" ma:web="66cfced3-2252-43f8-a5d2-c26605d67d19">
      <xsd:simpleType>
        <xsd:restriction base="dms:Lookup"/>
      </xsd:simpleType>
    </xsd:element>
    <xsd:element name="Retention_x0020_Year" ma:index="7" nillable="true" ma:displayName="Retention Year" ma:format="DateOnly" ma:internalName="Retention_x0020_Year" ma:readOnly="false">
      <xsd:simpleType>
        <xsd:restriction base="dms:DateTime"/>
      </xsd:simpleType>
    </xsd:element>
    <xsd:element name="Financial_x0020_Year_x003a_Year" ma:index="12" nillable="true" ma:displayName="Financial Year:Year" ma:hidden="true" ma:list="{759f79c4-35ae-40ba-8949-752abbfd094f}" ma:internalName="Financial_x0020_Year_x003A_Year" ma:readOnly="false" ma:showField="Year" ma:web="66cfced3-2252-43f8-a5d2-c26605d67d19">
      <xsd:simpleType>
        <xsd:restriction base="dms:Lookup"/>
      </xsd:simpleType>
    </xsd:element>
    <xsd:element name="TaxCatchAll" ma:index="15" nillable="true" ma:displayName="Taxonomy Catch All Column" ma:hidden="true" ma:list="{25291572-e542-49df-b71b-c0411b2532ef}" ma:internalName="TaxCatchAll" ma:readOnly="false" ma:showField="CatchAllData" ma:web="66cfced3-2252-43f8-a5d2-c26605d67d19">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16" nillable="true" ma:taxonomy="true" ma:internalName="b6bad8d7342d4cc5ae5d0cd685ebd519" ma:taxonomyFieldName="Estyn_x0020_Language" ma:displayName="Estyn Language" ma:readOnly="false" ma:default="-1;#English|777de1d1-cd30-4966-a2e3-f61db4c431e8" ma:fieldId="{b6bad8d7-342d-4cc5-ae5d-0cd685ebd519}" ma:sspId="325a06cd-ca0f-425a-8fa6-645f2d2e4c2a" ma:termSetId="eb424e29-e252-4e5d-8539-61dc1fceb106" ma:anchorId="00000000-0000-0000-0000-000000000000" ma:open="false" ma:isKeyword="false">
      <xsd:complexType>
        <xsd:sequence>
          <xsd:element ref="pc:Terms" minOccurs="0" maxOccurs="1"/>
        </xsd:sequence>
      </xsd:complexType>
    </xsd:element>
    <xsd:element name="TaxCatchAllLabel" ma:index="19" nillable="true" ma:displayName="Taxonomy Catch All Column1" ma:hidden="true" ma:list="{25291572-e542-49df-b71b-c0411b2532ef}" ma:internalName="TaxCatchAllLabel" ma:readOnly="true" ma:showField="CatchAllDataLabel" ma:web="66cfced3-2252-43f8-a5d2-c26605d67d19">
      <xsd:complexType>
        <xsd:complexContent>
          <xsd:extension base="dms:MultiChoiceLookup">
            <xsd:sequence>
              <xsd:element name="Value" type="dms:Lookup" maxOccurs="unbounded" minOccurs="0" nillable="true"/>
            </xsd:sequence>
          </xsd:extension>
        </xsd:complexContent>
      </xsd:complexType>
    </xsd:element>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a5095b1-46fd-4db7-ba28-fadc883f9fdb" elementFormDefault="qualified">
    <xsd:import namespace="http://schemas.microsoft.com/office/2006/documentManagement/types"/>
    <xsd:import namespace="http://schemas.microsoft.com/office/infopath/2007/PartnerControls"/>
    <xsd:element name="Current_x002f_Leaver" ma:index="8" nillable="true" ma:displayName="Current/Leaver" ma:format="Dropdown" ma:internalName="Current_x002f_Leaver" ma:readOnly="false">
      <xsd:simpleType>
        <xsd:restriction base="dms:Choice">
          <xsd:enumeration value="Current"/>
          <xsd:enumeration value="Leaver"/>
        </xsd:restriction>
      </xsd:simpleType>
    </xsd:element>
    <xsd:element name="MediaServiceMetadata" ma:index="21" nillable="true" ma:displayName="MediaServiceMetadata" ma:hidden="true" ma:internalName="MediaServiceMetadata" ma:readOnly="true">
      <xsd:simpleType>
        <xsd:restriction base="dms:Note"/>
      </xsd:simpleType>
    </xsd:element>
    <xsd:element name="MediaServiceFastMetadata" ma:index="22" nillable="true" ma:displayName="MediaServiceFastMetadata" ma:hidden="true" ma:internalName="MediaServiceFastMetadata" ma:readOnly="true">
      <xsd:simpleType>
        <xsd:restriction base="dms:Note"/>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hidden="true" ma:internalName="MediaServiceKeyPoints" ma:readOnly="true">
      <xsd:simpleType>
        <xsd:restriction base="dms:Note"/>
      </xsd:simpleType>
    </xsd:element>
    <xsd:element name="o0d49958dddd469a8a4cecdbca3e8784" ma:index="26" ma:taxonomy="true" ma:internalName="o0d49958dddd469a8a4cecdbca3e8784" ma:taxonomyFieldName="Process_x0020_MM" ma:displayName="Process" ma:readOnly="false" ma:default="" ma:fieldId="{80d49958-dddd-469a-8a4c-ecdbca3e8784}" ma:sspId="325a06cd-ca0f-425a-8fa6-645f2d2e4c2a" ma:termSetId="1c3e4bbd-ee17-45ed-87b3-e56107942f60" ma:anchorId="00000000-0000-0000-0000-000000000000" ma:open="false" ma:isKeyword="false">
      <xsd:complexType>
        <xsd:sequence>
          <xsd:element ref="pc:Terms" minOccurs="0" maxOccurs="1"/>
        </xsd:sequence>
      </xsd:complexType>
    </xsd:element>
    <xsd:element name="cc0b10f3113e4130b5015fa148c98bd3" ma:index="28" ma:taxonomy="true" ma:internalName="cc0b10f3113e4130b5015fa148c98bd3" ma:taxonomyFieldName="System_x0020_MM" ma:displayName="System" ma:readOnly="false" ma:default="" ma:fieldId="{cc0b10f3-113e-4130-b501-5fa148c98bd3}" ma:sspId="325a06cd-ca0f-425a-8fa6-645f2d2e4c2a" ma:termSetId="8a8144d9-e18b-461c-b396-6be809caee93" ma:anchorId="00000000-0000-0000-0000-000000000000" ma:open="false" ma:isKeyword="false">
      <xsd:complexType>
        <xsd:sequence>
          <xsd:element ref="pc:Terms" minOccurs="0" maxOccurs="1"/>
        </xsd:sequence>
      </xsd:complexType>
    </xsd:element>
    <xsd:element name="Document_x0020_status" ma:index="29" ma:displayName="Document status" ma:format="Dropdown" ma:internalName="Document_x0020_status" ma:readOnly="false">
      <xsd:simpleType>
        <xsd:restriction base="dms:Choice">
          <xsd:enumeration value="Archive"/>
          <xsd:enumeration value="Current"/>
          <xsd:enumeration value="Draft"/>
        </xsd:restriction>
      </xsd:simpleType>
    </xsd:element>
  </xsd:schema>
  <xsd:schema xmlns:xsd="http://www.w3.org/2001/XMLSchema" xmlns:xs="http://www.w3.org/2001/XMLSchema" xmlns:dms="http://schemas.microsoft.com/office/2006/documentManagement/types" xmlns:pc="http://schemas.microsoft.com/office/infopath/2007/PartnerControls" targetNamespace="0e4b847c-d123-462b-abf1-65267a573c36" elementFormDefault="qualified">
    <xsd:import namespace="http://schemas.microsoft.com/office/2006/documentManagement/types"/>
    <xsd:import namespace="http://schemas.microsoft.com/office/infopath/2007/PartnerControls"/>
    <xsd:element name="Document_x0020_Type" ma:index="10" nillable="true" ma:displayName="Document Type" ma:format="Dropdown" ma:internalName="Document_x0020_Type" ma:readOnly="false">
      <xsd:simpleType>
        <xsd:restriction base="dms:Choice">
          <xsd:enumeration value="Advert"/>
          <xsd:enumeration value="Applications"/>
          <xsd:enumeration value="Assessments"/>
          <xsd:enumeration value="Correspondence"/>
          <xsd:enumeration value="Information Pack"/>
          <xsd:enumeration value="Interviews"/>
          <xsd:enumeration value="Sif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ma:index="9"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97B1E6-3F27-4DFD-BA46-D2F79A3597CE}">
  <ds:schemaRefs>
    <ds:schemaRef ds:uri="http://purl.org/dc/elements/1.1/"/>
    <ds:schemaRef ds:uri="http://schemas.microsoft.com/office/2006/metadata/properties"/>
    <ds:schemaRef ds:uri="0e4b847c-d123-462b-abf1-65267a573c36"/>
    <ds:schemaRef ds:uri="http://schemas.microsoft.com/sharepoint/v3"/>
    <ds:schemaRef ds:uri="http://purl.org/dc/terms/"/>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1a5095b1-46fd-4db7-ba28-fadc883f9fdb"/>
    <ds:schemaRef ds:uri="66cfced3-2252-43f8-a5d2-c26605d67d19"/>
    <ds:schemaRef ds:uri="http://purl.org/dc/dcmitype/"/>
  </ds:schemaRefs>
</ds:datastoreItem>
</file>

<file path=customXml/itemProps2.xml><?xml version="1.0" encoding="utf-8"?>
<ds:datastoreItem xmlns:ds="http://schemas.openxmlformats.org/officeDocument/2006/customXml" ds:itemID="{801BC4C8-7FED-47A1-BD6C-91829A54E9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6cfced3-2252-43f8-a5d2-c26605d67d19"/>
    <ds:schemaRef ds:uri="1a5095b1-46fd-4db7-ba28-fadc883f9fdb"/>
    <ds:schemaRef ds:uri="0e4b847c-d123-462b-abf1-65267a573c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C6E1B6-8B8A-4738-8B78-1E22FEC2A1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1420</TotalTime>
  <Words>440</Words>
  <Application>Microsoft Office PowerPoint</Application>
  <PresentationFormat>On-screen Show (4:3)</PresentationFormat>
  <Paragraphs>124</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About Estyn</vt:lpstr>
      <vt:lpstr>About Estyn (continued)</vt:lpstr>
      <vt:lpstr>PowerPoint Presentation</vt:lpstr>
      <vt:lpstr>Salary scales in Estyn as at 30 June 2021</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Estyn</dc:title>
  <dc:creator>meurig.chapple</dc:creator>
  <dc:description/>
  <cp:lastModifiedBy>Shuna Lovering</cp:lastModifiedBy>
  <cp:revision>119</cp:revision>
  <cp:lastPrinted>2018-01-19T14:30:00Z</cp:lastPrinted>
  <dcterms:created xsi:type="dcterms:W3CDTF">2010-10-08T14:09:43Z</dcterms:created>
  <dcterms:modified xsi:type="dcterms:W3CDTF">2021-11-26T12:56:41Z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0x01010069B7F28148DAC946992E412E0943283B5600E49A34F3AD81344FA7AADA4341B1E407</vt:lpwstr>
  </property>
  <property fmtid="{D5CDD505-2E9C-101B-9397-08002B2CF9AE}" pid="3" name="Estyn_x0020_Language">
    <vt:lpwstr>1;#English|777de1d1-cd30-4966-a2e3-f61db4c431e8</vt:lpwstr>
  </property>
  <property fmtid="{D5CDD505-2E9C-101B-9397-08002B2CF9AE}" pid="4" name="Estyn Language">
    <vt:lpwstr>81;#English|777de1d1-cd30-4966-a2e3-f61db4c431e8</vt:lpwstr>
  </property>
  <property fmtid="{D5CDD505-2E9C-101B-9397-08002B2CF9AE}" pid="5" name="Process - HR">
    <vt:lpwstr>176</vt:lpwstr>
  </property>
  <property fmtid="{D5CDD505-2E9C-101B-9397-08002B2CF9AE}" pid="6" name="Additional Comments (one line)">
    <vt:lpwstr/>
  </property>
  <property fmtid="{D5CDD505-2E9C-101B-9397-08002B2CF9AE}" pid="7" name="Order">
    <vt:r8>30600</vt:r8>
  </property>
  <property fmtid="{D5CDD505-2E9C-101B-9397-08002B2CF9AE}" pid="8" name="Address 1">
    <vt:lpwstr/>
  </property>
  <property fmtid="{D5CDD505-2E9C-101B-9397-08002B2CF9AE}" pid="9" name="Date of Birth">
    <vt:lpwstr/>
  </property>
  <property fmtid="{D5CDD505-2E9C-101B-9397-08002B2CF9AE}" pid="10" name="xd_Signature">
    <vt:bool>false</vt:bool>
  </property>
  <property fmtid="{D5CDD505-2E9C-101B-9397-08002B2CF9AE}" pid="11" name="xd_ProgID">
    <vt:lpwstr/>
  </property>
  <property fmtid="{D5CDD505-2E9C-101B-9397-08002B2CF9AE}" pid="12" name="Surname">
    <vt:lpwstr/>
  </property>
  <property fmtid="{D5CDD505-2E9C-101B-9397-08002B2CF9AE}" pid="13" name="Address 4">
    <vt:lpwstr/>
  </property>
  <property fmtid="{D5CDD505-2E9C-101B-9397-08002B2CF9AE}" pid="14" name="Man Code">
    <vt:lpwstr/>
  </property>
  <property fmtid="{D5CDD505-2E9C-101B-9397-08002B2CF9AE}" pid="15" name="NI Number">
    <vt:lpwstr/>
  </property>
  <property fmtid="{D5CDD505-2E9C-101B-9397-08002B2CF9AE}" pid="16" name="Location">
    <vt:lpwstr/>
  </property>
  <property fmtid="{D5CDD505-2E9C-101B-9397-08002B2CF9AE}" pid="17" name="Address 3">
    <vt:lpwstr/>
  </property>
  <property fmtid="{D5CDD505-2E9C-101B-9397-08002B2CF9AE}" pid="18" name="TemplateUrl">
    <vt:lpwstr/>
  </property>
  <property fmtid="{D5CDD505-2E9C-101B-9397-08002B2CF9AE}" pid="19" name="Address 2">
    <vt:lpwstr/>
  </property>
  <property fmtid="{D5CDD505-2E9C-101B-9397-08002B2CF9AE}" pid="20" name="Post Code">
    <vt:lpwstr/>
  </property>
  <property fmtid="{D5CDD505-2E9C-101B-9397-08002B2CF9AE}" pid="21" name="Forename">
    <vt:lpwstr/>
  </property>
  <property fmtid="{D5CDD505-2E9C-101B-9397-08002B2CF9AE}" pid="22" name="Title1">
    <vt:lpwstr/>
  </property>
  <property fmtid="{D5CDD505-2E9C-101B-9397-08002B2CF9AE}" pid="23" name="SP Migration - Clean up">
    <vt:lpwstr>03. Live (Data will be migrated into a live library or list)</vt:lpwstr>
  </property>
  <property fmtid="{D5CDD505-2E9C-101B-9397-08002B2CF9AE}" pid="24" name="Process_x0020_MM">
    <vt:lpwstr/>
  </property>
  <property fmtid="{D5CDD505-2E9C-101B-9397-08002B2CF9AE}" pid="25" name="System MM">
    <vt:lpwstr>814;#Management Information|9bf51818-d831-4124-a742-0a20da9e65b2</vt:lpwstr>
  </property>
  <property fmtid="{D5CDD505-2E9C-101B-9397-08002B2CF9AE}" pid="26" name="Process MM">
    <vt:lpwstr>913;#Transparency agenda|abf3bdb5-edc6-4faf-8bf3-85f1c1de6361</vt:lpwstr>
  </property>
  <property fmtid="{D5CDD505-2E9C-101B-9397-08002B2CF9AE}" pid="27" name="System - HR">
    <vt:lpwstr>31</vt:lpwstr>
  </property>
</Properties>
</file>