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5"/>
  </p:sldMasterIdLst>
  <p:notesMasterIdLst>
    <p:notesMasterId r:id="rId27"/>
  </p:notesMasterIdLst>
  <p:handoutMasterIdLst>
    <p:handoutMasterId r:id="rId28"/>
  </p:handoutMasterIdLst>
  <p:sldIdLst>
    <p:sldId id="256" r:id="rId6"/>
    <p:sldId id="257" r:id="rId7"/>
    <p:sldId id="288" r:id="rId8"/>
    <p:sldId id="279" r:id="rId9"/>
    <p:sldId id="294" r:id="rId10"/>
    <p:sldId id="289" r:id="rId11"/>
    <p:sldId id="293" r:id="rId12"/>
    <p:sldId id="280" r:id="rId13"/>
    <p:sldId id="283" r:id="rId14"/>
    <p:sldId id="286" r:id="rId15"/>
    <p:sldId id="296" r:id="rId16"/>
    <p:sldId id="295" r:id="rId17"/>
    <p:sldId id="292" r:id="rId18"/>
    <p:sldId id="271" r:id="rId19"/>
    <p:sldId id="259" r:id="rId20"/>
    <p:sldId id="270" r:id="rId21"/>
    <p:sldId id="260" r:id="rId22"/>
    <p:sldId id="276" r:id="rId23"/>
    <p:sldId id="273" r:id="rId24"/>
    <p:sldId id="297" r:id="rId25"/>
    <p:sldId id="298" r:id="rId26"/>
  </p:sldIdLst>
  <p:sldSz cx="13004800" cy="9753600"/>
  <p:notesSz cx="9998075" cy="686435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5712">
          <p15:clr>
            <a:srgbClr val="A4A3A4"/>
          </p15:clr>
        </p15:guide>
        <p15:guide id="2" pos="336">
          <p15:clr>
            <a:srgbClr val="A4A3A4"/>
          </p15:clr>
        </p15:guide>
      </p15:sldGuideLst>
    </p:ext>
    <p:ext uri="{2D200454-40CA-4A62-9FC3-DE9A4176ACB9}">
      <p15:notesGuideLst xmlns:p15="http://schemas.microsoft.com/office/powerpoint/2012/main">
        <p15:guide id="1" orient="horz" pos="2162" userDrawn="1">
          <p15:clr>
            <a:srgbClr val="A4A3A4"/>
          </p15:clr>
        </p15:guide>
        <p15:guide id="2" pos="3149"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7AAE0"/>
    <a:srgbClr val="2A7AB0"/>
    <a:srgbClr val="E94141"/>
    <a:srgbClr val="E62626"/>
    <a:srgbClr val="F6F5EE"/>
    <a:srgbClr val="E6413E"/>
    <a:srgbClr val="F1F2F2"/>
    <a:srgbClr val="A2C83A"/>
    <a:srgbClr val="414042"/>
    <a:srgbClr val="EE6C6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35" autoAdjust="0"/>
    <p:restoredTop sz="93851" autoAdjust="0"/>
  </p:normalViewPr>
  <p:slideViewPr>
    <p:cSldViewPr snapToGrid="0">
      <p:cViewPr varScale="1">
        <p:scale>
          <a:sx n="98" d="100"/>
          <a:sy n="98" d="100"/>
        </p:scale>
        <p:origin x="84" y="-1620"/>
      </p:cViewPr>
      <p:guideLst>
        <p:guide orient="horz" pos="5712"/>
        <p:guide pos="336"/>
      </p:guideLst>
    </p:cSldViewPr>
  </p:slideViewPr>
  <p:notesTextViewPr>
    <p:cViewPr>
      <p:scale>
        <a:sx n="100" d="100"/>
        <a:sy n="100" d="100"/>
      </p:scale>
      <p:origin x="0" y="0"/>
    </p:cViewPr>
  </p:notesTextViewPr>
  <p:notesViewPr>
    <p:cSldViewPr snapToGrid="0">
      <p:cViewPr varScale="1">
        <p:scale>
          <a:sx n="50" d="100"/>
          <a:sy n="50" d="100"/>
        </p:scale>
        <p:origin x="-1411" y="-72"/>
      </p:cViewPr>
      <p:guideLst>
        <p:guide orient="horz" pos="2162"/>
        <p:guide pos="3149"/>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 Type="http://schemas.openxmlformats.org/officeDocument/2006/relationships/customXml" Target="../customXml/item3.xml"/><Relationship Id="rId21" Type="http://schemas.openxmlformats.org/officeDocument/2006/relationships/slide" Target="slides/slide16.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slide" Target="slides/slide15.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tableStyles" Target="tableStyles.xml"/><Relationship Id="rId5" Type="http://schemas.openxmlformats.org/officeDocument/2006/relationships/slideMaster" Target="slideMasters/slideMaster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handoutMaster" Target="handoutMasters/handoutMaster1.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theme" Target="theme/theme1.xml"/><Relationship Id="rId4" Type="http://schemas.openxmlformats.org/officeDocument/2006/relationships/customXml" Target="../customXml/item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4332662" cy="342994"/>
          </a:xfrm>
          <a:prstGeom prst="rect">
            <a:avLst/>
          </a:prstGeom>
        </p:spPr>
        <p:txBody>
          <a:bodyPr vert="horz" lIns="67748" tIns="33874" rIns="67748" bIns="33874" rtlCol="0"/>
          <a:lstStyle>
            <a:lvl1pPr algn="l">
              <a:defRPr sz="900"/>
            </a:lvl1pPr>
          </a:lstStyle>
          <a:p>
            <a:endParaRPr lang="en-GB"/>
          </a:p>
        </p:txBody>
      </p:sp>
      <p:sp>
        <p:nvSpPr>
          <p:cNvPr id="3" name="Date Placeholder 2"/>
          <p:cNvSpPr>
            <a:spLocks noGrp="1"/>
          </p:cNvSpPr>
          <p:nvPr>
            <p:ph type="dt" sz="quarter" idx="1"/>
          </p:nvPr>
        </p:nvSpPr>
        <p:spPr>
          <a:xfrm>
            <a:off x="5662973" y="1"/>
            <a:ext cx="4332662" cy="342994"/>
          </a:xfrm>
          <a:prstGeom prst="rect">
            <a:avLst/>
          </a:prstGeom>
        </p:spPr>
        <p:txBody>
          <a:bodyPr vert="horz" lIns="67748" tIns="33874" rIns="67748" bIns="33874" rtlCol="0"/>
          <a:lstStyle>
            <a:lvl1pPr algn="r">
              <a:defRPr sz="900"/>
            </a:lvl1pPr>
          </a:lstStyle>
          <a:p>
            <a:fld id="{D3BA68DE-3BE2-4835-8826-891237B8176D}" type="datetimeFigureOut">
              <a:rPr lang="en-GB" smtClean="0"/>
              <a:t>25/07/2018</a:t>
            </a:fld>
            <a:endParaRPr lang="en-GB"/>
          </a:p>
        </p:txBody>
      </p:sp>
      <p:sp>
        <p:nvSpPr>
          <p:cNvPr id="4" name="Footer Placeholder 3"/>
          <p:cNvSpPr>
            <a:spLocks noGrp="1"/>
          </p:cNvSpPr>
          <p:nvPr>
            <p:ph type="ftr" sz="quarter" idx="2"/>
          </p:nvPr>
        </p:nvSpPr>
        <p:spPr>
          <a:xfrm>
            <a:off x="0" y="6520239"/>
            <a:ext cx="4332662" cy="342994"/>
          </a:xfrm>
          <a:prstGeom prst="rect">
            <a:avLst/>
          </a:prstGeom>
        </p:spPr>
        <p:txBody>
          <a:bodyPr vert="horz" lIns="67748" tIns="33874" rIns="67748" bIns="33874" rtlCol="0" anchor="b"/>
          <a:lstStyle>
            <a:lvl1pPr algn="l">
              <a:defRPr sz="900"/>
            </a:lvl1pPr>
          </a:lstStyle>
          <a:p>
            <a:endParaRPr lang="en-GB"/>
          </a:p>
        </p:txBody>
      </p:sp>
      <p:sp>
        <p:nvSpPr>
          <p:cNvPr id="5" name="Slide Number Placeholder 4"/>
          <p:cNvSpPr>
            <a:spLocks noGrp="1"/>
          </p:cNvSpPr>
          <p:nvPr>
            <p:ph type="sldNum" sz="quarter" idx="3"/>
          </p:nvPr>
        </p:nvSpPr>
        <p:spPr>
          <a:xfrm>
            <a:off x="5662973" y="6520239"/>
            <a:ext cx="4332662" cy="342994"/>
          </a:xfrm>
          <a:prstGeom prst="rect">
            <a:avLst/>
          </a:prstGeom>
        </p:spPr>
        <p:txBody>
          <a:bodyPr vert="horz" lIns="67748" tIns="33874" rIns="67748" bIns="33874" rtlCol="0" anchor="b"/>
          <a:lstStyle>
            <a:lvl1pPr algn="r">
              <a:defRPr sz="900"/>
            </a:lvl1pPr>
          </a:lstStyle>
          <a:p>
            <a:fld id="{FE0471B6-559A-4253-B89F-F506DC6AB7A7}" type="slidenum">
              <a:rPr lang="en-GB" smtClean="0"/>
              <a:t>‹#›</a:t>
            </a:fld>
            <a:endParaRPr lang="en-GB"/>
          </a:p>
        </p:txBody>
      </p:sp>
    </p:spTree>
    <p:extLst>
      <p:ext uri="{BB962C8B-B14F-4D97-AF65-F5344CB8AC3E}">
        <p14:creationId xmlns:p14="http://schemas.microsoft.com/office/powerpoint/2010/main" val="258269779"/>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4332662" cy="344111"/>
          </a:xfrm>
          <a:prstGeom prst="rect">
            <a:avLst/>
          </a:prstGeom>
        </p:spPr>
        <p:txBody>
          <a:bodyPr vert="horz" lIns="67748" tIns="33874" rIns="67748" bIns="33874" rtlCol="0"/>
          <a:lstStyle>
            <a:lvl1pPr algn="l">
              <a:defRPr sz="900"/>
            </a:lvl1pPr>
          </a:lstStyle>
          <a:p>
            <a:endParaRPr lang="en-GB"/>
          </a:p>
        </p:txBody>
      </p:sp>
      <p:sp>
        <p:nvSpPr>
          <p:cNvPr id="3" name="Date Placeholder 2"/>
          <p:cNvSpPr>
            <a:spLocks noGrp="1"/>
          </p:cNvSpPr>
          <p:nvPr>
            <p:ph type="dt" idx="1"/>
          </p:nvPr>
        </p:nvSpPr>
        <p:spPr>
          <a:xfrm>
            <a:off x="5662973" y="0"/>
            <a:ext cx="4332662" cy="344111"/>
          </a:xfrm>
          <a:prstGeom prst="rect">
            <a:avLst/>
          </a:prstGeom>
        </p:spPr>
        <p:txBody>
          <a:bodyPr vert="horz" lIns="67748" tIns="33874" rIns="67748" bIns="33874" rtlCol="0"/>
          <a:lstStyle>
            <a:lvl1pPr algn="r">
              <a:defRPr sz="900"/>
            </a:lvl1pPr>
          </a:lstStyle>
          <a:p>
            <a:fld id="{7AFE752A-6844-4975-912B-25023608BDDF}" type="datetimeFigureOut">
              <a:rPr lang="en-GB" smtClean="0"/>
              <a:t>25/07/2018</a:t>
            </a:fld>
            <a:endParaRPr lang="en-GB"/>
          </a:p>
        </p:txBody>
      </p:sp>
      <p:sp>
        <p:nvSpPr>
          <p:cNvPr id="4" name="Slide Image Placeholder 3"/>
          <p:cNvSpPr>
            <a:spLocks noGrp="1" noRot="1" noChangeAspect="1"/>
          </p:cNvSpPr>
          <p:nvPr>
            <p:ph type="sldImg" idx="2"/>
          </p:nvPr>
        </p:nvSpPr>
        <p:spPr>
          <a:xfrm>
            <a:off x="3454400" y="858838"/>
            <a:ext cx="3089275" cy="2316162"/>
          </a:xfrm>
          <a:prstGeom prst="rect">
            <a:avLst/>
          </a:prstGeom>
          <a:noFill/>
          <a:ln w="12700">
            <a:solidFill>
              <a:prstClr val="black"/>
            </a:solidFill>
          </a:ln>
        </p:spPr>
        <p:txBody>
          <a:bodyPr vert="horz" lIns="67748" tIns="33874" rIns="67748" bIns="33874" rtlCol="0" anchor="ctr"/>
          <a:lstStyle/>
          <a:p>
            <a:endParaRPr lang="en-GB"/>
          </a:p>
        </p:txBody>
      </p:sp>
      <p:sp>
        <p:nvSpPr>
          <p:cNvPr id="5" name="Notes Placeholder 4"/>
          <p:cNvSpPr>
            <a:spLocks noGrp="1"/>
          </p:cNvSpPr>
          <p:nvPr>
            <p:ph type="body" sz="quarter" idx="3"/>
          </p:nvPr>
        </p:nvSpPr>
        <p:spPr>
          <a:xfrm>
            <a:off x="999564" y="3303692"/>
            <a:ext cx="7998948" cy="2702614"/>
          </a:xfrm>
          <a:prstGeom prst="rect">
            <a:avLst/>
          </a:prstGeom>
        </p:spPr>
        <p:txBody>
          <a:bodyPr vert="horz" lIns="67748" tIns="33874" rIns="67748" bIns="33874"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6520239"/>
            <a:ext cx="4332662" cy="344111"/>
          </a:xfrm>
          <a:prstGeom prst="rect">
            <a:avLst/>
          </a:prstGeom>
        </p:spPr>
        <p:txBody>
          <a:bodyPr vert="horz" lIns="67748" tIns="33874" rIns="67748" bIns="33874" rtlCol="0" anchor="b"/>
          <a:lstStyle>
            <a:lvl1pPr algn="l">
              <a:defRPr sz="900"/>
            </a:lvl1pPr>
          </a:lstStyle>
          <a:p>
            <a:endParaRPr lang="en-GB"/>
          </a:p>
        </p:txBody>
      </p:sp>
      <p:sp>
        <p:nvSpPr>
          <p:cNvPr id="7" name="Slide Number Placeholder 6"/>
          <p:cNvSpPr>
            <a:spLocks noGrp="1"/>
          </p:cNvSpPr>
          <p:nvPr>
            <p:ph type="sldNum" sz="quarter" idx="5"/>
          </p:nvPr>
        </p:nvSpPr>
        <p:spPr>
          <a:xfrm>
            <a:off x="5662973" y="6520239"/>
            <a:ext cx="4332662" cy="344111"/>
          </a:xfrm>
          <a:prstGeom prst="rect">
            <a:avLst/>
          </a:prstGeom>
        </p:spPr>
        <p:txBody>
          <a:bodyPr vert="horz" lIns="67748" tIns="33874" rIns="67748" bIns="33874" rtlCol="0" anchor="b"/>
          <a:lstStyle>
            <a:lvl1pPr algn="r">
              <a:defRPr sz="900"/>
            </a:lvl1pPr>
          </a:lstStyle>
          <a:p>
            <a:fld id="{1DA6EDAE-1E4F-4755-ACF7-27DA78478AB5}" type="slidenum">
              <a:rPr lang="en-GB" smtClean="0"/>
              <a:t>‹#›</a:t>
            </a:fld>
            <a:endParaRPr lang="en-GB"/>
          </a:p>
        </p:txBody>
      </p:sp>
    </p:spTree>
    <p:extLst>
      <p:ext uri="{BB962C8B-B14F-4D97-AF65-F5344CB8AC3E}">
        <p14:creationId xmlns:p14="http://schemas.microsoft.com/office/powerpoint/2010/main" val="39076812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1DA6EDAE-1E4F-4755-ACF7-27DA78478AB5}" type="slidenum">
              <a:rPr lang="en-GB" smtClean="0"/>
              <a:t>3</a:t>
            </a:fld>
            <a:endParaRPr lang="en-GB"/>
          </a:p>
        </p:txBody>
      </p:sp>
    </p:spTree>
    <p:extLst>
      <p:ext uri="{BB962C8B-B14F-4D97-AF65-F5344CB8AC3E}">
        <p14:creationId xmlns:p14="http://schemas.microsoft.com/office/powerpoint/2010/main" val="25433940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latin typeface="Arial" panose="020B0604020202020204" pitchFamily="34" charset="0"/>
                <a:cs typeface="Arial" panose="020B0604020202020204" pitchFamily="34" charset="0"/>
              </a:rPr>
              <a:t>Although Extending Entitlement remains in force as Welsh Government guidance for this work, its influence has declined.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latin typeface="Arial" panose="020B0604020202020204" pitchFamily="34" charset="0"/>
                <a:cs typeface="Arial" panose="020B0604020202020204" pitchFamily="34" charset="0"/>
              </a:rPr>
              <a:t>The core principles of Extending Entitlement (Welsh Assembly Government, 2002) are still relevant.  However, since Extending Entitlement, the large number of new policy developments have not taken enough account of the entitlements and rights of all young people to access services.  The wide diversity of priorities introduced by these policy developments has weakened the ability of local authorities and other providers of youth support services, including the voluntary sector, to plan and deliver services effectively and in collaboration.  Presently, there is no integrated model for planning services that builds on the provision within the sector as whole.  Recent legislation affecting local authorities has led to the dissipation of formal partnerships for the delivery of youth support services.</a:t>
            </a:r>
          </a:p>
          <a:p>
            <a:endParaRPr lang="en-GB" dirty="0"/>
          </a:p>
        </p:txBody>
      </p:sp>
      <p:sp>
        <p:nvSpPr>
          <p:cNvPr id="4" name="Slide Number Placeholder 3"/>
          <p:cNvSpPr>
            <a:spLocks noGrp="1"/>
          </p:cNvSpPr>
          <p:nvPr>
            <p:ph type="sldNum" sz="quarter" idx="10"/>
          </p:nvPr>
        </p:nvSpPr>
        <p:spPr/>
        <p:txBody>
          <a:bodyPr/>
          <a:lstStyle/>
          <a:p>
            <a:fld id="{1DA6EDAE-1E4F-4755-ACF7-27DA78478AB5}" type="slidenum">
              <a:rPr lang="en-GB" smtClean="0"/>
              <a:t>6</a:t>
            </a:fld>
            <a:endParaRPr lang="en-GB"/>
          </a:p>
        </p:txBody>
      </p:sp>
    </p:spTree>
    <p:extLst>
      <p:ext uri="{BB962C8B-B14F-4D97-AF65-F5344CB8AC3E}">
        <p14:creationId xmlns:p14="http://schemas.microsoft.com/office/powerpoint/2010/main" val="402877407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GB" sz="1200" dirty="0" smtClean="0">
                <a:solidFill>
                  <a:srgbClr val="FF0000"/>
                </a:solidFill>
                <a:latin typeface="Arial" panose="020B0604020202020204" pitchFamily="34" charset="0"/>
                <a:cs typeface="Arial" panose="020B0604020202020204" pitchFamily="34" charset="0"/>
              </a:rPr>
              <a:t>Although Extending Entitlement remains in force as Welsh Government guidance for this work, its influence has declined.</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GB" dirty="0" smtClean="0">
              <a:latin typeface="Arial" panose="020B0604020202020204" pitchFamily="34" charset="0"/>
              <a:cs typeface="Arial" panose="020B0604020202020204" pitchFamily="34" charset="0"/>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GB" dirty="0" smtClean="0">
                <a:latin typeface="Arial" panose="020B0604020202020204" pitchFamily="34" charset="0"/>
                <a:cs typeface="Arial" panose="020B0604020202020204" pitchFamily="34" charset="0"/>
              </a:rPr>
              <a:t>The core principles of Extending Entitlement (Welsh Assembly Government, 2002) are still relevant.  However, since Extending Entitlement, the large number of new policy developments have not taken enough account of the entitlements and rights of all young people to access services.  The wide diversity of priorities introduced by these policy developments has weakened the ability of local authorities and other providers of youth support services, including the voluntary sector, to plan and deliver services effectively and in collaboration.  Presently, there is no integrated model for planning services that builds on the provision within the sector as whole.  Recent legislation affecting local authorities has led to the dissipation of formal partnerships for the delivery of youth support services.</a:t>
            </a:r>
          </a:p>
          <a:p>
            <a:endParaRPr lang="en-GB" dirty="0"/>
          </a:p>
        </p:txBody>
      </p:sp>
      <p:sp>
        <p:nvSpPr>
          <p:cNvPr id="4" name="Slide Number Placeholder 3"/>
          <p:cNvSpPr>
            <a:spLocks noGrp="1"/>
          </p:cNvSpPr>
          <p:nvPr>
            <p:ph type="sldNum" sz="quarter" idx="10"/>
          </p:nvPr>
        </p:nvSpPr>
        <p:spPr/>
        <p:txBody>
          <a:bodyPr/>
          <a:lstStyle/>
          <a:p>
            <a:fld id="{1DA6EDAE-1E4F-4755-ACF7-27DA78478AB5}" type="slidenum">
              <a:rPr lang="en-GB" smtClean="0"/>
              <a:t>7</a:t>
            </a:fld>
            <a:endParaRPr lang="en-GB"/>
          </a:p>
        </p:txBody>
      </p:sp>
    </p:spTree>
    <p:extLst>
      <p:ext uri="{BB962C8B-B14F-4D97-AF65-F5344CB8AC3E}">
        <p14:creationId xmlns:p14="http://schemas.microsoft.com/office/powerpoint/2010/main" val="191480380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spcBef>
                <a:spcPts val="600"/>
              </a:spcBef>
              <a:spcAft>
                <a:spcPts val="600"/>
              </a:spcAft>
              <a:buFont typeface="Arial" panose="020B0604020202020204" pitchFamily="34" charset="0"/>
              <a:buChar char="•"/>
            </a:pPr>
            <a:r>
              <a:rPr lang="en-GB" sz="1200" dirty="0" smtClean="0">
                <a:latin typeface="Arial" panose="020B0604020202020204" pitchFamily="34" charset="0"/>
                <a:cs typeface="Arial" panose="020B0604020202020204" pitchFamily="34" charset="0"/>
              </a:rPr>
              <a:t>There is a clear and profound difference between generic ‘work with young people’ and ‘youth work’.</a:t>
            </a:r>
          </a:p>
          <a:p>
            <a:r>
              <a:rPr lang="en-GB" sz="1200" dirty="0" smtClean="0">
                <a:latin typeface="Arial" panose="020B0604020202020204" pitchFamily="34" charset="0"/>
                <a:cs typeface="Arial" panose="020B0604020202020204" pitchFamily="34" charset="0"/>
              </a:rPr>
              <a:t>This leads to conflicting ideologies and priorities, which does not help to support policy development.  For example, </a:t>
            </a:r>
          </a:p>
          <a:p>
            <a:pPr marL="342900" marR="5080" indent="-342900">
              <a:buFont typeface="Arial" panose="020B0604020202020204" pitchFamily="34" charset="0"/>
              <a:buChar char="•"/>
              <a:tabLst>
                <a:tab pos="5485765" algn="l"/>
              </a:tabLst>
            </a:pPr>
            <a:endParaRPr lang="en-GB" sz="1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1200" dirty="0" smtClean="0">
              <a:solidFill>
                <a:schemeClr val="tx1">
                  <a:lumMod val="75000"/>
                  <a:lumOff val="25000"/>
                </a:schemeClr>
              </a:solidFill>
              <a:latin typeface="Arial"/>
              <a:cs typeface="Arial"/>
            </a:endParaRPr>
          </a:p>
          <a:p>
            <a:endParaRPr lang="en-GB" dirty="0"/>
          </a:p>
        </p:txBody>
      </p:sp>
      <p:sp>
        <p:nvSpPr>
          <p:cNvPr id="4" name="Slide Number Placeholder 3"/>
          <p:cNvSpPr>
            <a:spLocks noGrp="1"/>
          </p:cNvSpPr>
          <p:nvPr>
            <p:ph type="sldNum" sz="quarter" idx="10"/>
          </p:nvPr>
        </p:nvSpPr>
        <p:spPr/>
        <p:txBody>
          <a:bodyPr/>
          <a:lstStyle/>
          <a:p>
            <a:fld id="{1DA6EDAE-1E4F-4755-ACF7-27DA78478AB5}" type="slidenum">
              <a:rPr lang="en-GB" smtClean="0"/>
              <a:t>10</a:t>
            </a:fld>
            <a:endParaRPr lang="en-GB"/>
          </a:p>
        </p:txBody>
      </p:sp>
    </p:spTree>
    <p:extLst>
      <p:ext uri="{BB962C8B-B14F-4D97-AF65-F5344CB8AC3E}">
        <p14:creationId xmlns:p14="http://schemas.microsoft.com/office/powerpoint/2010/main" val="12099840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285750" lvl="0" indent="-285750">
              <a:spcBef>
                <a:spcPts val="600"/>
              </a:spcBef>
              <a:spcAft>
                <a:spcPts val="600"/>
              </a:spcAft>
              <a:buFont typeface="Arial" panose="020B0604020202020204" pitchFamily="34" charset="0"/>
              <a:buChar char="•"/>
            </a:pPr>
            <a:r>
              <a:rPr lang="en-GB" sz="1200" dirty="0" smtClean="0">
                <a:latin typeface="Arial" panose="020B0604020202020204" pitchFamily="34" charset="0"/>
                <a:cs typeface="Arial" panose="020B0604020202020204" pitchFamily="34" charset="0"/>
              </a:rPr>
              <a:t>There is a clear and profound difference between generic ‘work with young people’ and ‘youth work’.</a:t>
            </a:r>
          </a:p>
          <a:p>
            <a:r>
              <a:rPr lang="en-GB" sz="1200" dirty="0" smtClean="0">
                <a:latin typeface="Arial" panose="020B0604020202020204" pitchFamily="34" charset="0"/>
                <a:cs typeface="Arial" panose="020B0604020202020204" pitchFamily="34" charset="0"/>
              </a:rPr>
              <a:t>This leads to conflicting ideologies and priorities, which does not help to support policy development.  For example, </a:t>
            </a:r>
          </a:p>
          <a:p>
            <a:pPr marL="342900" marR="5080" indent="-342900">
              <a:buFont typeface="Arial" panose="020B0604020202020204" pitchFamily="34" charset="0"/>
              <a:buChar char="•"/>
              <a:tabLst>
                <a:tab pos="5485765" algn="l"/>
              </a:tabLst>
            </a:pPr>
            <a:endParaRPr lang="en-GB" sz="12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en-GB" sz="1200" dirty="0" smtClean="0">
              <a:solidFill>
                <a:schemeClr val="tx1">
                  <a:lumMod val="75000"/>
                  <a:lumOff val="25000"/>
                </a:schemeClr>
              </a:solidFill>
              <a:latin typeface="Arial"/>
              <a:cs typeface="Arial"/>
            </a:endParaRPr>
          </a:p>
          <a:p>
            <a:endParaRPr lang="en-GB" dirty="0"/>
          </a:p>
        </p:txBody>
      </p:sp>
      <p:sp>
        <p:nvSpPr>
          <p:cNvPr id="4" name="Slide Number Placeholder 3"/>
          <p:cNvSpPr>
            <a:spLocks noGrp="1"/>
          </p:cNvSpPr>
          <p:nvPr>
            <p:ph type="sldNum" sz="quarter" idx="10"/>
          </p:nvPr>
        </p:nvSpPr>
        <p:spPr/>
        <p:txBody>
          <a:bodyPr/>
          <a:lstStyle/>
          <a:p>
            <a:fld id="{1DA6EDAE-1E4F-4755-ACF7-27DA78478AB5}" type="slidenum">
              <a:rPr lang="en-GB" smtClean="0"/>
              <a:t>11</a:t>
            </a:fld>
            <a:endParaRPr lang="en-GB"/>
          </a:p>
        </p:txBody>
      </p:sp>
    </p:spTree>
    <p:extLst>
      <p:ext uri="{BB962C8B-B14F-4D97-AF65-F5344CB8AC3E}">
        <p14:creationId xmlns:p14="http://schemas.microsoft.com/office/powerpoint/2010/main" val="9545184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Slide">
    <p:spTree>
      <p:nvGrpSpPr>
        <p:cNvPr id="1" name=""/>
        <p:cNvGrpSpPr/>
        <p:nvPr/>
      </p:nvGrpSpPr>
      <p:grpSpPr>
        <a:xfrm>
          <a:off x="0" y="0"/>
          <a:ext cx="0" cy="0"/>
          <a:chOff x="0" y="0"/>
          <a:chExt cx="0" cy="0"/>
        </a:xfrm>
      </p:grpSpPr>
      <p:sp>
        <p:nvSpPr>
          <p:cNvPr id="2" name="Holder 2"/>
          <p:cNvSpPr>
            <a:spLocks noGrp="1"/>
          </p:cNvSpPr>
          <p:nvPr>
            <p:ph type="ctrTitle"/>
          </p:nvPr>
        </p:nvSpPr>
        <p:spPr>
          <a:xfrm>
            <a:off x="975360" y="3023616"/>
            <a:ext cx="11054080" cy="538609"/>
          </a:xfrm>
          <a:prstGeom prst="rect">
            <a:avLst/>
          </a:prstGeom>
        </p:spPr>
        <p:txBody>
          <a:bodyPr wrap="square" lIns="0" tIns="0" rIns="0" bIns="0">
            <a:spAutoFit/>
          </a:bodyPr>
          <a:lstStyle>
            <a:lvl1pPr>
              <a:defRPr>
                <a:solidFill>
                  <a:srgbClr val="E94141"/>
                </a:solidFill>
              </a:defRPr>
            </a:lvl1pPr>
          </a:lstStyle>
          <a:p>
            <a:r>
              <a:rPr lang="en-US" smtClean="0"/>
              <a:t>Click to edit Master title style</a:t>
            </a:r>
            <a:endParaRPr dirty="0"/>
          </a:p>
        </p:txBody>
      </p:sp>
      <p:sp>
        <p:nvSpPr>
          <p:cNvPr id="3" name="Holder 3"/>
          <p:cNvSpPr>
            <a:spLocks noGrp="1"/>
          </p:cNvSpPr>
          <p:nvPr>
            <p:ph type="subTitle" idx="4"/>
          </p:nvPr>
        </p:nvSpPr>
        <p:spPr>
          <a:xfrm>
            <a:off x="1950720" y="5462016"/>
            <a:ext cx="9103360" cy="2438400"/>
          </a:xfrm>
          <a:prstGeom prst="rect">
            <a:avLst/>
          </a:prstGeom>
        </p:spPr>
        <p:txBody>
          <a:bodyPr wrap="square" lIns="0" tIns="0" rIns="0" bIns="0">
            <a:spAutoFit/>
          </a:bodyPr>
          <a:lstStyle>
            <a:lvl1pPr>
              <a:defRPr/>
            </a:lvl1pPr>
          </a:lstStyle>
          <a:p>
            <a:r>
              <a:rPr lang="en-US" smtClean="0"/>
              <a:t>Click to edit Master subtitle style</a:t>
            </a:r>
            <a:endParaRP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7/25/2018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type="body" idx="1"/>
          </p:nvPr>
        </p:nvSpPr>
        <p:spPr/>
        <p:txBody>
          <a:bodyPr lIns="0" tIns="0" rIns="0" bIns="0"/>
          <a:lstStyle>
            <a:lvl1pPr>
              <a:defRPr/>
            </a:lvl1pPr>
          </a:lstStyle>
          <a:p>
            <a:pPr lvl="0"/>
            <a:r>
              <a:rPr lang="en-US" smtClean="0"/>
              <a:t>Edit Master text styles</a:t>
            </a:r>
          </a:p>
        </p:txBody>
      </p:sp>
      <p:sp>
        <p:nvSpPr>
          <p:cNvPr id="4" name="Holder 4"/>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5" name="Holder 5"/>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7/25/2018</a:t>
            </a:fld>
            <a:endParaRPr lang="en-US"/>
          </a:p>
        </p:txBody>
      </p:sp>
      <p:sp>
        <p:nvSpPr>
          <p:cNvPr id="6" name="Holder 6"/>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wo Content">
    <p:spTree>
      <p:nvGrpSpPr>
        <p:cNvPr id="1" name=""/>
        <p:cNvGrpSpPr/>
        <p:nvPr/>
      </p:nvGrpSpPr>
      <p:grpSpPr>
        <a:xfrm>
          <a:off x="0" y="0"/>
          <a:ext cx="0" cy="0"/>
          <a:chOff x="0" y="0"/>
          <a:chExt cx="0" cy="0"/>
        </a:xfrm>
      </p:grpSpPr>
      <p:sp>
        <p:nvSpPr>
          <p:cNvPr id="2" name="Holder 2"/>
          <p:cNvSpPr>
            <a:spLocks noGrp="1"/>
          </p:cNvSpPr>
          <p:nvPr>
            <p:ph type="title"/>
          </p:nvPr>
        </p:nvSpPr>
        <p:spPr/>
        <p:txBody>
          <a:bodyPr lIns="0" tIns="0" rIns="0" bIns="0"/>
          <a:lstStyle>
            <a:lvl1pPr>
              <a:defRPr sz="3500" b="1" i="0">
                <a:solidFill>
                  <a:srgbClr val="E94141"/>
                </a:solidFill>
                <a:latin typeface="Arial"/>
                <a:cs typeface="Arial"/>
              </a:defRPr>
            </a:lvl1pPr>
          </a:lstStyle>
          <a:p>
            <a:r>
              <a:rPr lang="en-US" smtClean="0"/>
              <a:t>Click to edit Master title style</a:t>
            </a:r>
            <a:endParaRPr dirty="0"/>
          </a:p>
        </p:txBody>
      </p:sp>
      <p:sp>
        <p:nvSpPr>
          <p:cNvPr id="3" name="Holder 3"/>
          <p:cNvSpPr>
            <a:spLocks noGrp="1"/>
          </p:cNvSpPr>
          <p:nvPr>
            <p:ph sz="half" idx="2"/>
          </p:nvPr>
        </p:nvSpPr>
        <p:spPr>
          <a:xfrm>
            <a:off x="527300" y="2642252"/>
            <a:ext cx="5728335" cy="338554"/>
          </a:xfrm>
          <a:prstGeom prst="rect">
            <a:avLst/>
          </a:prstGeom>
        </p:spPr>
        <p:txBody>
          <a:bodyPr wrap="square" lIns="0" tIns="0" rIns="0" bIns="0">
            <a:spAutoFit/>
          </a:bodyPr>
          <a:lstStyle>
            <a:lvl1pPr>
              <a:defRPr sz="2200" b="0" i="0">
                <a:solidFill>
                  <a:srgbClr val="E94141"/>
                </a:solidFill>
                <a:latin typeface="Arial"/>
                <a:cs typeface="Arial"/>
              </a:defRPr>
            </a:lvl1pPr>
          </a:lstStyle>
          <a:p>
            <a:pPr lvl="0"/>
            <a:r>
              <a:rPr lang="en-US" smtClean="0"/>
              <a:t>Edit Master text styles</a:t>
            </a:r>
          </a:p>
        </p:txBody>
      </p:sp>
      <p:sp>
        <p:nvSpPr>
          <p:cNvPr id="4" name="Holder 4"/>
          <p:cNvSpPr>
            <a:spLocks noGrp="1"/>
          </p:cNvSpPr>
          <p:nvPr>
            <p:ph sz="half" idx="3"/>
          </p:nvPr>
        </p:nvSpPr>
        <p:spPr>
          <a:xfrm>
            <a:off x="6615620" y="2642252"/>
            <a:ext cx="5782945" cy="6339840"/>
          </a:xfrm>
          <a:prstGeom prst="rect">
            <a:avLst/>
          </a:prstGeom>
        </p:spPr>
        <p:txBody>
          <a:bodyPr wrap="square" lIns="0" tIns="0" rIns="0" bIns="0">
            <a:spAutoFit/>
          </a:bodyPr>
          <a:lstStyle>
            <a:lvl1pPr>
              <a:defRPr sz="2200" b="0" i="0">
                <a:solidFill>
                  <a:srgbClr val="414042"/>
                </a:solidFill>
                <a:latin typeface="Arial"/>
                <a:cs typeface="Arial"/>
              </a:defRPr>
            </a:lvl1pPr>
          </a:lstStyle>
          <a:p>
            <a:pPr lvl="0"/>
            <a:r>
              <a:rPr lang="en-US" smtClean="0"/>
              <a:t>Edit Master text styles</a:t>
            </a:r>
          </a:p>
        </p:txBody>
      </p:sp>
      <p:sp>
        <p:nvSpPr>
          <p:cNvPr id="5" name="Holder 5"/>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6" name="Holder 6"/>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7/25/2018</a:t>
            </a:fld>
            <a:endParaRPr lang="en-US"/>
          </a:p>
        </p:txBody>
      </p:sp>
      <p:sp>
        <p:nvSpPr>
          <p:cNvPr id="7" name="Holder 7"/>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obj" preserve="1">
  <p:cSld name="Blank">
    <p:bg>
      <p:bgPr>
        <a:solidFill>
          <a:schemeClr val="bg1"/>
        </a:solidFill>
        <a:effectLst/>
      </p:bgPr>
    </p:bg>
    <p:spTree>
      <p:nvGrpSpPr>
        <p:cNvPr id="1" name=""/>
        <p:cNvGrpSpPr/>
        <p:nvPr/>
      </p:nvGrpSpPr>
      <p:grpSpPr>
        <a:xfrm>
          <a:off x="0" y="0"/>
          <a:ext cx="0" cy="0"/>
          <a:chOff x="0" y="0"/>
          <a:chExt cx="0" cy="0"/>
        </a:xfrm>
      </p:grpSpPr>
      <p:sp>
        <p:nvSpPr>
          <p:cNvPr id="2" name="Holder 2"/>
          <p:cNvSpPr>
            <a:spLocks noGrp="1"/>
          </p:cNvSpPr>
          <p:nvPr>
            <p:ph type="ftr" sz="quarter" idx="5"/>
          </p:nvPr>
        </p:nvSpPr>
        <p:spPr/>
        <p:txBody>
          <a:bodyPr lIns="0" tIns="0" rIns="0" bIns="0"/>
          <a:lstStyle>
            <a:lvl1pPr algn="ctr">
              <a:defRPr>
                <a:solidFill>
                  <a:schemeClr val="tx1">
                    <a:tint val="75000"/>
                  </a:schemeClr>
                </a:solidFill>
              </a:defRPr>
            </a:lvl1pPr>
          </a:lstStyle>
          <a:p>
            <a:endParaRPr/>
          </a:p>
        </p:txBody>
      </p:sp>
      <p:sp>
        <p:nvSpPr>
          <p:cNvPr id="3" name="Holder 3"/>
          <p:cNvSpPr>
            <a:spLocks noGrp="1"/>
          </p:cNvSpPr>
          <p:nvPr>
            <p:ph type="dt" sz="half" idx="6"/>
          </p:nvPr>
        </p:nvSpPr>
        <p:spPr/>
        <p:txBody>
          <a:bodyPr lIns="0" tIns="0" rIns="0" bIns="0"/>
          <a:lstStyle>
            <a:lvl1pPr algn="l">
              <a:defRPr>
                <a:solidFill>
                  <a:schemeClr val="tx1">
                    <a:tint val="75000"/>
                  </a:schemeClr>
                </a:solidFill>
              </a:defRPr>
            </a:lvl1pPr>
          </a:lstStyle>
          <a:p>
            <a:fld id="{1D8BD707-D9CF-40AE-B4C6-C98DA3205C09}" type="datetimeFigureOut">
              <a:rPr lang="en-US"/>
              <a:t>7/25/2018</a:t>
            </a:fld>
            <a:endParaRPr lang="en-US"/>
          </a:p>
        </p:txBody>
      </p:sp>
      <p:sp>
        <p:nvSpPr>
          <p:cNvPr id="4" name="Holder 4"/>
          <p:cNvSpPr>
            <a:spLocks noGrp="1"/>
          </p:cNvSpPr>
          <p:nvPr>
            <p:ph type="sldNum" sz="quarter" idx="7"/>
          </p:nvPr>
        </p:nvSpPr>
        <p:spPr/>
        <p:txBody>
          <a:bodyPr lIns="0" tIns="0" rIns="0" bIns="0"/>
          <a:lstStyle>
            <a:lvl1pPr algn="r">
              <a:defRPr>
                <a:solidFill>
                  <a:schemeClr val="tx1">
                    <a:tint val="75000"/>
                  </a:schemeClr>
                </a:solidFill>
              </a:defRPr>
            </a:lvl1pPr>
          </a:lstStyle>
          <a:p>
            <a:fld id="{B6F15528-21DE-4FAA-801E-634DDDAF4B2B}" type="slidenum">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bk object 16"/>
          <p:cNvSpPr/>
          <p:nvPr userDrawn="1"/>
        </p:nvSpPr>
        <p:spPr>
          <a:xfrm>
            <a:off x="0" y="1320612"/>
            <a:ext cx="13004800" cy="8432987"/>
          </a:xfrm>
          <a:custGeom>
            <a:avLst/>
            <a:gdLst/>
            <a:ahLst/>
            <a:cxnLst/>
            <a:rect l="l" t="t" r="r" b="b"/>
            <a:pathLst>
              <a:path w="13004800" h="8424545">
                <a:moveTo>
                  <a:pt x="0" y="8424125"/>
                </a:moveTo>
                <a:lnTo>
                  <a:pt x="13004647" y="8424125"/>
                </a:lnTo>
                <a:lnTo>
                  <a:pt x="13004647" y="0"/>
                </a:lnTo>
                <a:lnTo>
                  <a:pt x="0" y="0"/>
                </a:lnTo>
                <a:lnTo>
                  <a:pt x="0" y="8424125"/>
                </a:lnTo>
                <a:close/>
              </a:path>
            </a:pathLst>
          </a:custGeom>
          <a:solidFill>
            <a:schemeClr val="bg1"/>
          </a:solidFill>
        </p:spPr>
        <p:txBody>
          <a:bodyPr wrap="square" lIns="0" tIns="0" rIns="0" bIns="0" rtlCol="0"/>
          <a:lstStyle/>
          <a:p>
            <a:endParaRPr/>
          </a:p>
        </p:txBody>
      </p:sp>
      <p:sp>
        <p:nvSpPr>
          <p:cNvPr id="2" name="Holder 2"/>
          <p:cNvSpPr>
            <a:spLocks noGrp="1"/>
          </p:cNvSpPr>
          <p:nvPr>
            <p:ph type="title"/>
          </p:nvPr>
        </p:nvSpPr>
        <p:spPr>
          <a:xfrm>
            <a:off x="527300" y="1715989"/>
            <a:ext cx="11950199" cy="538609"/>
          </a:xfrm>
          <a:prstGeom prst="rect">
            <a:avLst/>
          </a:prstGeom>
        </p:spPr>
        <p:txBody>
          <a:bodyPr wrap="square" lIns="0" tIns="0" rIns="0" bIns="0">
            <a:spAutoFit/>
          </a:bodyPr>
          <a:lstStyle>
            <a:lvl1pPr>
              <a:defRPr sz="3500" b="1" i="0">
                <a:solidFill>
                  <a:srgbClr val="2EAAE1"/>
                </a:solidFill>
                <a:latin typeface="Arial"/>
                <a:cs typeface="Arial"/>
              </a:defRPr>
            </a:lvl1pPr>
          </a:lstStyle>
          <a:p>
            <a:endParaRPr dirty="0"/>
          </a:p>
        </p:txBody>
      </p:sp>
      <p:sp>
        <p:nvSpPr>
          <p:cNvPr id="3" name="Holder 3"/>
          <p:cNvSpPr>
            <a:spLocks noGrp="1"/>
          </p:cNvSpPr>
          <p:nvPr>
            <p:ph type="body" idx="1"/>
          </p:nvPr>
        </p:nvSpPr>
        <p:spPr>
          <a:xfrm>
            <a:off x="650240" y="2243328"/>
            <a:ext cx="5344160" cy="6437376"/>
          </a:xfrm>
          <a:prstGeom prst="rect">
            <a:avLst/>
          </a:prstGeom>
        </p:spPr>
        <p:txBody>
          <a:bodyPr wrap="square" lIns="0" tIns="0" rIns="0" bIns="0">
            <a:spAutoFit/>
          </a:bodyPr>
          <a:lstStyle>
            <a:lvl1pPr>
              <a:defRPr/>
            </a:lvl1pPr>
          </a:lstStyle>
          <a:p>
            <a:endParaRPr dirty="0"/>
          </a:p>
        </p:txBody>
      </p:sp>
      <p:sp>
        <p:nvSpPr>
          <p:cNvPr id="4" name="Holder 4"/>
          <p:cNvSpPr>
            <a:spLocks noGrp="1"/>
          </p:cNvSpPr>
          <p:nvPr>
            <p:ph type="ftr" sz="quarter" idx="5"/>
          </p:nvPr>
        </p:nvSpPr>
        <p:spPr>
          <a:xfrm>
            <a:off x="4421632" y="9070848"/>
            <a:ext cx="4161536" cy="487680"/>
          </a:xfrm>
          <a:prstGeom prst="rect">
            <a:avLst/>
          </a:prstGeom>
        </p:spPr>
        <p:txBody>
          <a:bodyPr wrap="square" lIns="0" tIns="0" rIns="0" bIns="0">
            <a:spAutoFit/>
          </a:bodyPr>
          <a:lstStyle>
            <a:lvl1pPr algn="ctr">
              <a:defRPr>
                <a:solidFill>
                  <a:schemeClr val="tx1">
                    <a:tint val="75000"/>
                  </a:schemeClr>
                </a:solidFill>
              </a:defRPr>
            </a:lvl1pPr>
          </a:lstStyle>
          <a:p>
            <a:endParaRPr dirty="0"/>
          </a:p>
        </p:txBody>
      </p:sp>
      <p:sp>
        <p:nvSpPr>
          <p:cNvPr id="5" name="Holder 5"/>
          <p:cNvSpPr>
            <a:spLocks noGrp="1"/>
          </p:cNvSpPr>
          <p:nvPr>
            <p:ph type="dt" sz="half" idx="6"/>
          </p:nvPr>
        </p:nvSpPr>
        <p:spPr>
          <a:xfrm>
            <a:off x="650240" y="9070848"/>
            <a:ext cx="2991104" cy="487680"/>
          </a:xfrm>
          <a:prstGeom prst="rect">
            <a:avLst/>
          </a:prstGeom>
        </p:spPr>
        <p:txBody>
          <a:bodyPr wrap="square" lIns="0" tIns="0" rIns="0" bIns="0">
            <a:spAutoFit/>
          </a:bodyPr>
          <a:lstStyle>
            <a:lvl1pPr algn="l">
              <a:defRPr>
                <a:solidFill>
                  <a:schemeClr val="tx1">
                    <a:tint val="75000"/>
                  </a:schemeClr>
                </a:solidFill>
              </a:defRPr>
            </a:lvl1pPr>
          </a:lstStyle>
          <a:p>
            <a:fld id="{1D8BD707-D9CF-40AE-B4C6-C98DA3205C09}" type="datetimeFigureOut">
              <a:rPr lang="en-US"/>
              <a:t>7/25/2018</a:t>
            </a:fld>
            <a:endParaRPr lang="en-US"/>
          </a:p>
        </p:txBody>
      </p:sp>
      <p:sp>
        <p:nvSpPr>
          <p:cNvPr id="6" name="Holder 6"/>
          <p:cNvSpPr>
            <a:spLocks noGrp="1"/>
          </p:cNvSpPr>
          <p:nvPr>
            <p:ph type="sldNum" sz="quarter" idx="7"/>
          </p:nvPr>
        </p:nvSpPr>
        <p:spPr>
          <a:xfrm>
            <a:off x="9363456" y="9070848"/>
            <a:ext cx="2991104" cy="487680"/>
          </a:xfrm>
          <a:prstGeom prst="rect">
            <a:avLst/>
          </a:prstGeom>
        </p:spPr>
        <p:txBody>
          <a:bodyPr wrap="square" lIns="0" tIns="0" rIns="0" bIns="0">
            <a:spAutoFit/>
          </a:bodyPr>
          <a:lstStyle>
            <a:lvl1pPr algn="r">
              <a:defRPr>
                <a:solidFill>
                  <a:schemeClr val="tx1">
                    <a:tint val="75000"/>
                  </a:schemeClr>
                </a:solidFill>
              </a:defRPr>
            </a:lvl1pPr>
          </a:lstStyle>
          <a:p>
            <a:fld id="{B6F15528-21DE-4FAA-801E-634DDDAF4B2B}" type="slidenum">
              <a:t>‹#›</a:t>
            </a:fld>
            <a:endParaRPr/>
          </a:p>
        </p:txBody>
      </p:sp>
      <p:cxnSp>
        <p:nvCxnSpPr>
          <p:cNvPr id="10" name="Straight Connector 9"/>
          <p:cNvCxnSpPr/>
          <p:nvPr userDrawn="1"/>
        </p:nvCxnSpPr>
        <p:spPr>
          <a:xfrm>
            <a:off x="5439" y="1277064"/>
            <a:ext cx="13004800" cy="0"/>
          </a:xfrm>
          <a:prstGeom prst="line">
            <a:avLst/>
          </a:prstGeom>
          <a:ln w="28575">
            <a:solidFill>
              <a:srgbClr val="2A7AB0"/>
            </a:solidFill>
          </a:ln>
        </p:spPr>
        <p:style>
          <a:lnRef idx="1">
            <a:schemeClr val="accent1"/>
          </a:lnRef>
          <a:fillRef idx="0">
            <a:schemeClr val="accent1"/>
          </a:fillRef>
          <a:effectRef idx="0">
            <a:schemeClr val="accent1"/>
          </a:effectRef>
          <a:fontRef idx="minor">
            <a:schemeClr val="tx1"/>
          </a:fontRef>
        </p:style>
      </p:cxnSp>
      <p:sp>
        <p:nvSpPr>
          <p:cNvPr id="12" name="TextBox 11"/>
          <p:cNvSpPr txBox="1"/>
          <p:nvPr userDrawn="1"/>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pic>
        <p:nvPicPr>
          <p:cNvPr id="7" name="Picture 6"/>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437705" y="225541"/>
            <a:ext cx="2884615" cy="900000"/>
          </a:xfrm>
          <a:prstGeom prst="rect">
            <a:avLst/>
          </a:prstGeom>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5" r:id="rId4"/>
  </p:sldLayoutIdLst>
  <p:txStyles>
    <p:titleStyle>
      <a:lvl1pPr eaLnBrk="1" hangingPunct="1">
        <a:defRPr>
          <a:solidFill>
            <a:srgbClr val="E94141"/>
          </a:solidFill>
          <a:latin typeface="+mj-lt"/>
          <a:ea typeface="+mj-ea"/>
          <a:cs typeface="+mj-cs"/>
        </a:defRPr>
      </a:lvl1pPr>
    </p:titleStyle>
    <p:body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bodyStyle>
    <p:otherStyle>
      <a:lvl1pPr marL="0" eaLnBrk="1" hangingPunct="1">
        <a:defRPr>
          <a:latin typeface="+mn-lt"/>
          <a:ea typeface="+mn-ea"/>
          <a:cs typeface="+mn-cs"/>
        </a:defRPr>
      </a:lvl1pPr>
      <a:lvl2pPr marL="457200" eaLnBrk="1" hangingPunct="1">
        <a:defRPr>
          <a:latin typeface="+mn-lt"/>
          <a:ea typeface="+mn-ea"/>
          <a:cs typeface="+mn-cs"/>
        </a:defRPr>
      </a:lvl2pPr>
      <a:lvl3pPr marL="914400" eaLnBrk="1" hangingPunct="1">
        <a:defRPr>
          <a:latin typeface="+mn-lt"/>
          <a:ea typeface="+mn-ea"/>
          <a:cs typeface="+mn-cs"/>
        </a:defRPr>
      </a:lvl3pPr>
      <a:lvl4pPr marL="1371600" eaLnBrk="1" hangingPunct="1">
        <a:defRPr>
          <a:latin typeface="+mn-lt"/>
          <a:ea typeface="+mn-ea"/>
          <a:cs typeface="+mn-cs"/>
        </a:defRPr>
      </a:lvl4pPr>
      <a:lvl5pPr marL="1828800" eaLnBrk="1" hangingPunct="1">
        <a:defRPr>
          <a:latin typeface="+mn-lt"/>
          <a:ea typeface="+mn-ea"/>
          <a:cs typeface="+mn-cs"/>
        </a:defRPr>
      </a:lvl5pPr>
      <a:lvl6pPr marL="2286000" eaLnBrk="1" hangingPunct="1">
        <a:defRPr>
          <a:latin typeface="+mn-lt"/>
          <a:ea typeface="+mn-ea"/>
          <a:cs typeface="+mn-cs"/>
        </a:defRPr>
      </a:lvl6pPr>
      <a:lvl7pPr marL="2743200" eaLnBrk="1" hangingPunct="1">
        <a:defRPr>
          <a:latin typeface="+mn-lt"/>
          <a:ea typeface="+mn-ea"/>
          <a:cs typeface="+mn-cs"/>
        </a:defRPr>
      </a:lvl7pPr>
      <a:lvl8pPr marL="3200400" eaLnBrk="1" hangingPunct="1">
        <a:defRPr>
          <a:latin typeface="+mn-lt"/>
          <a:ea typeface="+mn-ea"/>
          <a:cs typeface="+mn-cs"/>
        </a:defRPr>
      </a:lvl8pPr>
      <a:lvl9pPr marL="3657600" eaLnBrk="1" hangingPunct="1">
        <a:defRPr>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33622" y="-209550"/>
            <a:ext cx="13795538" cy="13680000"/>
          </a:xfrm>
          <a:prstGeom prst="rect">
            <a:avLst/>
          </a:prstGeom>
        </p:spPr>
      </p:pic>
      <p:sp>
        <p:nvSpPr>
          <p:cNvPr id="2" name="object 2"/>
          <p:cNvSpPr txBox="1"/>
          <p:nvPr/>
        </p:nvSpPr>
        <p:spPr>
          <a:xfrm>
            <a:off x="527299" y="3054613"/>
            <a:ext cx="10578851" cy="3911327"/>
          </a:xfrm>
          <a:prstGeom prst="rect">
            <a:avLst/>
          </a:prstGeom>
        </p:spPr>
        <p:txBody>
          <a:bodyPr vert="horz" wrap="square" lIns="0" tIns="0" rIns="0" bIns="0" rtlCol="0">
            <a:spAutoFit/>
          </a:bodyPr>
          <a:lstStyle/>
          <a:p>
            <a:pPr marL="12700" marR="5080">
              <a:lnSpc>
                <a:spcPts val="2870"/>
              </a:lnSpc>
            </a:pPr>
            <a:r>
              <a:rPr lang="en-GB" sz="4500" b="1" spc="5" dirty="0" smtClean="0">
                <a:solidFill>
                  <a:schemeClr val="bg1"/>
                </a:solidFill>
                <a:latin typeface="Arial"/>
                <a:cs typeface="Arial"/>
              </a:rPr>
              <a:t>Title Welsh point 45</a:t>
            </a:r>
          </a:p>
          <a:p>
            <a:pPr>
              <a:lnSpc>
                <a:spcPct val="100000"/>
              </a:lnSpc>
              <a:spcBef>
                <a:spcPts val="19"/>
              </a:spcBef>
              <a:spcAft>
                <a:spcPts val="600"/>
              </a:spcAft>
            </a:pPr>
            <a:r>
              <a:rPr lang="cy-GB" sz="4500" b="1" spc="-5" dirty="0" smtClean="0">
                <a:latin typeface="Arial"/>
                <a:cs typeface="Arial"/>
              </a:rPr>
              <a:t>Gwasanaethau cymorth ieuenctid</a:t>
            </a:r>
            <a:br>
              <a:rPr lang="cy-GB" sz="4500" b="1" spc="-5" dirty="0" smtClean="0">
                <a:latin typeface="Arial"/>
                <a:cs typeface="Arial"/>
              </a:rPr>
            </a:br>
            <a:r>
              <a:rPr lang="cy-GB" sz="4500" b="1" spc="-5" dirty="0" smtClean="0">
                <a:latin typeface="Arial"/>
                <a:cs typeface="Arial"/>
              </a:rPr>
              <a:t>Gwerth Gwaith Ieuenctid</a:t>
            </a:r>
            <a:r>
              <a:rPr lang="en-GB" sz="4500" b="1" spc="-5" dirty="0" smtClean="0">
                <a:solidFill>
                  <a:schemeClr val="tx1">
                    <a:lumMod val="85000"/>
                    <a:lumOff val="15000"/>
                  </a:schemeClr>
                </a:solidFill>
                <a:latin typeface="Arial"/>
                <a:cs typeface="Arial"/>
              </a:rPr>
              <a:t/>
            </a:r>
            <a:br>
              <a:rPr lang="en-GB" sz="4500" b="1" spc="-5" dirty="0" smtClean="0">
                <a:solidFill>
                  <a:schemeClr val="tx1">
                    <a:lumMod val="85000"/>
                    <a:lumOff val="15000"/>
                  </a:schemeClr>
                </a:solidFill>
                <a:latin typeface="Arial"/>
                <a:cs typeface="Arial"/>
              </a:rPr>
            </a:br>
            <a:endParaRPr sz="4500" b="1" spc="-5" dirty="0">
              <a:solidFill>
                <a:schemeClr val="tx1">
                  <a:lumMod val="75000"/>
                  <a:lumOff val="25000"/>
                </a:schemeClr>
              </a:solidFill>
              <a:latin typeface="Arial"/>
              <a:cs typeface="Arial"/>
            </a:endParaRPr>
          </a:p>
          <a:p>
            <a:pPr marL="12700" marR="2997200"/>
            <a:r>
              <a:rPr lang="en-GB" sz="4500" b="1" spc="-5" dirty="0">
                <a:latin typeface="Arial"/>
                <a:cs typeface="Arial"/>
              </a:rPr>
              <a:t>Youth support services </a:t>
            </a:r>
            <a:endParaRPr lang="en-GB" sz="4500" b="1" spc="-5" dirty="0" smtClean="0">
              <a:latin typeface="Arial"/>
              <a:cs typeface="Arial"/>
            </a:endParaRPr>
          </a:p>
          <a:p>
            <a:pPr marL="12700" marR="2997200"/>
            <a:r>
              <a:rPr lang="en-GB" sz="4500" b="1" spc="-5" dirty="0" smtClean="0">
                <a:latin typeface="Arial"/>
                <a:cs typeface="Arial"/>
              </a:rPr>
              <a:t>The Value of Youth Work </a:t>
            </a:r>
            <a:endParaRPr sz="4500" b="1" spc="-5" dirty="0">
              <a:solidFill>
                <a:schemeClr val="tx1">
                  <a:lumMod val="75000"/>
                  <a:lumOff val="25000"/>
                </a:schemeClr>
              </a:solidFill>
              <a:latin typeface="Arial"/>
              <a:cs typeface="Arial"/>
            </a:endParaRPr>
          </a:p>
        </p:txBody>
      </p:sp>
      <p:pic>
        <p:nvPicPr>
          <p:cNvPr id="3" name="Picture 2"/>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82286" y="202507"/>
            <a:ext cx="4246154" cy="1324800"/>
          </a:xfrm>
          <a:prstGeom prst="rect">
            <a:avLst/>
          </a:prstGeom>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1" y="2642252"/>
            <a:ext cx="5785818" cy="7348165"/>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Ceir diffyg eglurder ymhlith darparwyr gwasanaeth a llunwyr polisi ynglŷn </a:t>
            </a:r>
            <a:r>
              <a:rPr lang="cy-GB" sz="2400" dirty="0" err="1">
                <a:latin typeface="Arial" panose="020B0604020202020204" pitchFamily="34" charset="0"/>
                <a:cs typeface="Arial" panose="020B0604020202020204" pitchFamily="34" charset="0"/>
              </a:rPr>
              <a:t>â’r</a:t>
            </a:r>
            <a:r>
              <a:rPr lang="cy-GB" sz="2400" dirty="0">
                <a:latin typeface="Arial" panose="020B0604020202020204" pitchFamily="34" charset="0"/>
                <a:cs typeface="Arial" panose="020B0604020202020204" pitchFamily="34" charset="0"/>
              </a:rPr>
              <a:t> derminoleg a ddefnyddir wrth drafod gwasanaethau i gynorthwyo pobl ifanc</a:t>
            </a:r>
            <a:r>
              <a:rPr lang="cy-GB" sz="24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endParaRPr lang="cy-GB" sz="1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cy-GB" sz="105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400" dirty="0">
                <a:latin typeface="Arial" panose="020B0604020202020204" pitchFamily="34" charset="0"/>
                <a:cs typeface="Arial" panose="020B0604020202020204" pitchFamily="34" charset="0"/>
              </a:rPr>
              <a:t>Mae’r term ‘gwaith ieuenctid’ yn cael ei ddrysu’n aml â ‘gwaith gyda phobl ifanc’. </a:t>
            </a:r>
            <a:r>
              <a:rPr lang="cy-GB" sz="2400" dirty="0" smtClean="0">
                <a:latin typeface="Arial" panose="020B0604020202020204" pitchFamily="34" charset="0"/>
                <a:cs typeface="Arial" panose="020B0604020202020204" pitchFamily="34" charset="0"/>
              </a:rPr>
              <a:t>Caiff ei ddrysu â lleoliadau lle mae pobl ifanc yn ymgasglu yn aml, neu gyda gweithgareddau wedi’u trefnu a ddarperir i bobl ifanc, ac mae hyn yn creu dryswch pan drafodir gwerth gwaith ieuenctid.</a:t>
            </a:r>
            <a:endParaRPr lang="en-GB" sz="2400" dirty="0">
              <a:latin typeface="Arial" panose="020B0604020202020204" pitchFamily="34" charset="0"/>
              <a:cs typeface="Arial" panose="020B0604020202020204" pitchFamily="34" charset="0"/>
            </a:endParaRPr>
          </a:p>
          <a:p>
            <a:pPr marL="285750" indent="-285750">
              <a:spcBef>
                <a:spcPts val="600"/>
              </a:spcBef>
              <a:spcAft>
                <a:spcPts val="600"/>
              </a:spcAft>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 ‘gwaith ieuenctid’ yn </a:t>
            </a:r>
            <a:r>
              <a:rPr lang="cy-GB" sz="2400" dirty="0">
                <a:latin typeface="Arial" panose="020B0604020202020204" pitchFamily="34" charset="0"/>
                <a:cs typeface="Arial" panose="020B0604020202020204" pitchFamily="34" charset="0"/>
              </a:rPr>
              <a:t>fethodoleg </a:t>
            </a:r>
            <a:r>
              <a:rPr lang="cy-GB" sz="2400" dirty="0" smtClean="0">
                <a:latin typeface="Arial" panose="020B0604020202020204" pitchFamily="34" charset="0"/>
                <a:cs typeface="Arial" panose="020B0604020202020204" pitchFamily="34" charset="0"/>
              </a:rPr>
              <a:t>gydnabyddedig ar gyfer gweithio gyda phobl ifanc, </a:t>
            </a:r>
            <a:r>
              <a:rPr lang="cy-GB" sz="2400" dirty="0">
                <a:latin typeface="Arial" panose="020B0604020202020204" pitchFamily="34" charset="0"/>
                <a:cs typeface="Arial" panose="020B0604020202020204" pitchFamily="34" charset="0"/>
              </a:rPr>
              <a:t>a ategir gan y Safonau Galwedigaethol Cenedlaethol, cymwysterau proffesiynol rheoleiddiedig, </a:t>
            </a:r>
            <a:r>
              <a:rPr lang="cy-GB" sz="2400" dirty="0" smtClean="0">
                <a:latin typeface="Arial" panose="020B0604020202020204" pitchFamily="34" charset="0"/>
                <a:cs typeface="Arial" panose="020B0604020202020204" pitchFamily="34" charset="0"/>
              </a:rPr>
              <a:t>a </a:t>
            </a:r>
            <a:r>
              <a:rPr lang="cy-GB" sz="2400" dirty="0">
                <a:latin typeface="Arial" panose="020B0604020202020204" pitchFamily="34" charset="0"/>
                <a:cs typeface="Arial" panose="020B0604020202020204" pitchFamily="34" charset="0"/>
              </a:rPr>
              <a:t>sylfaen foesegol ddiffiniedig. </a:t>
            </a:r>
            <a:r>
              <a:rPr lang="en-GB" sz="2400" dirty="0" smtClean="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509474"/>
          </a:xfrm>
          <a:prstGeom prst="rect">
            <a:avLst/>
          </a:prstGeom>
        </p:spPr>
        <p:txBody>
          <a:bodyPr vert="horz" wrap="square" lIns="0" tIns="0" rIns="0" bIns="0" rtlCol="0">
            <a:spAutoFit/>
          </a:bodyPr>
          <a:lstStyle/>
          <a:p>
            <a:pPr marL="342900" lvl="0" indent="-342900">
              <a:buFont typeface="Arial" panose="020B0604020202020204" pitchFamily="34" charset="0"/>
              <a:buChar char="•"/>
            </a:pPr>
            <a:r>
              <a:rPr lang="en-GB" sz="2400" dirty="0">
                <a:latin typeface="Arial" panose="020B0604020202020204" pitchFamily="34" charset="0"/>
                <a:cs typeface="Arial" panose="020B0604020202020204" pitchFamily="34" charset="0"/>
              </a:rPr>
              <a:t>There is a lack of clarity among service providers and policy makers about the terminology used when discussing services to support young people.  </a:t>
            </a:r>
            <a:endParaRPr lang="en-GB" sz="2400" dirty="0" smtClean="0">
              <a:latin typeface="Arial" panose="020B0604020202020204" pitchFamily="34" charset="0"/>
              <a:cs typeface="Arial" panose="020B0604020202020204" pitchFamily="34" charset="0"/>
            </a:endParaRPr>
          </a:p>
          <a:p>
            <a:pPr marL="28575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The term ‘youth work’ is often confused with ‘work with young people’.  It is frequently confused with settings in which young people gather, or with organised activities provided for young people, this creates confusion when the value of youth work is discussed. </a:t>
            </a:r>
          </a:p>
          <a:p>
            <a:pPr marL="285750" indent="-285750">
              <a:spcBef>
                <a:spcPts val="600"/>
              </a:spcBef>
              <a:spcAft>
                <a:spcPts val="600"/>
              </a:spcAft>
              <a:buFont typeface="Arial" panose="020B0604020202020204" pitchFamily="34" charset="0"/>
              <a:buChar char="•"/>
            </a:pPr>
            <a:r>
              <a:rPr lang="en-GB" sz="2400" dirty="0" smtClean="0">
                <a:latin typeface="Arial" panose="020B0604020202020204" pitchFamily="34" charset="0"/>
                <a:cs typeface="Arial" panose="020B0604020202020204" pitchFamily="34" charset="0"/>
              </a:rPr>
              <a:t>Youth </a:t>
            </a:r>
            <a:r>
              <a:rPr lang="en-GB" sz="2400" dirty="0">
                <a:latin typeface="Arial" panose="020B0604020202020204" pitchFamily="34" charset="0"/>
                <a:cs typeface="Arial" panose="020B0604020202020204" pitchFamily="34" charset="0"/>
              </a:rPr>
              <a:t>work’ is a recognised methodology for working with young people, which is underpinned by National Occupational Standards, regulated professional qualifications, and has a defined ethical base.  </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50311518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1" y="2642252"/>
            <a:ext cx="5886026" cy="7555915"/>
          </a:xfrm>
          <a:prstGeom prst="rect">
            <a:avLst/>
          </a:prstGeom>
        </p:spPr>
        <p:txBody>
          <a:bodyPr vert="horz" wrap="square" lIns="0" tIns="0" rIns="0" bIns="0" rtlCol="0">
            <a:spAutoFit/>
          </a:bodyPr>
          <a:lstStyle/>
          <a:p>
            <a:pPr marL="342900" indent="-34290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Mae gwaith ieuenctid yn ffordd broffesiynol, fedrus o weithio sy’n gwneud cyfraniad pwysig at ddatblygu pobl ifanc fel unigolion, ac i gefnogi datblygu’u medrau cymdeithasol. </a:t>
            </a:r>
            <a:endParaRPr lang="cy-GB" sz="2400" dirty="0" smtClean="0">
              <a:latin typeface="Arial" panose="020B0604020202020204" pitchFamily="34" charset="0"/>
              <a:cs typeface="Arial" panose="020B0604020202020204" pitchFamily="34" charset="0"/>
            </a:endParaRPr>
          </a:p>
          <a:p>
            <a:pPr marL="342900" indent="-34290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Mae gwaith ieuenctid yn adeiladu ar sefydlu perthnasoedd gweithio da gyda phobl ifanc lle caiff eu hanghenion eu rhoi yn gyntaf, ni waeth p’un a yw’r cysylltiadau â phobl ifanc yn rhai gwirfoddol neu orfodol.  Y diffiniad o bobl ifanc yw’r rheini sydd rhwng 11 a 25 oed</a:t>
            </a:r>
            <a:r>
              <a:rPr lang="cy-GB" sz="2400" dirty="0" smtClean="0">
                <a:latin typeface="Arial" panose="020B0604020202020204" pitchFamily="34" charset="0"/>
                <a:cs typeface="Arial" panose="020B0604020202020204" pitchFamily="34" charset="0"/>
              </a:rPr>
              <a:t>.</a:t>
            </a:r>
          </a:p>
          <a:p>
            <a:pPr marL="342900" indent="-342900">
              <a:spcBef>
                <a:spcPts val="600"/>
              </a:spcBef>
              <a:spcAft>
                <a:spcPts val="600"/>
              </a:spcAft>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 gwaith ieuenctid yn ganolog i ddarparu gwasanaethau cymorth ieuenctid.  Cadarnheir hyn drwy Ymestyn Hawliau, a </a:t>
            </a:r>
            <a:r>
              <a:rPr lang="cy-GB" sz="2400" dirty="0">
                <a:latin typeface="Arial" panose="020B0604020202020204" pitchFamily="34" charset="0"/>
                <a:cs typeface="Arial" panose="020B0604020202020204" pitchFamily="34" charset="0"/>
              </a:rPr>
              <a:t>Strategaeth Gwaith Ieuenctid Genedlaethol Cymru</a:t>
            </a:r>
          </a:p>
          <a:p>
            <a:pPr marL="342900" indent="-342900">
              <a:spcBef>
                <a:spcPts val="600"/>
              </a:spcBef>
              <a:spcAft>
                <a:spcPts val="600"/>
              </a:spcAft>
              <a:buFont typeface="Arial" panose="020B0604020202020204" pitchFamily="34" charset="0"/>
              <a:buChar char="•"/>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586418"/>
          </a:xfrm>
          <a:prstGeom prst="rect">
            <a:avLst/>
          </a:prstGeom>
        </p:spPr>
        <p:txBody>
          <a:bodyPr vert="horz" wrap="square" lIns="0" tIns="0" rIns="0" bIns="0" rtlCol="0">
            <a:spAutoFit/>
          </a:bodyPr>
          <a:lstStyle/>
          <a:p>
            <a:pPr marL="342900" indent="-342900">
              <a:spcBef>
                <a:spcPts val="600"/>
              </a:spcBef>
              <a:spcAft>
                <a:spcPts val="600"/>
              </a:spcAft>
              <a:buFont typeface="Arial" panose="020B0604020202020204" pitchFamily="34" charset="0"/>
              <a:buChar char="•"/>
            </a:pPr>
            <a:r>
              <a:rPr lang="en-GB" sz="2400" dirty="0" smtClean="0">
                <a:latin typeface="Arial" panose="020B0604020202020204" pitchFamily="34" charset="0"/>
                <a:cs typeface="Arial" panose="020B0604020202020204" pitchFamily="34" charset="0"/>
              </a:rPr>
              <a:t>Youth work </a:t>
            </a:r>
            <a:r>
              <a:rPr lang="en-GB" sz="2400" dirty="0">
                <a:latin typeface="Arial" panose="020B0604020202020204" pitchFamily="34" charset="0"/>
                <a:cs typeface="Arial" panose="020B0604020202020204" pitchFamily="34" charset="0"/>
              </a:rPr>
              <a:t>is a professional, skilled way of working that makes an important contribution to developing young people as individuals and in supporting the development of their social skills.  </a:t>
            </a:r>
            <a:endParaRPr lang="en-GB" sz="2400" dirty="0">
              <a:solidFill>
                <a:schemeClr val="tx1">
                  <a:lumMod val="75000"/>
                  <a:lumOff val="25000"/>
                </a:schemeClr>
              </a:solidFill>
              <a:latin typeface="Arial"/>
              <a:cs typeface="Arial"/>
            </a:endParaRPr>
          </a:p>
          <a:p>
            <a:pPr marL="342900" indent="-34290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Youth work builds upon the establishment of good working relationships with young people in which their needs are put first, irrespective of whether the contacts with young people are voluntary or mandatory.  The definition of young people is those aged between the ages of 11 to 25 years.  </a:t>
            </a:r>
          </a:p>
          <a:p>
            <a:pPr marL="342900" indent="-34290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Youth work is central to the provision of youth support services.  This is affirmed through Extending Entitlement, and the National Youth work strategy for Wales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08790054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1" y="2642252"/>
            <a:ext cx="5748240" cy="5062924"/>
          </a:xfrm>
          <a:prstGeom prst="rect">
            <a:avLst/>
          </a:prstGeom>
        </p:spPr>
        <p:txBody>
          <a:bodyPr vert="horz" wrap="square" lIns="0" tIns="0" rIns="0" bIns="0" rtlCol="0">
            <a:spAutoFit/>
          </a:bodyPr>
          <a:lstStyle/>
          <a:p>
            <a:pPr marL="285750" indent="-285750">
              <a:spcBef>
                <a:spcPts val="600"/>
              </a:spcBef>
              <a:spcAft>
                <a:spcPts val="600"/>
              </a:spcAft>
              <a:buFont typeface="Arial" panose="020B0604020202020204" pitchFamily="34" charset="0"/>
              <a:buChar char="•"/>
            </a:pPr>
            <a:r>
              <a:rPr lang="cy-GB" sz="2200" dirty="0">
                <a:latin typeface="Arial" panose="020B0604020202020204" pitchFamily="34" charset="0"/>
                <a:cs typeface="Arial" panose="020B0604020202020204" pitchFamily="34" charset="0"/>
              </a:rPr>
              <a:t>Nid oes strategaeth effeithiol i sicrhau y caiff y Gymraeg a’r Saesneg eu trin yn gyfartal wrth ddarparu gwasanaethau cymorth ieuenctid.  </a:t>
            </a:r>
            <a:endParaRPr lang="cy-GB" sz="2200" dirty="0" smtClean="0">
              <a:latin typeface="Arial" panose="020B0604020202020204" pitchFamily="34" charset="0"/>
              <a:cs typeface="Arial" panose="020B0604020202020204" pitchFamily="34" charset="0"/>
            </a:endParaRPr>
          </a:p>
          <a:p>
            <a:pPr marL="285750" indent="-285750">
              <a:spcBef>
                <a:spcPts val="600"/>
              </a:spcBef>
              <a:spcAft>
                <a:spcPts val="600"/>
              </a:spcAft>
              <a:buFont typeface="Arial" panose="020B0604020202020204" pitchFamily="34" charset="0"/>
              <a:buChar char="•"/>
            </a:pPr>
            <a:r>
              <a:rPr lang="cy-GB" sz="2200" dirty="0" smtClean="0">
                <a:latin typeface="Arial" panose="020B0604020202020204" pitchFamily="34" charset="0"/>
                <a:cs typeface="Arial" panose="020B0604020202020204" pitchFamily="34" charset="0"/>
              </a:rPr>
              <a:t>Er bod gwasanaethau cymorth ieuenctid ar gael yn Gymraeg ac yn Saesneg, mae’r ffocws </a:t>
            </a:r>
            <a:r>
              <a:rPr lang="cy-GB" sz="2200" dirty="0" err="1" smtClean="0">
                <a:latin typeface="Arial" panose="020B0604020202020204" pitchFamily="34" charset="0"/>
                <a:cs typeface="Arial" panose="020B0604020202020204" pitchFamily="34" charset="0"/>
              </a:rPr>
              <a:t>cryfaf</a:t>
            </a:r>
            <a:r>
              <a:rPr lang="cy-GB" sz="2200" dirty="0" smtClean="0">
                <a:latin typeface="Arial" panose="020B0604020202020204" pitchFamily="34" charset="0"/>
                <a:cs typeface="Arial" panose="020B0604020202020204" pitchFamily="34" charset="0"/>
              </a:rPr>
              <a:t> ar ddarparu gweithgareddau diwylliannol cyfrwng Cymraeg, a cheir llai o ffocws ar weithgareddau dwyieithog, a gwaith cymorth </a:t>
            </a:r>
            <a:r>
              <a:rPr lang="cy-GB" sz="2200" dirty="0" err="1" smtClean="0">
                <a:latin typeface="Arial" panose="020B0604020202020204" pitchFamily="34" charset="0"/>
                <a:cs typeface="Arial" panose="020B0604020202020204" pitchFamily="34" charset="0"/>
              </a:rPr>
              <a:t>targedig</a:t>
            </a:r>
            <a:r>
              <a:rPr lang="cy-GB" sz="2200" dirty="0" smtClean="0">
                <a:latin typeface="Arial" panose="020B0604020202020204" pitchFamily="34" charset="0"/>
                <a:cs typeface="Arial" panose="020B0604020202020204" pitchFamily="34" charset="0"/>
              </a:rPr>
              <a:t> trwy gyfrwng y Gymraeg.</a:t>
            </a: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3539430"/>
          </a:xfrm>
          <a:prstGeom prst="rect">
            <a:avLst/>
          </a:prstGeom>
        </p:spPr>
        <p:txBody>
          <a:bodyPr vert="horz" wrap="square" lIns="0" tIns="0" rIns="0" bIns="0" rtlCol="0">
            <a:spAutoFit/>
          </a:bodyPr>
          <a:lstStyle/>
          <a:p>
            <a:pPr marL="285750" indent="-285750">
              <a:spcBef>
                <a:spcPts val="600"/>
              </a:spcBef>
              <a:spcAft>
                <a:spcPts val="600"/>
              </a:spcAft>
              <a:buFont typeface="Arial" panose="020B0604020202020204" pitchFamily="34" charset="0"/>
              <a:buChar char="•"/>
            </a:pPr>
            <a:r>
              <a:rPr lang="en-GB" sz="2200" dirty="0">
                <a:latin typeface="Arial" panose="020B0604020202020204" pitchFamily="34" charset="0"/>
                <a:cs typeface="Arial" panose="020B0604020202020204" pitchFamily="34" charset="0"/>
              </a:rPr>
              <a:t>There is no effective strategy to ensure that Welsh and English languages are treated equally in the delivery of youth support services. </a:t>
            </a:r>
            <a:endParaRPr lang="en-GB" sz="2200" dirty="0" smtClean="0">
              <a:latin typeface="Arial" panose="020B0604020202020204" pitchFamily="34" charset="0"/>
              <a:cs typeface="Arial" panose="020B0604020202020204" pitchFamily="34" charset="0"/>
            </a:endParaRPr>
          </a:p>
          <a:p>
            <a:pPr marL="285750" indent="-285750">
              <a:spcBef>
                <a:spcPts val="600"/>
              </a:spcBef>
              <a:spcAft>
                <a:spcPts val="600"/>
              </a:spcAft>
              <a:buFont typeface="Arial" panose="020B0604020202020204" pitchFamily="34" charset="0"/>
              <a:buChar char="•"/>
            </a:pPr>
            <a:r>
              <a:rPr lang="en-GB" sz="2200" dirty="0" smtClean="0">
                <a:latin typeface="Arial" panose="020B0604020202020204" pitchFamily="34" charset="0"/>
                <a:cs typeface="Arial" panose="020B0604020202020204" pitchFamily="34" charset="0"/>
              </a:rPr>
              <a:t>Although youth </a:t>
            </a:r>
            <a:r>
              <a:rPr lang="en-GB" sz="2200" dirty="0">
                <a:latin typeface="Arial" panose="020B0604020202020204" pitchFamily="34" charset="0"/>
                <a:cs typeface="Arial" panose="020B0604020202020204" pitchFamily="34" charset="0"/>
              </a:rPr>
              <a:t>support services are available through both the Welsh and English languages, </a:t>
            </a:r>
            <a:r>
              <a:rPr lang="en-GB" sz="2200" dirty="0" smtClean="0">
                <a:latin typeface="Arial" panose="020B0604020202020204" pitchFamily="34" charset="0"/>
                <a:cs typeface="Arial" panose="020B0604020202020204" pitchFamily="34" charset="0"/>
              </a:rPr>
              <a:t>the </a:t>
            </a:r>
            <a:r>
              <a:rPr lang="en-GB" sz="2200" dirty="0">
                <a:latin typeface="Arial" panose="020B0604020202020204" pitchFamily="34" charset="0"/>
                <a:cs typeface="Arial" panose="020B0604020202020204" pitchFamily="34" charset="0"/>
              </a:rPr>
              <a:t>strongest focus is on the provision of Welsh medium cultural activities and less on bilingual activities, and targeted support work through the medium of Welsh</a:t>
            </a:r>
            <a:r>
              <a:rPr lang="en-GB" sz="2200" dirty="0" smtClean="0">
                <a:latin typeface="Arial" panose="020B0604020202020204" pitchFamily="34" charset="0"/>
                <a:cs typeface="Arial" panose="020B0604020202020204" pitchFamily="34" charset="0"/>
              </a:rPr>
              <a:t>.</a:t>
            </a:r>
            <a:endParaRPr lang="en-GB" sz="2200" dirty="0">
              <a:latin typeface="Arial" panose="020B0604020202020204" pitchFamily="34" charset="0"/>
              <a:cs typeface="Arial" panose="020B0604020202020204" pitchFamily="34"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61002647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6740307"/>
          </a:xfrm>
          <a:prstGeom prst="rect">
            <a:avLst/>
          </a:prstGeom>
        </p:spPr>
        <p:txBody>
          <a:bodyPr vert="horz" wrap="square" lIns="0" tIns="0" rIns="0" bIns="0" rtlCol="0">
            <a:spAutoFit/>
          </a:bodyPr>
          <a:lstStyle/>
          <a:p>
            <a:pPr marL="285750" indent="-285750">
              <a:spcBef>
                <a:spcPts val="600"/>
              </a:spcBef>
              <a:spcAft>
                <a:spcPts val="600"/>
              </a:spcAft>
              <a:buFont typeface="Arial" panose="020B0604020202020204" pitchFamily="34" charset="0"/>
              <a:buChar char="•"/>
            </a:pPr>
            <a:r>
              <a:rPr lang="cy-GB" sz="2200" dirty="0">
                <a:latin typeface="Arial" panose="020B0604020202020204" pitchFamily="34" charset="0"/>
                <a:cs typeface="Arial" panose="020B0604020202020204" pitchFamily="34" charset="0"/>
              </a:rPr>
              <a:t>Mae’r modd y caiff gwasanaethau cymorth ieuenctid eu dwyn i gyfrif am y gwaith a wnânt yn aneglur.  I’r rheini sy’n darparu cyllid grant y mae’r prif atebolrwydd.  Mae cyflwyno’r Marc Safon ar gyfer gwaith ieuenctid wedi dod ag agweddau cadarnhaol a chefnogol i’r broses o sicrhau ansawdd gwasanaethau ieuenctid awdurdodau lleol a’r sector gwirfoddol, ac ychydig o wasanaethau cymorth ieuenctid.  </a:t>
            </a:r>
            <a:endParaRPr lang="cy-GB" sz="2200" dirty="0" smtClean="0">
              <a:latin typeface="Arial" panose="020B0604020202020204" pitchFamily="34" charset="0"/>
              <a:cs typeface="Arial" panose="020B0604020202020204" pitchFamily="34" charset="0"/>
            </a:endParaRPr>
          </a:p>
          <a:p>
            <a:pPr marL="285750" indent="-285750">
              <a:spcBef>
                <a:spcPts val="600"/>
              </a:spcBef>
              <a:spcAft>
                <a:spcPts val="600"/>
              </a:spcAft>
              <a:buFont typeface="Arial" panose="020B0604020202020204" pitchFamily="34" charset="0"/>
              <a:buChar char="•"/>
            </a:pPr>
            <a:r>
              <a:rPr lang="cy-GB" sz="2200" dirty="0">
                <a:latin typeface="Arial" panose="020B0604020202020204" pitchFamily="34" charset="0"/>
                <a:cs typeface="Arial" panose="020B0604020202020204" pitchFamily="34" charset="0"/>
              </a:rPr>
              <a:t>Mae mecanweithiau cenedlaethol a lleol ar waith ar gyfer ymgynghori â phobl ifanc, ond nid yw’n eglur pa mor dda y mae’r gwaith hwn yn cyfrannu at gynllunio ac arfarnu gwasanaethau sy’n effeithio ar bobl ifanc.</a:t>
            </a:r>
          </a:p>
          <a:p>
            <a:pPr marL="285750" indent="-285750">
              <a:spcBef>
                <a:spcPts val="600"/>
              </a:spcBef>
              <a:spcAft>
                <a:spcPts val="600"/>
              </a:spcAft>
              <a:buFont typeface="Arial" panose="020B0604020202020204" pitchFamily="34" charset="0"/>
              <a:buChar char="•"/>
            </a:pPr>
            <a:r>
              <a:rPr lang="cy-GB" sz="2200" dirty="0" smtClean="0">
                <a:latin typeface="Arial" panose="020B0604020202020204" pitchFamily="34" charset="0"/>
                <a:cs typeface="Arial" panose="020B0604020202020204" pitchFamily="34" charset="0"/>
              </a:rPr>
              <a:t>Nid </a:t>
            </a:r>
            <a:r>
              <a:rPr lang="cy-GB" sz="2200" dirty="0">
                <a:latin typeface="Arial" panose="020B0604020202020204" pitchFamily="34" charset="0"/>
                <a:cs typeface="Arial" panose="020B0604020202020204" pitchFamily="34" charset="0"/>
              </a:rPr>
              <a:t>yw’n eglur sut y caiff hawliau pobl ifanc a gynhwyswyd yn Ymestyn Hawliau eu cyflawni, ac nid yw effaith y gwasanaethau ar bobl ifanc wedi’i harfarnu’n </a:t>
            </a:r>
            <a:r>
              <a:rPr lang="cy-GB" sz="2200" dirty="0" smtClean="0">
                <a:latin typeface="Arial" panose="020B0604020202020204" pitchFamily="34" charset="0"/>
                <a:cs typeface="Arial" panose="020B0604020202020204" pitchFamily="34" charset="0"/>
              </a:rPr>
              <a:t>dda.</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063198"/>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en-GB" sz="2200" dirty="0" smtClean="0">
                <a:latin typeface="Arial" panose="020B0604020202020204" pitchFamily="34" charset="0"/>
                <a:cs typeface="Arial" panose="020B0604020202020204" pitchFamily="34" charset="0"/>
              </a:rPr>
              <a:t>How </a:t>
            </a:r>
            <a:r>
              <a:rPr lang="en-GB" sz="2200" dirty="0">
                <a:latin typeface="Arial" panose="020B0604020202020204" pitchFamily="34" charset="0"/>
                <a:cs typeface="Arial" panose="020B0604020202020204" pitchFamily="34" charset="0"/>
              </a:rPr>
              <a:t>youth support services are held to account for the work they do is unclear.  The primary accountability is to those providing grant funding.  The </a:t>
            </a:r>
            <a:r>
              <a:rPr lang="en-GB" sz="2200" dirty="0" smtClean="0">
                <a:latin typeface="Arial" panose="020B0604020202020204" pitchFamily="34" charset="0"/>
                <a:cs typeface="Arial" panose="020B0604020202020204" pitchFamily="34" charset="0"/>
              </a:rPr>
              <a:t>youth work Quality </a:t>
            </a:r>
            <a:r>
              <a:rPr lang="en-GB" sz="2200" dirty="0">
                <a:latin typeface="Arial" panose="020B0604020202020204" pitchFamily="34" charset="0"/>
                <a:cs typeface="Arial" panose="020B0604020202020204" pitchFamily="34" charset="0"/>
              </a:rPr>
              <a:t>Mark </a:t>
            </a:r>
            <a:r>
              <a:rPr lang="en-GB" sz="2200" dirty="0" smtClean="0">
                <a:latin typeface="Arial" panose="020B0604020202020204" pitchFamily="34" charset="0"/>
                <a:cs typeface="Arial" panose="020B0604020202020204" pitchFamily="34" charset="0"/>
              </a:rPr>
              <a:t>has </a:t>
            </a:r>
            <a:r>
              <a:rPr lang="en-GB" sz="2200" dirty="0">
                <a:latin typeface="Arial" panose="020B0604020202020204" pitchFamily="34" charset="0"/>
                <a:cs typeface="Arial" panose="020B0604020202020204" pitchFamily="34" charset="0"/>
              </a:rPr>
              <a:t>brought positive and supportive aspects to the quality assurance of local authority and voluntary sector youth services and a few youth support services.  </a:t>
            </a:r>
            <a:endParaRPr lang="en-GB" sz="2200" dirty="0" smtClean="0">
              <a:latin typeface="Arial" panose="020B0604020202020204" pitchFamily="34" charset="0"/>
              <a:cs typeface="Arial" panose="020B0604020202020204" pitchFamily="34" charset="0"/>
            </a:endParaRPr>
          </a:p>
          <a:p>
            <a:pPr marL="285750" indent="-285750">
              <a:spcBef>
                <a:spcPts val="600"/>
              </a:spcBef>
              <a:spcAft>
                <a:spcPts val="600"/>
              </a:spcAft>
              <a:buFont typeface="Arial" panose="020B0604020202020204" pitchFamily="34" charset="0"/>
              <a:buChar char="•"/>
            </a:pPr>
            <a:r>
              <a:rPr lang="en-GB" sz="2200" dirty="0">
                <a:latin typeface="Arial" panose="020B0604020202020204" pitchFamily="34" charset="0"/>
                <a:cs typeface="Arial" panose="020B0604020202020204" pitchFamily="34" charset="0"/>
              </a:rPr>
              <a:t>National and local mechanisms for consulting with young people are in place, but it is unclear how well this work contributes to the planning and evaluation of services, that affect young people. </a:t>
            </a:r>
          </a:p>
          <a:p>
            <a:pPr marL="285750" lvl="0" indent="-285750">
              <a:spcBef>
                <a:spcPts val="600"/>
              </a:spcBef>
              <a:spcAft>
                <a:spcPts val="600"/>
              </a:spcAft>
              <a:buFont typeface="Arial" panose="020B0604020202020204" pitchFamily="34" charset="0"/>
              <a:buChar char="•"/>
            </a:pPr>
            <a:r>
              <a:rPr lang="en-GB" sz="2200" dirty="0">
                <a:latin typeface="Arial" panose="020B0604020202020204" pitchFamily="34" charset="0"/>
                <a:cs typeface="Arial" panose="020B0604020202020204" pitchFamily="34" charset="0"/>
              </a:rPr>
              <a:t>I</a:t>
            </a:r>
            <a:r>
              <a:rPr lang="en-GB" sz="2200" dirty="0" smtClean="0">
                <a:latin typeface="Arial" panose="020B0604020202020204" pitchFamily="34" charset="0"/>
                <a:cs typeface="Arial" panose="020B0604020202020204" pitchFamily="34" charset="0"/>
              </a:rPr>
              <a:t>t </a:t>
            </a:r>
            <a:r>
              <a:rPr lang="en-GB" sz="2200" dirty="0">
                <a:latin typeface="Arial" panose="020B0604020202020204" pitchFamily="34" charset="0"/>
                <a:cs typeface="Arial" panose="020B0604020202020204" pitchFamily="34" charset="0"/>
              </a:rPr>
              <a:t>is unclear how young people’s rights enshrined in Extending Entitlement are delivered and the impact of the services on young people is not well evaluated</a:t>
            </a:r>
            <a:r>
              <a:rPr lang="en-GB" sz="2200" dirty="0" smtClean="0">
                <a:latin typeface="Arial" panose="020B0604020202020204" pitchFamily="34" charset="0"/>
                <a:cs typeface="Arial" panose="020B0604020202020204" pitchFamily="34" charset="0"/>
              </a:rPr>
              <a:t>.</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363920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125261" y="2642252"/>
            <a:ext cx="6301826" cy="8248412"/>
          </a:xfrm>
          <a:prstGeom prst="rect">
            <a:avLst/>
          </a:prstGeom>
        </p:spPr>
        <p:txBody>
          <a:bodyPr vert="horz" wrap="square" lIns="0" tIns="0" rIns="0" bIns="0" rtlCol="0">
            <a:spAutoFit/>
          </a:bodyPr>
          <a:lstStyle/>
          <a:p>
            <a:pPr>
              <a:spcBef>
                <a:spcPts val="600"/>
              </a:spcBef>
              <a:spcAft>
                <a:spcPts val="600"/>
              </a:spcAft>
            </a:pPr>
            <a:r>
              <a:rPr lang="en-GB" sz="2800" b="1" dirty="0" err="1" smtClean="0">
                <a:latin typeface="Arial" panose="020B0604020202020204" pitchFamily="34" charset="0"/>
                <a:cs typeface="Arial" panose="020B0604020202020204" pitchFamily="34" charset="0"/>
              </a:rPr>
              <a:t>Dylai</a:t>
            </a:r>
            <a:r>
              <a:rPr lang="en-GB" sz="2800" b="1" dirty="0" smtClean="0">
                <a:latin typeface="Arial" panose="020B0604020202020204" pitchFamily="34" charset="0"/>
                <a:cs typeface="Arial" panose="020B0604020202020204" pitchFamily="34" charset="0"/>
              </a:rPr>
              <a:t> </a:t>
            </a:r>
            <a:r>
              <a:rPr lang="en-GB" sz="2800" b="1" dirty="0" err="1" smtClean="0">
                <a:latin typeface="Arial" panose="020B0604020202020204" pitchFamily="34" charset="0"/>
                <a:cs typeface="Arial" panose="020B0604020202020204" pitchFamily="34" charset="0"/>
              </a:rPr>
              <a:t>awdurdodau</a:t>
            </a:r>
            <a:r>
              <a:rPr lang="en-GB" sz="2800" b="1" dirty="0" smtClean="0">
                <a:latin typeface="Arial" panose="020B0604020202020204" pitchFamily="34" charset="0"/>
                <a:cs typeface="Arial" panose="020B0604020202020204" pitchFamily="34" charset="0"/>
              </a:rPr>
              <a:t> </a:t>
            </a:r>
            <a:r>
              <a:rPr lang="en-GB" sz="2800" b="1" dirty="0" err="1" smtClean="0">
                <a:latin typeface="Arial" panose="020B0604020202020204" pitchFamily="34" charset="0"/>
                <a:cs typeface="Arial" panose="020B0604020202020204" pitchFamily="34" charset="0"/>
              </a:rPr>
              <a:t>lleol</a:t>
            </a:r>
            <a:r>
              <a:rPr lang="en-GB" sz="2800" b="1" dirty="0" smtClean="0">
                <a:latin typeface="Arial" panose="020B0604020202020204" pitchFamily="34" charset="0"/>
                <a:cs typeface="Arial" panose="020B0604020202020204" pitchFamily="34" charset="0"/>
              </a:rPr>
              <a:t>: </a:t>
            </a:r>
            <a:endParaRPr lang="en-GB" sz="2800" dirty="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en-GB" sz="2300" dirty="0" err="1" smtClean="0">
                <a:latin typeface="Arial" panose="020B0604020202020204" pitchFamily="34" charset="0"/>
                <a:cs typeface="Arial" panose="020B0604020202020204" pitchFamily="34" charset="0"/>
              </a:rPr>
              <a:t>Ymgynghori’n</a:t>
            </a:r>
            <a:r>
              <a:rPr lang="en-GB" sz="2300" dirty="0" smtClean="0">
                <a:latin typeface="Arial" panose="020B0604020202020204" pitchFamily="34" charset="0"/>
                <a:cs typeface="Arial" panose="020B0604020202020204" pitchFamily="34" charset="0"/>
              </a:rPr>
              <a:t> </a:t>
            </a:r>
            <a:r>
              <a:rPr lang="cy-GB" sz="2300" dirty="0">
                <a:latin typeface="Arial" panose="020B0604020202020204" pitchFamily="34" charset="0"/>
                <a:cs typeface="Arial" panose="020B0604020202020204" pitchFamily="34" charset="0"/>
              </a:rPr>
              <a:t>ystyrlon gyda phobl ifanc, fel eu bod yn gallu dylanwadu ar gynllunio ar </a:t>
            </a:r>
            <a:r>
              <a:rPr lang="cy-GB" sz="2300" dirty="0" smtClean="0">
                <a:latin typeface="Arial" panose="020B0604020202020204" pitchFamily="34" charset="0"/>
                <a:cs typeface="Arial" panose="020B0604020202020204" pitchFamily="34" charset="0"/>
              </a:rPr>
              <a:t>gyfer y </a:t>
            </a:r>
            <a:r>
              <a:rPr lang="cy-GB" sz="2300" dirty="0">
                <a:latin typeface="Arial" panose="020B0604020202020204" pitchFamily="34" charset="0"/>
                <a:cs typeface="Arial" panose="020B0604020202020204" pitchFamily="34" charset="0"/>
              </a:rPr>
              <a:t>gwasanaethau sydd ar gael iddynt ar lefel leol, a’u </a:t>
            </a:r>
            <a:r>
              <a:rPr lang="cy-GB" sz="2300" dirty="0" smtClean="0">
                <a:latin typeface="Arial" panose="020B0604020202020204" pitchFamily="34" charset="0"/>
                <a:cs typeface="Arial" panose="020B0604020202020204" pitchFamily="34" charset="0"/>
              </a:rPr>
              <a:t>harfarnu</a:t>
            </a:r>
          </a:p>
          <a:p>
            <a:pPr marL="285750" lvl="0" indent="-285750">
              <a:spcBef>
                <a:spcPts val="600"/>
              </a:spcBef>
              <a:spcAft>
                <a:spcPts val="600"/>
              </a:spcAft>
              <a:buFont typeface="Arial" panose="020B0604020202020204" pitchFamily="34" charset="0"/>
              <a:buChar char="•"/>
            </a:pPr>
            <a:r>
              <a:rPr lang="cy-GB" sz="2300" dirty="0" smtClean="0">
                <a:latin typeface="Arial" panose="020B0604020202020204" pitchFamily="34" charset="0"/>
                <a:cs typeface="Arial" panose="020B0604020202020204" pitchFamily="34" charset="0"/>
              </a:rPr>
              <a:t>Darparu </a:t>
            </a:r>
            <a:r>
              <a:rPr lang="cy-GB" sz="2300" dirty="0">
                <a:latin typeface="Arial" panose="020B0604020202020204" pitchFamily="34" charset="0"/>
                <a:cs typeface="Arial" panose="020B0604020202020204" pitchFamily="34" charset="0"/>
              </a:rPr>
              <a:t>mannau diogel i bobl ifanc mewn ardaloedd lleol fel bod ganddynt fynediad at wasanaethau, a gweithgareddau, sy’n cynorthwyo’u datblygiad fel unigolion, ac fel aelodau o’u cymuned </a:t>
            </a:r>
            <a:r>
              <a:rPr lang="cy-GB" sz="2300" dirty="0" smtClean="0">
                <a:latin typeface="Arial" panose="020B0604020202020204" pitchFamily="34" charset="0"/>
                <a:cs typeface="Arial" panose="020B0604020202020204" pitchFamily="34" charset="0"/>
              </a:rPr>
              <a:t>leol</a:t>
            </a:r>
          </a:p>
          <a:p>
            <a:pPr marL="285750" lvl="0" indent="-285750">
              <a:spcBef>
                <a:spcPts val="600"/>
              </a:spcBef>
              <a:spcAft>
                <a:spcPts val="600"/>
              </a:spcAft>
              <a:buFont typeface="Arial" panose="020B0604020202020204" pitchFamily="34" charset="0"/>
              <a:buChar char="•"/>
            </a:pPr>
            <a:r>
              <a:rPr lang="cy-GB" sz="2300" dirty="0" smtClean="0">
                <a:latin typeface="Arial" panose="020B0604020202020204" pitchFamily="34" charset="0"/>
                <a:cs typeface="Arial" panose="020B0604020202020204" pitchFamily="34" charset="0"/>
              </a:rPr>
              <a:t>Gwneud </a:t>
            </a:r>
            <a:r>
              <a:rPr lang="cy-GB" sz="2300" dirty="0">
                <a:latin typeface="Arial" panose="020B0604020202020204" pitchFamily="34" charset="0"/>
                <a:cs typeface="Arial" panose="020B0604020202020204" pitchFamily="34" charset="0"/>
              </a:rPr>
              <a:t>yn siŵr bod cynlluniau strategol yn cynnwys blaenoriaethau clir wedi’u llywio gan wybodaeth leol ar gyfer gwasanaethau sy’n cynorthwyo pobl </a:t>
            </a:r>
            <a:r>
              <a:rPr lang="cy-GB" sz="2300" dirty="0" smtClean="0">
                <a:latin typeface="Arial" panose="020B0604020202020204" pitchFamily="34" charset="0"/>
                <a:cs typeface="Arial" panose="020B0604020202020204" pitchFamily="34" charset="0"/>
              </a:rPr>
              <a:t>ifanc</a:t>
            </a:r>
          </a:p>
          <a:p>
            <a:pPr marL="285750" lvl="0" indent="-285750">
              <a:spcBef>
                <a:spcPts val="600"/>
              </a:spcBef>
              <a:spcAft>
                <a:spcPts val="600"/>
              </a:spcAft>
              <a:buFont typeface="Arial" panose="020B0604020202020204" pitchFamily="34" charset="0"/>
              <a:buChar char="•"/>
            </a:pPr>
            <a:r>
              <a:rPr lang="cy-GB" sz="2300" dirty="0" smtClean="0">
                <a:latin typeface="Arial" panose="020B0604020202020204" pitchFamily="34" charset="0"/>
                <a:cs typeface="Arial" panose="020B0604020202020204" pitchFamily="34" charset="0"/>
              </a:rPr>
              <a:t>Gwneud </a:t>
            </a:r>
            <a:r>
              <a:rPr lang="cy-GB" sz="2300" dirty="0">
                <a:latin typeface="Arial" panose="020B0604020202020204" pitchFamily="34" charset="0"/>
                <a:cs typeface="Arial" panose="020B0604020202020204" pitchFamily="34" charset="0"/>
              </a:rPr>
              <a:t>yn siŵr bod adrannau awdurdod lleol a chyrff eraill yn gweithio mewn partneriaeth i ddarparu gwasanaethau ar gyfer pobl ifanc, sy’n mynd i’r afael </a:t>
            </a:r>
            <a:r>
              <a:rPr lang="cy-GB" sz="2300" dirty="0" err="1">
                <a:latin typeface="Arial" panose="020B0604020202020204" pitchFamily="34" charset="0"/>
                <a:cs typeface="Arial" panose="020B0604020202020204" pitchFamily="34" charset="0"/>
              </a:rPr>
              <a:t>â’u</a:t>
            </a:r>
            <a:r>
              <a:rPr lang="cy-GB" sz="2300" dirty="0">
                <a:latin typeface="Arial" panose="020B0604020202020204" pitchFamily="34" charset="0"/>
                <a:cs typeface="Arial" panose="020B0604020202020204" pitchFamily="34" charset="0"/>
              </a:rPr>
              <a:t> </a:t>
            </a:r>
            <a:r>
              <a:rPr lang="cy-GB" sz="2300" dirty="0" smtClean="0">
                <a:latin typeface="Arial" panose="020B0604020202020204" pitchFamily="34" charset="0"/>
                <a:cs typeface="Arial" panose="020B0604020202020204" pitchFamily="34" charset="0"/>
              </a:rPr>
              <a:t>hanghenion</a:t>
            </a:r>
            <a:endParaRPr lang="en-GB" sz="2300" dirty="0" smtClean="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955750"/>
          </a:xfrm>
          <a:prstGeom prst="rect">
            <a:avLst/>
          </a:prstGeom>
        </p:spPr>
        <p:txBody>
          <a:bodyPr vert="horz" wrap="square" lIns="0" tIns="0" rIns="0" bIns="0" rtlCol="0">
            <a:spAutoFit/>
          </a:bodyPr>
          <a:lstStyle/>
          <a:p>
            <a:pPr>
              <a:spcBef>
                <a:spcPts val="600"/>
              </a:spcBef>
              <a:spcAft>
                <a:spcPts val="600"/>
              </a:spcAft>
            </a:pPr>
            <a:r>
              <a:rPr lang="en-GB" sz="2800" b="1" dirty="0">
                <a:latin typeface="Arial" panose="020B0604020202020204" pitchFamily="34" charset="0"/>
                <a:cs typeface="Arial" panose="020B0604020202020204" pitchFamily="34" charset="0"/>
              </a:rPr>
              <a:t>Local authorities should: </a:t>
            </a:r>
            <a:endParaRPr lang="en-GB" sz="2800" dirty="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Consult meaningfully with young people, so that they can influence the planning for and evaluation of the services available to them at a local level</a:t>
            </a:r>
          </a:p>
          <a:p>
            <a:pPr marL="285750" lvl="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Provide safe spaces for young people in local areas so that they have access to services, and activities, which support their development as individuals, and as members of their local community</a:t>
            </a:r>
          </a:p>
          <a:p>
            <a:pPr marL="285750" lvl="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Make sure that strategic plans have clear priorities informed by local intelligence for services that support young people</a:t>
            </a:r>
          </a:p>
          <a:p>
            <a:pPr marL="285750" lvl="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Make sure that local authority departments and other bodies work in partnership to provide services for young people, which address their </a:t>
            </a:r>
            <a:r>
              <a:rPr lang="en-GB" sz="2400" dirty="0" smtClean="0">
                <a:latin typeface="Arial" panose="020B0604020202020204" pitchFamily="34" charset="0"/>
                <a:cs typeface="Arial" panose="020B0604020202020204" pitchFamily="34" charset="0"/>
              </a:rPr>
              <a:t>needs</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369921774"/>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527301" y="2642252"/>
            <a:ext cx="5760766" cy="6509474"/>
          </a:xfrm>
          <a:prstGeom prst="rect">
            <a:avLst/>
          </a:prstGeom>
        </p:spPr>
        <p:txBody>
          <a:bodyPr vert="horz" wrap="square" lIns="0" tIns="0" rIns="0" bIns="0" rtlCol="0">
            <a:spAutoFit/>
          </a:bodyPr>
          <a:lstStyle/>
          <a:p>
            <a:pPr>
              <a:spcBef>
                <a:spcPts val="600"/>
              </a:spcBef>
              <a:spcAft>
                <a:spcPts val="600"/>
              </a:spcAft>
            </a:pPr>
            <a:r>
              <a:rPr lang="en-GB" sz="2800" b="1" dirty="0" err="1" smtClean="0">
                <a:latin typeface="Arial" panose="020B0604020202020204" pitchFamily="34" charset="0"/>
                <a:cs typeface="Arial" panose="020B0604020202020204" pitchFamily="34" charset="0"/>
              </a:rPr>
              <a:t>Dylai</a:t>
            </a:r>
            <a:r>
              <a:rPr lang="en-GB" sz="2800" b="1" dirty="0" smtClean="0">
                <a:latin typeface="Arial" panose="020B0604020202020204" pitchFamily="34" charset="0"/>
                <a:cs typeface="Arial" panose="020B0604020202020204" pitchFamily="34" charset="0"/>
              </a:rPr>
              <a:t> </a:t>
            </a:r>
            <a:r>
              <a:rPr lang="en-GB" sz="2800" b="1" dirty="0" err="1" smtClean="0">
                <a:latin typeface="Arial" panose="020B0604020202020204" pitchFamily="34" charset="0"/>
                <a:cs typeface="Arial" panose="020B0604020202020204" pitchFamily="34" charset="0"/>
              </a:rPr>
              <a:t>darparwyr</a:t>
            </a:r>
            <a:r>
              <a:rPr lang="en-GB" sz="2800" b="1" dirty="0" smtClean="0">
                <a:latin typeface="Arial" panose="020B0604020202020204" pitchFamily="34" charset="0"/>
                <a:cs typeface="Arial" panose="020B0604020202020204" pitchFamily="34" charset="0"/>
              </a:rPr>
              <a:t>: </a:t>
            </a:r>
            <a:endParaRPr lang="en-GB" sz="2800" dirty="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en-GB" sz="2400" dirty="0" err="1" smtClean="0">
                <a:latin typeface="Arial" panose="020B0604020202020204" pitchFamily="34" charset="0"/>
                <a:cs typeface="Arial" panose="020B0604020202020204" pitchFamily="34" charset="0"/>
              </a:rPr>
              <a:t>Wneud</a:t>
            </a:r>
            <a:r>
              <a:rPr lang="en-GB" sz="2400" dirty="0" smtClean="0">
                <a:latin typeface="Arial" panose="020B0604020202020204" pitchFamily="34" charset="0"/>
                <a:cs typeface="Arial" panose="020B0604020202020204" pitchFamily="34" charset="0"/>
              </a:rPr>
              <a:t> </a:t>
            </a:r>
            <a:r>
              <a:rPr lang="cy-GB" sz="2400" dirty="0">
                <a:latin typeface="Arial" panose="020B0604020202020204" pitchFamily="34" charset="0"/>
                <a:cs typeface="Arial" panose="020B0604020202020204" pitchFamily="34" charset="0"/>
              </a:rPr>
              <a:t>yn siŵr bod eu gwasanaethau yn galluogi pobl ifanc i nodi drostyn nhw eu hunain beth yw eu diddordebau, eu nodau, a’u </a:t>
            </a:r>
            <a:r>
              <a:rPr lang="cy-GB" sz="2400" dirty="0" smtClean="0">
                <a:latin typeface="Arial" panose="020B0604020202020204" pitchFamily="34" charset="0"/>
                <a:cs typeface="Arial" panose="020B0604020202020204" pitchFamily="34" charset="0"/>
              </a:rPr>
              <a:t>hanghenion</a:t>
            </a:r>
          </a:p>
          <a:p>
            <a:pPr marL="285750" indent="-28575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Gweithio mewn partneriaeth ar lefel leol a rhanbarthol i wella mynediad at yr ystod o wasanaethau ar gyfer pobl ifanc</a:t>
            </a:r>
          </a:p>
          <a:p>
            <a:pPr marL="285750" indent="-28575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Gwneud yn siŵr bod safonau ac egwyddorion gwaith ieuenctid proffesiynol yn cael eu defnyddio gan weithwyr yn yr holl brosiectau gwasanaeth cymorth </a:t>
            </a:r>
            <a:r>
              <a:rPr lang="cy-GB" sz="2400" dirty="0" smtClean="0">
                <a:latin typeface="Arial" panose="020B0604020202020204" pitchFamily="34" charset="0"/>
                <a:cs typeface="Arial" panose="020B0604020202020204" pitchFamily="34" charset="0"/>
              </a:rPr>
              <a:t>ieuenctid</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585871"/>
          </a:xfrm>
          <a:prstGeom prst="rect">
            <a:avLst/>
          </a:prstGeom>
        </p:spPr>
        <p:txBody>
          <a:bodyPr vert="horz" wrap="square" lIns="0" tIns="0" rIns="0" bIns="0" rtlCol="0">
            <a:spAutoFit/>
          </a:bodyPr>
          <a:lstStyle/>
          <a:p>
            <a:pPr>
              <a:spcBef>
                <a:spcPts val="600"/>
              </a:spcBef>
              <a:spcAft>
                <a:spcPts val="600"/>
              </a:spcAft>
            </a:pPr>
            <a:r>
              <a:rPr lang="en-GB" sz="2800" b="1" dirty="0">
                <a:latin typeface="Arial" panose="020B0604020202020204" pitchFamily="34" charset="0"/>
                <a:cs typeface="Arial" panose="020B0604020202020204" pitchFamily="34" charset="0"/>
              </a:rPr>
              <a:t>Providers should: </a:t>
            </a:r>
            <a:endParaRPr lang="en-GB" sz="2800" dirty="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Make sure that their services enable young people to identify for themselves their interests, goals, and needs</a:t>
            </a:r>
          </a:p>
          <a:p>
            <a:pPr marL="285750" lvl="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Work in partnership at a local and regional level to improve access to the range of services for young people</a:t>
            </a:r>
          </a:p>
          <a:p>
            <a:pPr marL="285750" lvl="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Make sure that professional youth work standards and principles are used by workers in all youth support service </a:t>
            </a:r>
            <a:r>
              <a:rPr lang="en-GB" sz="2400" dirty="0" smtClean="0">
                <a:latin typeface="Arial" panose="020B0604020202020204" pitchFamily="34" charset="0"/>
                <a:cs typeface="Arial" panose="020B0604020202020204" pitchFamily="34" charset="0"/>
              </a:rPr>
              <a:t>projects</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28628524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Argymhellion</a:t>
            </a:r>
            <a:endParaRPr sz="4500" spc="-10" dirty="0">
              <a:solidFill>
                <a:schemeClr val="tx1">
                  <a:lumMod val="95000"/>
                  <a:lumOff val="5000"/>
                </a:schemeClr>
              </a:solidFill>
            </a:endParaRPr>
          </a:p>
        </p:txBody>
      </p:sp>
      <p:sp>
        <p:nvSpPr>
          <p:cNvPr id="3" name="object 3"/>
          <p:cNvSpPr txBox="1"/>
          <p:nvPr/>
        </p:nvSpPr>
        <p:spPr>
          <a:xfrm>
            <a:off x="212943" y="2408486"/>
            <a:ext cx="6164038" cy="7248138"/>
          </a:xfrm>
          <a:prstGeom prst="rect">
            <a:avLst/>
          </a:prstGeom>
        </p:spPr>
        <p:txBody>
          <a:bodyPr vert="horz" wrap="square" lIns="0" tIns="0" rIns="0" bIns="0" rtlCol="0">
            <a:spAutoFit/>
          </a:bodyPr>
          <a:lstStyle/>
          <a:p>
            <a:r>
              <a:rPr lang="en-GB" sz="2800" b="1" dirty="0" err="1" smtClean="0">
                <a:latin typeface="Arial" panose="020B0604020202020204" pitchFamily="34" charset="0"/>
                <a:cs typeface="Arial" panose="020B0604020202020204" pitchFamily="34" charset="0"/>
              </a:rPr>
              <a:t>Dylai</a:t>
            </a:r>
            <a:r>
              <a:rPr lang="en-GB" sz="2800" b="1" dirty="0" smtClean="0">
                <a:latin typeface="Arial" panose="020B0604020202020204" pitchFamily="34" charset="0"/>
                <a:cs typeface="Arial" panose="020B0604020202020204" pitchFamily="34" charset="0"/>
              </a:rPr>
              <a:t> </a:t>
            </a:r>
            <a:r>
              <a:rPr lang="en-GB" sz="2800" b="1" dirty="0" err="1" smtClean="0">
                <a:latin typeface="Arial" panose="020B0604020202020204" pitchFamily="34" charset="0"/>
                <a:cs typeface="Arial" panose="020B0604020202020204" pitchFamily="34" charset="0"/>
              </a:rPr>
              <a:t>Llywodraeth</a:t>
            </a:r>
            <a:r>
              <a:rPr lang="en-GB" sz="2800" b="1" dirty="0" smtClean="0">
                <a:latin typeface="Arial" panose="020B0604020202020204" pitchFamily="34" charset="0"/>
                <a:cs typeface="Arial" panose="020B0604020202020204" pitchFamily="34" charset="0"/>
              </a:rPr>
              <a:t> </a:t>
            </a:r>
            <a:r>
              <a:rPr lang="en-GB" sz="2800" b="1" dirty="0" err="1" smtClean="0">
                <a:latin typeface="Arial" panose="020B0604020202020204" pitchFamily="34" charset="0"/>
                <a:cs typeface="Arial" panose="020B0604020202020204" pitchFamily="34" charset="0"/>
              </a:rPr>
              <a:t>Cymru</a:t>
            </a:r>
            <a:r>
              <a:rPr lang="en-GB" sz="2800" b="1" dirty="0" smtClean="0">
                <a:latin typeface="Arial" panose="020B0604020202020204" pitchFamily="34" charset="0"/>
                <a:cs typeface="Arial" panose="020B0604020202020204" pitchFamily="34" charset="0"/>
              </a:rPr>
              <a:t>:</a:t>
            </a:r>
            <a:r>
              <a:rPr lang="en-GB" sz="2800" b="1" dirty="0">
                <a:latin typeface="Arial" panose="020B0604020202020204" pitchFamily="34" charset="0"/>
                <a:cs typeface="Arial" panose="020B0604020202020204" pitchFamily="34" charset="0"/>
              </a:rPr>
              <a:t>	</a:t>
            </a:r>
            <a:endParaRPr lang="en-GB" sz="2800" dirty="0">
              <a:latin typeface="Arial" panose="020B0604020202020204" pitchFamily="34" charset="0"/>
              <a:cs typeface="Arial" panose="020B0604020202020204" pitchFamily="34" charset="0"/>
            </a:endParaRPr>
          </a:p>
          <a:p>
            <a:pPr marL="285750" indent="-28575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Ddarparu’r sylfaen polisi ar gyfer ymgorffori gwaith ieuenctid, fel ffordd o weithio gyda phobl ifanc, yn yr holl wasanaethau</a:t>
            </a:r>
          </a:p>
          <a:p>
            <a:pPr marL="285750" indent="-28575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Egluro’r defnydd o’r derminoleg ‘gwaith ieuenctid’, ‘gwasanaeth ieuenctid’, a ‘gwasanaethau cymorth ieuenctid’ yng Nghymru er mwyn darparu iaith a ddeellir yn gyffredinol ar gyfer datblygu a chyflawni polisi</a:t>
            </a:r>
          </a:p>
          <a:p>
            <a:pPr marL="285750" indent="-28575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Sefydlu ffyrdd o ddwyn awdurdodau lleol a’u partneriaid i gyfrif am ansawdd, ystod a’r mathau o wasanaethau cymorth ieuenctid a ddarparant yn eu hardal</a:t>
            </a:r>
          </a:p>
          <a:p>
            <a:pPr marL="285750" indent="-28575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Cynnwys cymhwyster, hyfforddiant a datblygiad parhaus gweithwyr ieuenctid yn Strategaeth Gwaith Ieuenctid Genedlaethol </a:t>
            </a:r>
            <a:r>
              <a:rPr lang="cy-GB" sz="2400" dirty="0" smtClean="0">
                <a:latin typeface="Arial" panose="020B0604020202020204" pitchFamily="34" charset="0"/>
                <a:cs typeface="Arial" panose="020B0604020202020204" pitchFamily="34" charset="0"/>
              </a:rPr>
              <a:t>Cymru</a:t>
            </a:r>
            <a:endParaRPr sz="2400" dirty="0">
              <a:solidFill>
                <a:schemeClr val="tx1">
                  <a:lumMod val="95000"/>
                  <a:lumOff val="5000"/>
                </a:schemeClr>
              </a:solidFill>
              <a:latin typeface="Arial" panose="020B0604020202020204" pitchFamily="34" charset="0"/>
              <a:cs typeface="Arial" panose="020B0604020202020204" pitchFamily="34" charset="0"/>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Recommendations</a:t>
            </a:r>
            <a:endParaRPr sz="4500" dirty="0">
              <a:solidFill>
                <a:schemeClr val="tx1">
                  <a:lumMod val="75000"/>
                  <a:lumOff val="25000"/>
                </a:schemeClr>
              </a:solidFill>
              <a:latin typeface="Arial"/>
              <a:cs typeface="Arial"/>
            </a:endParaRPr>
          </a:p>
        </p:txBody>
      </p:sp>
      <p:sp>
        <p:nvSpPr>
          <p:cNvPr id="8" name="object 8"/>
          <p:cNvSpPr txBox="1"/>
          <p:nvPr/>
        </p:nvSpPr>
        <p:spPr>
          <a:xfrm>
            <a:off x="6615620" y="2408486"/>
            <a:ext cx="5937885" cy="7248138"/>
          </a:xfrm>
          <a:prstGeom prst="rect">
            <a:avLst/>
          </a:prstGeom>
        </p:spPr>
        <p:txBody>
          <a:bodyPr vert="horz" wrap="square" lIns="0" tIns="0" rIns="0" bIns="0" rtlCol="0">
            <a:spAutoFit/>
          </a:bodyPr>
          <a:lstStyle/>
          <a:p>
            <a:r>
              <a:rPr lang="en-GB" sz="2800" b="1" dirty="0">
                <a:latin typeface="Arial" panose="020B0604020202020204" pitchFamily="34" charset="0"/>
                <a:cs typeface="Arial" panose="020B0604020202020204" pitchFamily="34" charset="0"/>
              </a:rPr>
              <a:t>The Welsh Government should:	</a:t>
            </a:r>
            <a:endParaRPr lang="en-GB" sz="2800" dirty="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Provide the policy basis through which youth work, as a way of working with young people, becomes embedded in all services</a:t>
            </a:r>
          </a:p>
          <a:p>
            <a:pPr marL="285750" lvl="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Clarify the use of the terminology ‘youth work’, ‘youth service,’ and ‘youth support services’ in Wales in order to provide a universally understood language for policy development and delivery</a:t>
            </a:r>
          </a:p>
          <a:p>
            <a:pPr marL="285750" lvl="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Establish ways of holding local authorities and their partners to account for the quality, range and types of youth support services they provide in their area</a:t>
            </a:r>
          </a:p>
          <a:p>
            <a:pPr marL="285750" lvl="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Include the qualification, training and ongoing development of youth workers in the National Youth Work Strategy for </a:t>
            </a:r>
            <a:r>
              <a:rPr lang="en-GB" sz="2400" dirty="0" smtClean="0">
                <a:latin typeface="Arial" panose="020B0604020202020204" pitchFamily="34" charset="0"/>
                <a:cs typeface="Arial" panose="020B0604020202020204" pitchFamily="34" charset="0"/>
              </a:rPr>
              <a:t>Wales</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622739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15146" y="1305901"/>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214149" y="1998398"/>
            <a:ext cx="6124021" cy="8863965"/>
          </a:xfrm>
          <a:prstGeom prst="rect">
            <a:avLst/>
          </a:prstGeom>
        </p:spPr>
        <p:txBody>
          <a:bodyPr vert="horz" wrap="square" lIns="0" tIns="0" rIns="0" bIns="0" rtlCol="0">
            <a:spAutoFit/>
          </a:bodyPr>
          <a:lstStyle/>
          <a:p>
            <a:pPr marL="285750" indent="-285750">
              <a:buFont typeface="Arial" panose="020B0604020202020204" pitchFamily="34" charset="0"/>
              <a:buChar char="•"/>
            </a:pPr>
            <a:r>
              <a:rPr lang="cy-GB" sz="2100" dirty="0">
                <a:latin typeface="Arial" panose="020B0604020202020204" pitchFamily="34" charset="0"/>
                <a:cs typeface="Arial" panose="020B0604020202020204" pitchFamily="34" charset="0"/>
              </a:rPr>
              <a:t>Mae Llamau yn sefydliad tai </a:t>
            </a:r>
            <a:r>
              <a:rPr lang="cy-GB" sz="2100" dirty="0" smtClean="0">
                <a:latin typeface="Arial" panose="020B0604020202020204" pitchFamily="34" charset="0"/>
                <a:cs typeface="Arial" panose="020B0604020202020204" pitchFamily="34" charset="0"/>
              </a:rPr>
              <a:t>sy’n arbenigo </a:t>
            </a:r>
            <a:r>
              <a:rPr lang="cy-GB" sz="2100" dirty="0">
                <a:latin typeface="Arial" panose="020B0604020202020204" pitchFamily="34" charset="0"/>
                <a:cs typeface="Arial" panose="020B0604020202020204" pitchFamily="34" charset="0"/>
              </a:rPr>
              <a:t>mewn gweithio gyda phobl ifanc sy’n agored iawn i niwed a heriol yn aml, sydd yn ddigartref neu mewn perygl o fod yn ddigartref.  Yn aml, mae’r bobl ifanc hyn yn wynebu heriau fel camddefnyddio sylweddau, cam-drin domestig, materion iechyd meddwl, ac anawsterau dysgu.  </a:t>
            </a:r>
            <a:endParaRPr lang="cy-GB" sz="21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cy-GB" sz="2100" dirty="0">
                <a:latin typeface="Arial" panose="020B0604020202020204" pitchFamily="34" charset="0"/>
                <a:cs typeface="Arial" panose="020B0604020202020204" pitchFamily="34" charset="0"/>
              </a:rPr>
              <a:t>Mae gweithwyr Llamau yn defnyddio technegau gwaith ieuenctid i nodi rhwystrau niferus sydd gan bobl ifanc rhag </a:t>
            </a:r>
            <a:r>
              <a:rPr lang="cy-GB" sz="2100" dirty="0" smtClean="0">
                <a:latin typeface="Arial" panose="020B0604020202020204" pitchFamily="34" charset="0"/>
                <a:cs typeface="Arial" panose="020B0604020202020204" pitchFamily="34" charset="0"/>
              </a:rPr>
              <a:t>dysgu, ac nid yw llawer o’r rhain wedi’u hadnabod </a:t>
            </a:r>
            <a:r>
              <a:rPr lang="cy-GB" sz="2100" dirty="0">
                <a:latin typeface="Arial" panose="020B0604020202020204" pitchFamily="34" charset="0"/>
                <a:cs typeface="Arial" panose="020B0604020202020204" pitchFamily="34" charset="0"/>
              </a:rPr>
              <a:t>gan weithwyr proffesiynol eraill.  </a:t>
            </a:r>
            <a:endParaRPr lang="cy-GB" sz="2100" dirty="0" smtClean="0">
              <a:latin typeface="Arial" panose="020B0604020202020204" pitchFamily="34" charset="0"/>
              <a:cs typeface="Arial" panose="020B0604020202020204" pitchFamily="34" charset="0"/>
            </a:endParaRPr>
          </a:p>
          <a:p>
            <a:pPr marL="285750" indent="-285750">
              <a:buFont typeface="Arial" panose="020B0604020202020204" pitchFamily="34" charset="0"/>
              <a:buChar char="•"/>
            </a:pPr>
            <a:r>
              <a:rPr lang="cy-GB" sz="2100" dirty="0" smtClean="0">
                <a:latin typeface="Arial" panose="020B0604020202020204" pitchFamily="34" charset="0"/>
                <a:cs typeface="Arial" panose="020B0604020202020204" pitchFamily="34" charset="0"/>
              </a:rPr>
              <a:t>Mae gweithwyr </a:t>
            </a:r>
            <a:r>
              <a:rPr lang="cy-GB" sz="2100" dirty="0">
                <a:latin typeface="Arial" panose="020B0604020202020204" pitchFamily="34" charset="0"/>
                <a:cs typeface="Arial" panose="020B0604020202020204" pitchFamily="34" charset="0"/>
              </a:rPr>
              <a:t>yn treulio amser i ddod i adnabod pobl ifanc yn dda fel y </a:t>
            </a:r>
            <a:r>
              <a:rPr lang="cy-GB" sz="2100" dirty="0" err="1">
                <a:latin typeface="Arial" panose="020B0604020202020204" pitchFamily="34" charset="0"/>
                <a:cs typeface="Arial" panose="020B0604020202020204" pitchFamily="34" charset="0"/>
              </a:rPr>
              <a:t>gellir</a:t>
            </a:r>
            <a:r>
              <a:rPr lang="cy-GB" sz="2100" dirty="0">
                <a:latin typeface="Arial" panose="020B0604020202020204" pitchFamily="34" charset="0"/>
                <a:cs typeface="Arial" panose="020B0604020202020204" pitchFamily="34" charset="0"/>
              </a:rPr>
              <a:t> mynd i’r afael </a:t>
            </a:r>
            <a:r>
              <a:rPr lang="cy-GB" sz="2100" dirty="0" err="1">
                <a:latin typeface="Arial" panose="020B0604020202020204" pitchFamily="34" charset="0"/>
                <a:cs typeface="Arial" panose="020B0604020202020204" pitchFamily="34" charset="0"/>
              </a:rPr>
              <a:t>â’u</a:t>
            </a:r>
            <a:r>
              <a:rPr lang="cy-GB" sz="2100" dirty="0">
                <a:latin typeface="Arial" panose="020B0604020202020204" pitchFamily="34" charset="0"/>
                <a:cs typeface="Arial" panose="020B0604020202020204" pitchFamily="34" charset="0"/>
              </a:rPr>
              <a:t> holl anghenion.  Mae ymyriadau yn hyblyg ac yn canolbwyntio ar yr unigolyn ifanc, a rhoddir cymorth </a:t>
            </a:r>
            <a:r>
              <a:rPr lang="cy-GB" sz="2100" dirty="0" err="1">
                <a:latin typeface="Arial" panose="020B0604020202020204" pitchFamily="34" charset="0"/>
                <a:cs typeface="Arial" panose="020B0604020202020204" pitchFamily="34" charset="0"/>
              </a:rPr>
              <a:t>targedig</a:t>
            </a:r>
            <a:r>
              <a:rPr lang="cy-GB" sz="2100" dirty="0">
                <a:latin typeface="Arial" panose="020B0604020202020204" pitchFamily="34" charset="0"/>
                <a:cs typeface="Arial" panose="020B0604020202020204" pitchFamily="34" charset="0"/>
              </a:rPr>
              <a:t> ar gyfer yr ystod o faterion a sefyllfaoedd sydd gan bob unigolyn ifanc</a:t>
            </a:r>
            <a:r>
              <a:rPr lang="cy-GB" sz="2100" dirty="0" smtClean="0">
                <a:latin typeface="Arial" panose="020B0604020202020204" pitchFamily="34" charset="0"/>
                <a:cs typeface="Arial" panose="020B0604020202020204" pitchFamily="34" charset="0"/>
              </a:rPr>
              <a:t>.</a:t>
            </a:r>
          </a:p>
          <a:p>
            <a:pPr marL="285750" indent="-285750">
              <a:buFont typeface="Arial" panose="020B0604020202020204" pitchFamily="34" charset="0"/>
              <a:buChar char="•"/>
            </a:pPr>
            <a:r>
              <a:rPr lang="cy-GB" sz="2100" dirty="0">
                <a:latin typeface="Arial" panose="020B0604020202020204" pitchFamily="34" charset="0"/>
                <a:cs typeface="Arial" panose="020B0604020202020204" pitchFamily="34" charset="0"/>
              </a:rPr>
              <a:t>Caiff pobl ifanc eu cyflwyno i fedrau craidd fel llythrennedd, rhifedd a medrau eraill a, lle bo’n addas, mae’r rhain yn arwain at </a:t>
            </a:r>
            <a:r>
              <a:rPr lang="cy-GB" sz="2100" dirty="0" smtClean="0">
                <a:latin typeface="Arial" panose="020B0604020202020204" pitchFamily="34" charset="0"/>
                <a:cs typeface="Arial" panose="020B0604020202020204" pitchFamily="34" charset="0"/>
              </a:rPr>
              <a:t>gymwysterau, sy’n eu paratoi </a:t>
            </a:r>
            <a:r>
              <a:rPr lang="cy-GB" sz="2100" dirty="0">
                <a:latin typeface="Arial" panose="020B0604020202020204" pitchFamily="34" charset="0"/>
                <a:cs typeface="Arial" panose="020B0604020202020204" pitchFamily="34" charset="0"/>
              </a:rPr>
              <a:t>i symud ymlaen i addysg y brif ffrwd neu i </a:t>
            </a:r>
            <a:r>
              <a:rPr lang="cy-GB" sz="2100" dirty="0" smtClean="0">
                <a:latin typeface="Arial" panose="020B0604020202020204" pitchFamily="34" charset="0"/>
                <a:cs typeface="Arial" panose="020B0604020202020204" pitchFamily="34" charset="0"/>
              </a:rPr>
              <a:t>waith, a’u paratoi ar gyfer bywyd oedolyn.</a:t>
            </a:r>
            <a:r>
              <a:rPr lang="en-GB" sz="2100" dirty="0" smtClean="0">
                <a:latin typeface="Arial" panose="020B0604020202020204" pitchFamily="34" charset="0"/>
                <a:cs typeface="Arial" panose="020B0604020202020204" pitchFamily="34" charset="0"/>
              </a:rPr>
              <a:t> </a:t>
            </a:r>
            <a:endParaRPr lang="en-GB" sz="2100" dirty="0">
              <a:solidFill>
                <a:schemeClr val="tx1">
                  <a:lumMod val="75000"/>
                  <a:lumOff val="25000"/>
                </a:schemeClr>
              </a:solidFill>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67372" y="144444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320796"/>
            <a:ext cx="5937885" cy="7432804"/>
          </a:xfrm>
          <a:prstGeom prst="rect">
            <a:avLst/>
          </a:prstGeom>
        </p:spPr>
        <p:txBody>
          <a:bodyPr vert="horz" wrap="square" lIns="0" tIns="0" rIns="0" bIns="0" rtlCol="0">
            <a:spAutoFit/>
          </a:bodyPr>
          <a:lstStyle/>
          <a:p>
            <a:pPr marL="285750" indent="-285750">
              <a:buFont typeface="Arial" panose="020B0604020202020204" pitchFamily="34" charset="0"/>
              <a:buChar char="•"/>
            </a:pPr>
            <a:r>
              <a:rPr lang="en-GB" sz="2100" dirty="0">
                <a:latin typeface="Arial" panose="020B0604020202020204" pitchFamily="34" charset="0"/>
                <a:cs typeface="Arial" panose="020B0604020202020204" pitchFamily="34" charset="0"/>
              </a:rPr>
              <a:t>Llamau is a housing association specialising in work with very vulnerable and often challenging young people who are homeless or in danger of becoming homeless.  These young people often face challenges such as substance misuse, domestic abuse, mental health issues, and learning difficulties.  </a:t>
            </a:r>
          </a:p>
          <a:p>
            <a:pPr marL="285750" indent="-285750">
              <a:buFont typeface="Arial" panose="020B0604020202020204" pitchFamily="34" charset="0"/>
              <a:buChar char="•"/>
            </a:pPr>
            <a:r>
              <a:rPr lang="en-GB" sz="2100" dirty="0">
                <a:latin typeface="Arial" panose="020B0604020202020204" pitchFamily="34" charset="0"/>
                <a:cs typeface="Arial" panose="020B0604020202020204" pitchFamily="34" charset="0"/>
              </a:rPr>
              <a:t>Llamau workers use youth work techniques to identify young people’s multiple barriers to learning, many of these have not been recognised by other professionals.  </a:t>
            </a:r>
          </a:p>
          <a:p>
            <a:pPr marL="285750" indent="-285750">
              <a:buFont typeface="Arial" panose="020B0604020202020204" pitchFamily="34" charset="0"/>
              <a:buChar char="•"/>
            </a:pPr>
            <a:r>
              <a:rPr lang="en-GB" sz="2100" dirty="0">
                <a:latin typeface="Arial" panose="020B0604020202020204" pitchFamily="34" charset="0"/>
                <a:cs typeface="Arial" panose="020B0604020202020204" pitchFamily="34" charset="0"/>
              </a:rPr>
              <a:t>Workers take time to get to know young people well so that all their needs can be addressed.  Interventions are flexible and focused on the individual young person, which gives targeted support for the range of issues and situations each one faces.</a:t>
            </a:r>
          </a:p>
          <a:p>
            <a:pPr marL="285750" indent="-285750">
              <a:buFont typeface="Arial" panose="020B0604020202020204" pitchFamily="34" charset="0"/>
              <a:buChar char="•"/>
            </a:pPr>
            <a:r>
              <a:rPr lang="en-GB" sz="2100" dirty="0">
                <a:latin typeface="Arial" panose="020B0604020202020204" pitchFamily="34" charset="0"/>
                <a:cs typeface="Arial" panose="020B0604020202020204" pitchFamily="34" charset="0"/>
              </a:rPr>
              <a:t>Young people are introduced to core skills such as literacy, numeracy and other skills and, where suitable, these lead to qualifications, which equip them to progress to mainstream education or to work, and equip them for adult life.  </a:t>
            </a:r>
            <a:endParaRPr lang="en-GB" sz="21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5689423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378860"/>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Arfer</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orau</a:t>
            </a:r>
            <a:endParaRPr sz="4500" spc="-10" dirty="0">
              <a:solidFill>
                <a:schemeClr val="tx1">
                  <a:lumMod val="95000"/>
                  <a:lumOff val="5000"/>
                </a:schemeClr>
              </a:solidFill>
            </a:endParaRPr>
          </a:p>
        </p:txBody>
      </p:sp>
      <p:sp>
        <p:nvSpPr>
          <p:cNvPr id="3" name="object 3"/>
          <p:cNvSpPr txBox="1"/>
          <p:nvPr/>
        </p:nvSpPr>
        <p:spPr>
          <a:xfrm>
            <a:off x="0" y="2071357"/>
            <a:ext cx="6388274" cy="9264075"/>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en-GB" sz="2200" dirty="0" smtClean="0">
                <a:latin typeface="Arial" panose="020B0604020202020204" pitchFamily="34" charset="0"/>
                <a:cs typeface="Arial" panose="020B0604020202020204" pitchFamily="34" charset="0"/>
              </a:rPr>
              <a:t>Mae </a:t>
            </a:r>
            <a:r>
              <a:rPr lang="cy-GB" sz="2200" dirty="0" smtClean="0">
                <a:latin typeface="Arial" panose="020B0604020202020204" pitchFamily="34" charset="0"/>
                <a:cs typeface="Arial" panose="020B0604020202020204" pitchFamily="34" charset="0"/>
              </a:rPr>
              <a:t>Cymru Ddiogelach – Prosiect Bywyd Stryd yn gweithio gyda gweithwyr rhyw ifanc.  Mae’r prosiect yn defnyddio </a:t>
            </a:r>
            <a:r>
              <a:rPr lang="en-GB" sz="2200" dirty="0" smtClean="0">
                <a:latin typeface="Arial" panose="020B0604020202020204" pitchFamily="34" charset="0"/>
                <a:cs typeface="Arial" panose="020B0604020202020204" pitchFamily="34" charset="0"/>
              </a:rPr>
              <a:t>dull </a:t>
            </a:r>
            <a:r>
              <a:rPr lang="cy-GB" sz="2200" dirty="0" smtClean="0">
                <a:latin typeface="Arial" panose="020B0604020202020204" pitchFamily="34" charset="0"/>
                <a:cs typeface="Arial" panose="020B0604020202020204" pitchFamily="34" charset="0"/>
              </a:rPr>
              <a:t>gwaith ieuenctid, </a:t>
            </a:r>
            <a:r>
              <a:rPr lang="cy-GB" sz="2200" dirty="0">
                <a:latin typeface="Arial" panose="020B0604020202020204" pitchFamily="34" charset="0"/>
                <a:cs typeface="Arial" panose="020B0604020202020204" pitchFamily="34" charset="0"/>
              </a:rPr>
              <a:t>lle </a:t>
            </a:r>
            <a:r>
              <a:rPr lang="cy-GB" sz="2200" dirty="0" smtClean="0">
                <a:latin typeface="Arial" panose="020B0604020202020204" pitchFamily="34" charset="0"/>
                <a:cs typeface="Arial" panose="020B0604020202020204" pitchFamily="34" charset="0"/>
              </a:rPr>
              <a:t>caiff anghenion </a:t>
            </a:r>
            <a:r>
              <a:rPr lang="cy-GB" sz="2200" dirty="0">
                <a:latin typeface="Arial" panose="020B0604020202020204" pitchFamily="34" charset="0"/>
                <a:cs typeface="Arial" panose="020B0604020202020204" pitchFamily="34" charset="0"/>
              </a:rPr>
              <a:t>a materion </a:t>
            </a:r>
            <a:r>
              <a:rPr lang="cy-GB" sz="2200" dirty="0" smtClean="0">
                <a:latin typeface="Arial" panose="020B0604020202020204" pitchFamily="34" charset="0"/>
                <a:cs typeface="Arial" panose="020B0604020202020204" pitchFamily="34" charset="0"/>
              </a:rPr>
              <a:t>y bobl ifanc eu nodi’n glir, a chaiff gwaith y prosiect ei deilwra </a:t>
            </a:r>
            <a:r>
              <a:rPr lang="cy-GB" sz="2200" dirty="0">
                <a:latin typeface="Arial" panose="020B0604020202020204" pitchFamily="34" charset="0"/>
                <a:cs typeface="Arial" panose="020B0604020202020204" pitchFamily="34" charset="0"/>
              </a:rPr>
              <a:t>at anghenion ac </a:t>
            </a:r>
            <a:r>
              <a:rPr lang="cy-GB" sz="2200" dirty="0" smtClean="0">
                <a:latin typeface="Arial" panose="020B0604020202020204" pitchFamily="34" charset="0"/>
                <a:cs typeface="Arial" panose="020B0604020202020204" pitchFamily="34" charset="0"/>
              </a:rPr>
              <a:t>amgylchiadau’r unigolyn.</a:t>
            </a:r>
            <a:r>
              <a:rPr lang="en-GB" sz="2200" dirty="0" smtClean="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cy-GB" sz="2200" dirty="0" smtClean="0">
                <a:latin typeface="Arial" panose="020B0604020202020204" pitchFamily="34" charset="0"/>
                <a:cs typeface="Arial" panose="020B0604020202020204" pitchFamily="34" charset="0"/>
              </a:rPr>
              <a:t>Mae’r gweithwyr yn meithrin ymddiriedaeth ac yn grymuso pobl ifanc i gyflawni’u nodau personol.  Camau bach yw llawer o’r nodau hyn, ond mae’r rhain yn galluogi’r bobl ifanc i adeiladu tuag at ddeilliannau sy’n fwy sylweddol.</a:t>
            </a:r>
            <a:endParaRPr lang="en-GB" sz="22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cy-GB" sz="2200" dirty="0" smtClean="0">
                <a:latin typeface="Arial" panose="020B0604020202020204" pitchFamily="34" charset="0"/>
                <a:cs typeface="Arial" panose="020B0604020202020204" pitchFamily="34" charset="0"/>
              </a:rPr>
              <a:t>Mae’r </a:t>
            </a:r>
            <a:r>
              <a:rPr lang="cy-GB" sz="2200" dirty="0">
                <a:latin typeface="Arial" panose="020B0604020202020204" pitchFamily="34" charset="0"/>
                <a:cs typeface="Arial" panose="020B0604020202020204" pitchFamily="34" charset="0"/>
              </a:rPr>
              <a:t>prosiect yn gweithio’n agos gyda </a:t>
            </a:r>
            <a:r>
              <a:rPr lang="cy-GB" sz="2200" dirty="0" smtClean="0">
                <a:latin typeface="Arial" panose="020B0604020202020204" pitchFamily="34" charset="0"/>
                <a:cs typeface="Arial" panose="020B0604020202020204" pitchFamily="34" charset="0"/>
              </a:rPr>
              <a:t>gweithwyr mentora </a:t>
            </a:r>
            <a:r>
              <a:rPr lang="cy-GB" sz="2200" dirty="0">
                <a:latin typeface="Arial" panose="020B0604020202020204" pitchFamily="34" charset="0"/>
                <a:cs typeface="Arial" panose="020B0604020202020204" pitchFamily="34" charset="0"/>
              </a:rPr>
              <a:t>ieuenctid </a:t>
            </a:r>
            <a:r>
              <a:rPr lang="cy-GB" sz="2200" dirty="0" smtClean="0">
                <a:latin typeface="Arial" panose="020B0604020202020204" pitchFamily="34" charset="0"/>
                <a:cs typeface="Arial" panose="020B0604020202020204" pitchFamily="34" charset="0"/>
              </a:rPr>
              <a:t>yr awdurdod lleol i </a:t>
            </a:r>
            <a:r>
              <a:rPr lang="cy-GB" sz="2200" dirty="0">
                <a:latin typeface="Arial" panose="020B0604020202020204" pitchFamily="34" charset="0"/>
                <a:cs typeface="Arial" panose="020B0604020202020204" pitchFamily="34" charset="0"/>
              </a:rPr>
              <a:t>nodi a chynorthwyo merched iau 12 i 16 oed sydd mewn perygl o ymwneud â gwaith rhyw neu sydd eisoes yn ymwneud â gwaith rhyw.  </a:t>
            </a:r>
            <a:r>
              <a:rPr lang="cy-GB" sz="2200" dirty="0" smtClean="0">
                <a:latin typeface="Arial" panose="020B0604020202020204" pitchFamily="34" charset="0"/>
                <a:cs typeface="Arial" panose="020B0604020202020204" pitchFamily="34" charset="0"/>
              </a:rPr>
              <a:t>Maent </a:t>
            </a:r>
            <a:r>
              <a:rPr lang="cy-GB" sz="2200" dirty="0">
                <a:latin typeface="Arial" panose="020B0604020202020204" pitchFamily="34" charset="0"/>
                <a:cs typeface="Arial" panose="020B0604020202020204" pitchFamily="34" charset="0"/>
              </a:rPr>
              <a:t>yn ymgysylltu </a:t>
            </a:r>
            <a:r>
              <a:rPr lang="cy-GB" sz="2200" dirty="0" err="1">
                <a:latin typeface="Arial" panose="020B0604020202020204" pitchFamily="34" charset="0"/>
                <a:cs typeface="Arial" panose="020B0604020202020204" pitchFamily="34" charset="0"/>
              </a:rPr>
              <a:t>â’r</a:t>
            </a:r>
            <a:r>
              <a:rPr lang="cy-GB" sz="2200" dirty="0">
                <a:latin typeface="Arial" panose="020B0604020202020204" pitchFamily="34" charset="0"/>
                <a:cs typeface="Arial" panose="020B0604020202020204" pitchFamily="34" charset="0"/>
              </a:rPr>
              <a:t> merched ifanc hyn ac yna’n eu </a:t>
            </a:r>
            <a:r>
              <a:rPr lang="cy-GB" sz="2200" dirty="0" err="1">
                <a:latin typeface="Arial" panose="020B0604020202020204" pitchFamily="34" charset="0"/>
                <a:cs typeface="Arial" panose="020B0604020202020204" pitchFamily="34" charset="0"/>
              </a:rPr>
              <a:t>hatgyfeirio</a:t>
            </a:r>
            <a:r>
              <a:rPr lang="cy-GB" sz="2200" dirty="0">
                <a:latin typeface="Arial" panose="020B0604020202020204" pitchFamily="34" charset="0"/>
                <a:cs typeface="Arial" panose="020B0604020202020204" pitchFamily="34" charset="0"/>
              </a:rPr>
              <a:t> ymlaen i gael cymorth mwy </a:t>
            </a:r>
            <a:r>
              <a:rPr lang="cy-GB" sz="2200" dirty="0" smtClean="0">
                <a:latin typeface="Arial" panose="020B0604020202020204" pitchFamily="34" charset="0"/>
                <a:cs typeface="Arial" panose="020B0604020202020204" pitchFamily="34" charset="0"/>
              </a:rPr>
              <a:t>priodol a phenodol.</a:t>
            </a:r>
          </a:p>
          <a:p>
            <a:pPr marL="342900" indent="-342900">
              <a:buFont typeface="Arial" panose="020B0604020202020204" pitchFamily="34" charset="0"/>
              <a:buChar char="•"/>
            </a:pPr>
            <a:r>
              <a:rPr lang="cy-GB" sz="2200" dirty="0">
                <a:latin typeface="Arial" panose="020B0604020202020204" pitchFamily="34" charset="0"/>
                <a:cs typeface="Arial" panose="020B0604020202020204" pitchFamily="34" charset="0"/>
              </a:rPr>
              <a:t>Mae’r prosiect hefyd yn gweithio yng ngharchar menywod </a:t>
            </a:r>
            <a:r>
              <a:rPr lang="cy-GB" sz="2200" dirty="0" err="1">
                <a:latin typeface="Arial" panose="020B0604020202020204" pitchFamily="34" charset="0"/>
                <a:cs typeface="Arial" panose="020B0604020202020204" pitchFamily="34" charset="0"/>
              </a:rPr>
              <a:t>Eastwood</a:t>
            </a:r>
            <a:r>
              <a:rPr lang="cy-GB" sz="2200" dirty="0">
                <a:latin typeface="Arial" panose="020B0604020202020204" pitchFamily="34" charset="0"/>
                <a:cs typeface="Arial" panose="020B0604020202020204" pitchFamily="34" charset="0"/>
              </a:rPr>
              <a:t> Park yng </a:t>
            </a:r>
            <a:r>
              <a:rPr lang="cy-GB" sz="2200" dirty="0" err="1">
                <a:latin typeface="Arial" panose="020B0604020202020204" pitchFamily="34" charset="0"/>
                <a:cs typeface="Arial" panose="020B0604020202020204" pitchFamily="34" charset="0"/>
              </a:rPr>
              <a:t>Nghaerloyw</a:t>
            </a:r>
            <a:r>
              <a:rPr lang="cy-GB" sz="2200" dirty="0">
                <a:latin typeface="Arial" panose="020B0604020202020204" pitchFamily="34" charset="0"/>
                <a:cs typeface="Arial" panose="020B0604020202020204" pitchFamily="34" charset="0"/>
              </a:rPr>
              <a:t> lle mae rhyw 50% o’r menywod yn </a:t>
            </a:r>
            <a:r>
              <a:rPr lang="cy-GB" sz="2200" dirty="0" err="1">
                <a:latin typeface="Arial" panose="020B0604020202020204" pitchFamily="34" charset="0"/>
                <a:cs typeface="Arial" panose="020B0604020202020204" pitchFamily="34" charset="0"/>
              </a:rPr>
              <a:t>Gymry</a:t>
            </a:r>
            <a:r>
              <a:rPr lang="cy-GB" sz="2200" dirty="0">
                <a:latin typeface="Arial" panose="020B0604020202020204" pitchFamily="34" charset="0"/>
                <a:cs typeface="Arial" panose="020B0604020202020204" pitchFamily="34" charset="0"/>
              </a:rPr>
              <a:t>. </a:t>
            </a:r>
            <a:endParaRPr lang="cy-GB" sz="2200" dirty="0" smtClean="0">
              <a:latin typeface="Arial" panose="020B0604020202020204" pitchFamily="34" charset="0"/>
              <a:cs typeface="Arial" panose="020B0604020202020204" pitchFamily="34" charset="0"/>
            </a:endParaRPr>
          </a:p>
          <a:p>
            <a:pPr marL="342900" indent="-342900">
              <a:buFont typeface="Arial" panose="020B0604020202020204" pitchFamily="34" charset="0"/>
              <a:buChar char="•"/>
            </a:pPr>
            <a:endParaRPr lang="cy-GB" sz="2400" dirty="0">
              <a:latin typeface="Arial" panose="020B0604020202020204" pitchFamily="34" charset="0"/>
              <a:cs typeface="Arial" panose="020B0604020202020204" pitchFamily="34" charset="0"/>
            </a:endParaRPr>
          </a:p>
          <a:p>
            <a:pPr marR="5080">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487384"/>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Best practice</a:t>
            </a:r>
            <a:endParaRPr sz="4500" dirty="0">
              <a:solidFill>
                <a:schemeClr val="tx1">
                  <a:lumMod val="75000"/>
                  <a:lumOff val="25000"/>
                </a:schemeClr>
              </a:solidFill>
              <a:latin typeface="Arial"/>
              <a:cs typeface="Arial"/>
            </a:endParaRPr>
          </a:p>
        </p:txBody>
      </p:sp>
      <p:sp>
        <p:nvSpPr>
          <p:cNvPr id="8" name="object 8"/>
          <p:cNvSpPr txBox="1"/>
          <p:nvPr/>
        </p:nvSpPr>
        <p:spPr>
          <a:xfrm>
            <a:off x="6615620" y="2536742"/>
            <a:ext cx="5937885" cy="8217634"/>
          </a:xfrm>
          <a:prstGeom prst="rect">
            <a:avLst/>
          </a:prstGeom>
        </p:spPr>
        <p:txBody>
          <a:bodyPr vert="horz" wrap="square" lIns="0" tIns="0" rIns="0" bIns="0" rtlCol="0">
            <a:spAutoFit/>
          </a:bodyPr>
          <a:lstStyle/>
          <a:p>
            <a:pPr marL="342900" indent="-342900">
              <a:buFont typeface="Arial" panose="020B0604020202020204" pitchFamily="34" charset="0"/>
              <a:buChar char="•"/>
            </a:pPr>
            <a:r>
              <a:rPr lang="cy-GB" sz="2200" dirty="0" smtClean="0">
                <a:latin typeface="Arial" panose="020B0604020202020204" pitchFamily="34" charset="0"/>
                <a:cs typeface="Arial" panose="020B0604020202020204" pitchFamily="34" charset="0"/>
              </a:rPr>
              <a:t>Safer Wales </a:t>
            </a:r>
            <a:r>
              <a:rPr lang="cy-GB" sz="2200" dirty="0" err="1" smtClean="0">
                <a:latin typeface="Arial" panose="020B0604020202020204" pitchFamily="34" charset="0"/>
                <a:cs typeface="Arial" panose="020B0604020202020204" pitchFamily="34" charset="0"/>
              </a:rPr>
              <a:t>Street</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Life</a:t>
            </a:r>
            <a:r>
              <a:rPr lang="cy-GB" sz="2200" dirty="0" smtClean="0">
                <a:latin typeface="Arial" panose="020B0604020202020204" pitchFamily="34" charset="0"/>
                <a:cs typeface="Arial" panose="020B0604020202020204" pitchFamily="34" charset="0"/>
              </a:rPr>
              <a:t> Project </a:t>
            </a:r>
            <a:r>
              <a:rPr lang="cy-GB" sz="2200" dirty="0" err="1" smtClean="0">
                <a:latin typeface="Arial" panose="020B0604020202020204" pitchFamily="34" charset="0"/>
                <a:cs typeface="Arial" panose="020B0604020202020204" pitchFamily="34" charset="0"/>
              </a:rPr>
              <a:t>works</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with</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young</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sex</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workers</a:t>
            </a:r>
            <a:r>
              <a:rPr lang="cy-GB" sz="2200" dirty="0" smtClean="0">
                <a:latin typeface="Arial" panose="020B0604020202020204" pitchFamily="34" charset="0"/>
                <a:cs typeface="Arial" panose="020B0604020202020204" pitchFamily="34" charset="0"/>
              </a:rPr>
              <a:t>.  The project </a:t>
            </a:r>
            <a:r>
              <a:rPr lang="cy-GB" sz="2200" dirty="0" err="1" smtClean="0">
                <a:latin typeface="Arial" panose="020B0604020202020204" pitchFamily="34" charset="0"/>
                <a:cs typeface="Arial" panose="020B0604020202020204" pitchFamily="34" charset="0"/>
              </a:rPr>
              <a:t>takes</a:t>
            </a:r>
            <a:r>
              <a:rPr lang="cy-GB" sz="2200" dirty="0" smtClean="0">
                <a:latin typeface="Arial" panose="020B0604020202020204" pitchFamily="34" charset="0"/>
                <a:cs typeface="Arial" panose="020B0604020202020204" pitchFamily="34" charset="0"/>
              </a:rPr>
              <a:t> a </a:t>
            </a:r>
            <a:r>
              <a:rPr lang="cy-GB" sz="2200" dirty="0" err="1" smtClean="0">
                <a:latin typeface="Arial" panose="020B0604020202020204" pitchFamily="34" charset="0"/>
                <a:cs typeface="Arial" panose="020B0604020202020204" pitchFamily="34" charset="0"/>
              </a:rPr>
              <a:t>youth</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work</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approach</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where</a:t>
            </a:r>
            <a:r>
              <a:rPr lang="cy-GB" sz="2200" dirty="0" smtClean="0">
                <a:latin typeface="Arial" panose="020B0604020202020204" pitchFamily="34" charset="0"/>
                <a:cs typeface="Arial" panose="020B0604020202020204" pitchFamily="34" charset="0"/>
              </a:rPr>
              <a:t> the </a:t>
            </a:r>
            <a:r>
              <a:rPr lang="cy-GB" sz="2200" dirty="0" err="1" smtClean="0">
                <a:latin typeface="Arial" panose="020B0604020202020204" pitchFamily="34" charset="0"/>
                <a:cs typeface="Arial" panose="020B0604020202020204" pitchFamily="34" charset="0"/>
              </a:rPr>
              <a:t>needs</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and</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issues</a:t>
            </a:r>
            <a:r>
              <a:rPr lang="cy-GB" sz="2200" dirty="0" smtClean="0">
                <a:latin typeface="Arial" panose="020B0604020202020204" pitchFamily="34" charset="0"/>
                <a:cs typeface="Arial" panose="020B0604020202020204" pitchFamily="34" charset="0"/>
              </a:rPr>
              <a:t> of the </a:t>
            </a:r>
            <a:r>
              <a:rPr lang="cy-GB" sz="2200" dirty="0" err="1" smtClean="0">
                <a:latin typeface="Arial" panose="020B0604020202020204" pitchFamily="34" charset="0"/>
                <a:cs typeface="Arial" panose="020B0604020202020204" pitchFamily="34" charset="0"/>
              </a:rPr>
              <a:t>young</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people</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are</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clearly</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identified</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and</a:t>
            </a:r>
            <a:r>
              <a:rPr lang="cy-GB" sz="2200" dirty="0" smtClean="0">
                <a:latin typeface="Arial" panose="020B0604020202020204" pitchFamily="34" charset="0"/>
                <a:cs typeface="Arial" panose="020B0604020202020204" pitchFamily="34" charset="0"/>
              </a:rPr>
              <a:t> the </a:t>
            </a:r>
            <a:r>
              <a:rPr lang="cy-GB" sz="2200" dirty="0" err="1" smtClean="0">
                <a:latin typeface="Arial" panose="020B0604020202020204" pitchFamily="34" charset="0"/>
                <a:cs typeface="Arial" panose="020B0604020202020204" pitchFamily="34" charset="0"/>
              </a:rPr>
              <a:t>project’s</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work</a:t>
            </a:r>
            <a:r>
              <a:rPr lang="cy-GB" sz="2200" dirty="0" smtClean="0">
                <a:latin typeface="Arial" panose="020B0604020202020204" pitchFamily="34" charset="0"/>
                <a:cs typeface="Arial" panose="020B0604020202020204" pitchFamily="34" charset="0"/>
              </a:rPr>
              <a:t> is </a:t>
            </a:r>
            <a:r>
              <a:rPr lang="cy-GB" sz="2200" dirty="0" err="1" smtClean="0">
                <a:latin typeface="Arial" panose="020B0604020202020204" pitchFamily="34" charset="0"/>
                <a:cs typeface="Arial" panose="020B0604020202020204" pitchFamily="34" charset="0"/>
              </a:rPr>
              <a:t>tailored</a:t>
            </a:r>
            <a:r>
              <a:rPr lang="cy-GB" sz="2200" dirty="0" smtClean="0">
                <a:latin typeface="Arial" panose="020B0604020202020204" pitchFamily="34" charset="0"/>
                <a:cs typeface="Arial" panose="020B0604020202020204" pitchFamily="34" charset="0"/>
              </a:rPr>
              <a:t> to </a:t>
            </a:r>
            <a:r>
              <a:rPr lang="cy-GB" sz="2200" dirty="0" err="1" smtClean="0">
                <a:latin typeface="Arial" panose="020B0604020202020204" pitchFamily="34" charset="0"/>
                <a:cs typeface="Arial" panose="020B0604020202020204" pitchFamily="34" charset="0"/>
              </a:rPr>
              <a:t>individual</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needs</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and</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circumstances</a:t>
            </a:r>
            <a:r>
              <a:rPr lang="cy-GB" sz="2200" dirty="0" smtClean="0">
                <a:latin typeface="Arial" panose="020B0604020202020204" pitchFamily="34" charset="0"/>
                <a:cs typeface="Arial" panose="020B0604020202020204" pitchFamily="34" charset="0"/>
              </a:rPr>
              <a:t>.  </a:t>
            </a:r>
          </a:p>
          <a:p>
            <a:pPr marL="342900" indent="-342900">
              <a:buFont typeface="Arial" panose="020B0604020202020204" pitchFamily="34" charset="0"/>
              <a:buChar char="•"/>
            </a:pPr>
            <a:r>
              <a:rPr lang="cy-GB" sz="2200" dirty="0" err="1" smtClean="0">
                <a:latin typeface="Arial" panose="020B0604020202020204" pitchFamily="34" charset="0"/>
                <a:cs typeface="Arial" panose="020B0604020202020204" pitchFamily="34" charset="0"/>
              </a:rPr>
              <a:t>Workers</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build</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trust</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and</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empower</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young</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people</a:t>
            </a:r>
            <a:r>
              <a:rPr lang="cy-GB" sz="2200" dirty="0" smtClean="0">
                <a:latin typeface="Arial" panose="020B0604020202020204" pitchFamily="34" charset="0"/>
                <a:cs typeface="Arial" panose="020B0604020202020204" pitchFamily="34" charset="0"/>
              </a:rPr>
              <a:t> to </a:t>
            </a:r>
            <a:r>
              <a:rPr lang="cy-GB" sz="2200" dirty="0" err="1" smtClean="0">
                <a:latin typeface="Arial" panose="020B0604020202020204" pitchFamily="34" charset="0"/>
                <a:cs typeface="Arial" panose="020B0604020202020204" pitchFamily="34" charset="0"/>
              </a:rPr>
              <a:t>achieve</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their</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personal</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goals</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Many</a:t>
            </a:r>
            <a:r>
              <a:rPr lang="cy-GB" sz="2200" dirty="0" smtClean="0">
                <a:latin typeface="Arial" panose="020B0604020202020204" pitchFamily="34" charset="0"/>
                <a:cs typeface="Arial" panose="020B0604020202020204" pitchFamily="34" charset="0"/>
              </a:rPr>
              <a:t> of </a:t>
            </a:r>
            <a:r>
              <a:rPr lang="cy-GB" sz="2200" dirty="0" err="1" smtClean="0">
                <a:latin typeface="Arial" panose="020B0604020202020204" pitchFamily="34" charset="0"/>
                <a:cs typeface="Arial" panose="020B0604020202020204" pitchFamily="34" charset="0"/>
              </a:rPr>
              <a:t>these</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goals</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are</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small</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steps</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but</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these</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enable</a:t>
            </a:r>
            <a:r>
              <a:rPr lang="cy-GB" sz="2200" dirty="0" smtClean="0">
                <a:latin typeface="Arial" panose="020B0604020202020204" pitchFamily="34" charset="0"/>
                <a:cs typeface="Arial" panose="020B0604020202020204" pitchFamily="34" charset="0"/>
              </a:rPr>
              <a:t> the </a:t>
            </a:r>
            <a:r>
              <a:rPr lang="cy-GB" sz="2200" dirty="0" err="1" smtClean="0">
                <a:latin typeface="Arial" panose="020B0604020202020204" pitchFamily="34" charset="0"/>
                <a:cs typeface="Arial" panose="020B0604020202020204" pitchFamily="34" charset="0"/>
              </a:rPr>
              <a:t>young</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people</a:t>
            </a:r>
            <a:r>
              <a:rPr lang="cy-GB" sz="2200" dirty="0" smtClean="0">
                <a:latin typeface="Arial" panose="020B0604020202020204" pitchFamily="34" charset="0"/>
                <a:cs typeface="Arial" panose="020B0604020202020204" pitchFamily="34" charset="0"/>
              </a:rPr>
              <a:t> to </a:t>
            </a:r>
            <a:r>
              <a:rPr lang="cy-GB" sz="2200" dirty="0" err="1" smtClean="0">
                <a:latin typeface="Arial" panose="020B0604020202020204" pitchFamily="34" charset="0"/>
                <a:cs typeface="Arial" panose="020B0604020202020204" pitchFamily="34" charset="0"/>
              </a:rPr>
              <a:t>build</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up</a:t>
            </a:r>
            <a:r>
              <a:rPr lang="cy-GB" sz="2200" dirty="0" smtClean="0">
                <a:latin typeface="Arial" panose="020B0604020202020204" pitchFamily="34" charset="0"/>
                <a:cs typeface="Arial" panose="020B0604020202020204" pitchFamily="34" charset="0"/>
              </a:rPr>
              <a:t> to </a:t>
            </a:r>
            <a:r>
              <a:rPr lang="cy-GB" sz="2200" dirty="0" err="1" smtClean="0">
                <a:latin typeface="Arial" panose="020B0604020202020204" pitchFamily="34" charset="0"/>
                <a:cs typeface="Arial" panose="020B0604020202020204" pitchFamily="34" charset="0"/>
              </a:rPr>
              <a:t>outcomes</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that</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are</a:t>
            </a:r>
            <a:r>
              <a:rPr lang="cy-GB" sz="2200" dirty="0" smtClean="0">
                <a:latin typeface="Arial" panose="020B0604020202020204" pitchFamily="34" charset="0"/>
                <a:cs typeface="Arial" panose="020B0604020202020204" pitchFamily="34" charset="0"/>
              </a:rPr>
              <a:t> more </a:t>
            </a:r>
            <a:r>
              <a:rPr lang="cy-GB" sz="2200" dirty="0" err="1" smtClean="0">
                <a:latin typeface="Arial" panose="020B0604020202020204" pitchFamily="34" charset="0"/>
                <a:cs typeface="Arial" panose="020B0604020202020204" pitchFamily="34" charset="0"/>
              </a:rPr>
              <a:t>significant</a:t>
            </a:r>
            <a:r>
              <a:rPr lang="cy-GB" sz="22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cy-GB" sz="2200" dirty="0" smtClean="0">
                <a:latin typeface="Arial" panose="020B0604020202020204" pitchFamily="34" charset="0"/>
                <a:cs typeface="Arial" panose="020B0604020202020204" pitchFamily="34" charset="0"/>
              </a:rPr>
              <a:t>The project </a:t>
            </a:r>
            <a:r>
              <a:rPr lang="cy-GB" sz="2200" dirty="0" err="1" smtClean="0">
                <a:latin typeface="Arial" panose="020B0604020202020204" pitchFamily="34" charset="0"/>
                <a:cs typeface="Arial" panose="020B0604020202020204" pitchFamily="34" charset="0"/>
              </a:rPr>
              <a:t>works</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closely</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with</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local</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authority</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youth</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mentoring</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workers</a:t>
            </a:r>
            <a:r>
              <a:rPr lang="cy-GB" sz="2200" dirty="0" smtClean="0">
                <a:latin typeface="Arial" panose="020B0604020202020204" pitchFamily="34" charset="0"/>
                <a:cs typeface="Arial" panose="020B0604020202020204" pitchFamily="34" charset="0"/>
              </a:rPr>
              <a:t> to </a:t>
            </a:r>
            <a:r>
              <a:rPr lang="cy-GB" sz="2200" dirty="0" err="1" smtClean="0">
                <a:latin typeface="Arial" panose="020B0604020202020204" pitchFamily="34" charset="0"/>
                <a:cs typeface="Arial" panose="020B0604020202020204" pitchFamily="34" charset="0"/>
              </a:rPr>
              <a:t>identify</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and</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support</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younger</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women</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aged</a:t>
            </a:r>
            <a:r>
              <a:rPr lang="cy-GB" sz="2200" dirty="0" smtClean="0">
                <a:latin typeface="Arial" panose="020B0604020202020204" pitchFamily="34" charset="0"/>
                <a:cs typeface="Arial" panose="020B0604020202020204" pitchFamily="34" charset="0"/>
              </a:rPr>
              <a:t> 12 to 16 </a:t>
            </a:r>
            <a:r>
              <a:rPr lang="cy-GB" sz="2200" dirty="0" err="1" smtClean="0">
                <a:latin typeface="Arial" panose="020B0604020202020204" pitchFamily="34" charset="0"/>
                <a:cs typeface="Arial" panose="020B0604020202020204" pitchFamily="34" charset="0"/>
              </a:rPr>
              <a:t>who</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are</a:t>
            </a:r>
            <a:r>
              <a:rPr lang="cy-GB" sz="2200" dirty="0" smtClean="0">
                <a:latin typeface="Arial" panose="020B0604020202020204" pitchFamily="34" charset="0"/>
                <a:cs typeface="Arial" panose="020B0604020202020204" pitchFamily="34" charset="0"/>
              </a:rPr>
              <a:t> at </a:t>
            </a:r>
            <a:r>
              <a:rPr lang="cy-GB" sz="2200" dirty="0" err="1" smtClean="0">
                <a:latin typeface="Arial" panose="020B0604020202020204" pitchFamily="34" charset="0"/>
                <a:cs typeface="Arial" panose="020B0604020202020204" pitchFamily="34" charset="0"/>
              </a:rPr>
              <a:t>risk</a:t>
            </a:r>
            <a:r>
              <a:rPr lang="cy-GB" sz="2200" dirty="0" smtClean="0">
                <a:latin typeface="Arial" panose="020B0604020202020204" pitchFamily="34" charset="0"/>
                <a:cs typeface="Arial" panose="020B0604020202020204" pitchFamily="34" charset="0"/>
              </a:rPr>
              <a:t> of </a:t>
            </a:r>
            <a:r>
              <a:rPr lang="cy-GB" sz="2200" dirty="0" err="1" smtClean="0">
                <a:latin typeface="Arial" panose="020B0604020202020204" pitchFamily="34" charset="0"/>
                <a:cs typeface="Arial" panose="020B0604020202020204" pitchFamily="34" charset="0"/>
              </a:rPr>
              <a:t>involvement</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or</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who</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are</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already</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involved</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in</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sex</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work</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They</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engage</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with</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these</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young</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women</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and</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then</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refer</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them</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on</a:t>
            </a:r>
            <a:r>
              <a:rPr lang="cy-GB" sz="2200" dirty="0" smtClean="0">
                <a:latin typeface="Arial" panose="020B0604020202020204" pitchFamily="34" charset="0"/>
                <a:cs typeface="Arial" panose="020B0604020202020204" pitchFamily="34" charset="0"/>
              </a:rPr>
              <a:t> to more </a:t>
            </a:r>
            <a:r>
              <a:rPr lang="cy-GB" sz="2200" dirty="0" err="1" smtClean="0">
                <a:latin typeface="Arial" panose="020B0604020202020204" pitchFamily="34" charset="0"/>
                <a:cs typeface="Arial" panose="020B0604020202020204" pitchFamily="34" charset="0"/>
              </a:rPr>
              <a:t>appropriate</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and</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specific</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support</a:t>
            </a:r>
            <a:r>
              <a:rPr lang="cy-GB" sz="2200" dirty="0" smtClean="0">
                <a:latin typeface="Arial" panose="020B0604020202020204" pitchFamily="34" charset="0"/>
                <a:cs typeface="Arial" panose="020B0604020202020204" pitchFamily="34" charset="0"/>
              </a:rPr>
              <a:t>.</a:t>
            </a:r>
          </a:p>
          <a:p>
            <a:pPr marL="342900" indent="-342900">
              <a:buFont typeface="Arial" panose="020B0604020202020204" pitchFamily="34" charset="0"/>
              <a:buChar char="•"/>
            </a:pPr>
            <a:r>
              <a:rPr lang="cy-GB" sz="2200" dirty="0" smtClean="0">
                <a:latin typeface="Arial" panose="020B0604020202020204" pitchFamily="34" charset="0"/>
                <a:cs typeface="Arial" panose="020B0604020202020204" pitchFamily="34" charset="0"/>
              </a:rPr>
              <a:t>The project </a:t>
            </a:r>
            <a:r>
              <a:rPr lang="cy-GB" sz="2200" dirty="0" err="1" smtClean="0">
                <a:latin typeface="Arial" panose="020B0604020202020204" pitchFamily="34" charset="0"/>
                <a:cs typeface="Arial" panose="020B0604020202020204" pitchFamily="34" charset="0"/>
              </a:rPr>
              <a:t>also</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works</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in</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Eastwood</a:t>
            </a:r>
            <a:r>
              <a:rPr lang="cy-GB" sz="2200" dirty="0" smtClean="0">
                <a:latin typeface="Arial" panose="020B0604020202020204" pitchFamily="34" charset="0"/>
                <a:cs typeface="Arial" panose="020B0604020202020204" pitchFamily="34" charset="0"/>
              </a:rPr>
              <a:t> Park </a:t>
            </a:r>
            <a:r>
              <a:rPr lang="cy-GB" sz="2200" dirty="0" err="1" smtClean="0">
                <a:latin typeface="Arial" panose="020B0604020202020204" pitchFamily="34" charset="0"/>
                <a:cs typeface="Arial" panose="020B0604020202020204" pitchFamily="34" charset="0"/>
              </a:rPr>
              <a:t>women’s</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prison</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in</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Gloucester</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where</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roughly</a:t>
            </a:r>
            <a:r>
              <a:rPr lang="cy-GB" sz="2200" dirty="0" smtClean="0">
                <a:latin typeface="Arial" panose="020B0604020202020204" pitchFamily="34" charset="0"/>
                <a:cs typeface="Arial" panose="020B0604020202020204" pitchFamily="34" charset="0"/>
              </a:rPr>
              <a:t> 50% of the </a:t>
            </a:r>
            <a:r>
              <a:rPr lang="cy-GB" sz="2200" dirty="0" err="1" smtClean="0">
                <a:latin typeface="Arial" panose="020B0604020202020204" pitchFamily="34" charset="0"/>
                <a:cs typeface="Arial" panose="020B0604020202020204" pitchFamily="34" charset="0"/>
              </a:rPr>
              <a:t>women</a:t>
            </a:r>
            <a:r>
              <a:rPr lang="cy-GB" sz="2200" dirty="0" smtClean="0">
                <a:latin typeface="Arial" panose="020B0604020202020204" pitchFamily="34" charset="0"/>
                <a:cs typeface="Arial" panose="020B0604020202020204" pitchFamily="34" charset="0"/>
              </a:rPr>
              <a:t> </a:t>
            </a:r>
            <a:r>
              <a:rPr lang="cy-GB" sz="2200" dirty="0" err="1" smtClean="0">
                <a:latin typeface="Arial" panose="020B0604020202020204" pitchFamily="34" charset="0"/>
                <a:cs typeface="Arial" panose="020B0604020202020204" pitchFamily="34" charset="0"/>
              </a:rPr>
              <a:t>are</a:t>
            </a:r>
            <a:r>
              <a:rPr lang="cy-GB" sz="2200" dirty="0" smtClean="0">
                <a:latin typeface="Arial" panose="020B0604020202020204" pitchFamily="34" charset="0"/>
                <a:cs typeface="Arial" panose="020B0604020202020204" pitchFamily="34" charset="0"/>
              </a:rPr>
              <a:t> Welsh.  </a:t>
            </a:r>
          </a:p>
          <a:p>
            <a:pPr marR="5080">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smtClean="0">
              <a:solidFill>
                <a:schemeClr val="tx1">
                  <a:lumMod val="75000"/>
                  <a:lumOff val="25000"/>
                </a:schemeClr>
              </a:solidFill>
              <a:latin typeface="Arial"/>
              <a:cs typeface="Arial"/>
            </a:endParaRPr>
          </a:p>
          <a:p>
            <a:pPr marL="342900" marR="5080" indent="-342900">
              <a:buFont typeface="Arial" panose="020B0604020202020204" pitchFamily="34" charset="0"/>
              <a:buChar char="•"/>
              <a:tabLst>
                <a:tab pos="5485765" algn="l"/>
              </a:tabLst>
            </a:pPr>
            <a:endParaRPr lang="cy-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1519147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Cwestiynau</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444121" y="3328052"/>
            <a:ext cx="5899785" cy="6294031"/>
          </a:xfrm>
          <a:prstGeom prst="rect">
            <a:avLst/>
          </a:prstGeom>
        </p:spPr>
        <p:txBody>
          <a:bodyPr vert="horz" wrap="square" lIns="0" tIns="0" rIns="0" bIns="0" rtlCol="0">
            <a:spAutoFit/>
          </a:bodyPr>
          <a:lstStyle/>
          <a:p>
            <a:pPr marL="358775" marR="5080" indent="-358775">
              <a:spcBef>
                <a:spcPts val="600"/>
              </a:spcBef>
              <a:spcAft>
                <a:spcPts val="600"/>
              </a:spcAft>
              <a:tabLst>
                <a:tab pos="5485765" algn="l"/>
              </a:tabLst>
            </a:pPr>
            <a:r>
              <a:rPr lang="cy-GB" sz="2400" dirty="0" smtClean="0">
                <a:latin typeface="Arial"/>
                <a:cs typeface="Arial"/>
              </a:rPr>
              <a:t>1	Pa mor dda ydym ni’n ymgynghori â phobl ifanc er mwyn sicrhau eu bod yn dylanwadu ar gynllunio ac arfarnu ar lefelau strategol a gweithredol?</a:t>
            </a:r>
          </a:p>
          <a:p>
            <a:pPr marL="358775" marR="5080" indent="-358775">
              <a:spcBef>
                <a:spcPts val="600"/>
              </a:spcBef>
              <a:spcAft>
                <a:spcPts val="600"/>
              </a:spcAft>
              <a:tabLst>
                <a:tab pos="5485765" algn="l"/>
              </a:tabLst>
            </a:pPr>
            <a:r>
              <a:rPr lang="cy-GB" sz="2400" dirty="0" smtClean="0">
                <a:latin typeface="Arial"/>
                <a:cs typeface="Arial"/>
              </a:rPr>
              <a:t>2	Pa mor dda mae ein cynllunio ar gyfer gwasanaethau cymorth ieuenctid yn strategol a/neu’n weithredol yn ystyried yr holl ddata sydd ar gael am bobl ifanc a’u cyfleoedd bywyd?</a:t>
            </a:r>
          </a:p>
          <a:p>
            <a:pPr marL="358775" marR="5080" indent="-358775">
              <a:spcBef>
                <a:spcPts val="600"/>
              </a:spcBef>
              <a:spcAft>
                <a:spcPts val="600"/>
              </a:spcAft>
              <a:tabLst>
                <a:tab pos="5485765" algn="l"/>
              </a:tabLst>
            </a:pPr>
            <a:r>
              <a:rPr lang="cy-GB" sz="2400" dirty="0" smtClean="0">
                <a:latin typeface="Arial"/>
                <a:cs typeface="Arial"/>
              </a:rPr>
              <a:t>3	A yw ystod y gwasanaethau cymorth ieuenctid yn ein hardal yn ddigon eang i roi mynediad i bobl ifanc at y gwasanaethau y maent eu heisiau ac y mae eu hangen arnynt? </a:t>
            </a:r>
          </a:p>
          <a:p>
            <a:pPr marL="342900" marR="5080" indent="-342900">
              <a:buFont typeface="Arial" panose="020B0604020202020204" pitchFamily="34" charset="0"/>
              <a:buChar char="•"/>
              <a:tabLst>
                <a:tab pos="5485765" algn="l"/>
              </a:tabLst>
            </a:pPr>
            <a:endParaRPr lang="cy-GB" sz="2400" dirty="0" smtClean="0">
              <a:latin typeface="Arial"/>
              <a:cs typeface="Arial"/>
            </a:endParaRPr>
          </a:p>
          <a:p>
            <a:pPr marL="342900" marR="5080" indent="-342900">
              <a:buFont typeface="Arial" panose="020B0604020202020204" pitchFamily="34" charset="0"/>
              <a:buChar char="•"/>
              <a:tabLst>
                <a:tab pos="5485765" algn="l"/>
              </a:tabLst>
            </a:pPr>
            <a:endParaRPr lang="cy-GB"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5109091"/>
          </a:xfrm>
          <a:prstGeom prst="rect">
            <a:avLst/>
          </a:prstGeom>
        </p:spPr>
        <p:txBody>
          <a:bodyPr vert="horz" wrap="square" lIns="0" tIns="0" rIns="0" bIns="0" rtlCol="0">
            <a:spAutoFit/>
          </a:bodyPr>
          <a:lstStyle/>
          <a:p>
            <a:pPr marL="358775" marR="5080" indent="-358775">
              <a:spcBef>
                <a:spcPts val="600"/>
              </a:spcBef>
              <a:spcAft>
                <a:spcPts val="600"/>
              </a:spcAft>
              <a:tabLst>
                <a:tab pos="5485765" algn="l"/>
              </a:tabLst>
            </a:pPr>
            <a:r>
              <a:rPr lang="en-GB" sz="2400" dirty="0" smtClean="0">
                <a:solidFill>
                  <a:srgbClr val="414042"/>
                </a:solidFill>
                <a:latin typeface="Arial"/>
                <a:cs typeface="Arial"/>
              </a:rPr>
              <a:t>1	How well do we consult with young people in order to ensure they influence planning and evaluation at strategic, and operational levels?</a:t>
            </a:r>
          </a:p>
          <a:p>
            <a:pPr marL="358775" marR="5080" indent="-358775">
              <a:spcBef>
                <a:spcPts val="600"/>
              </a:spcBef>
              <a:spcAft>
                <a:spcPts val="600"/>
              </a:spcAft>
              <a:tabLst>
                <a:tab pos="5485765" algn="l"/>
              </a:tabLst>
            </a:pPr>
            <a:r>
              <a:rPr lang="en-GB" sz="2400" dirty="0" smtClean="0">
                <a:solidFill>
                  <a:srgbClr val="414042"/>
                </a:solidFill>
                <a:latin typeface="Arial"/>
                <a:cs typeface="Arial"/>
              </a:rPr>
              <a:t>2	How well does our planning for youth support services strategically and/or operationally take into account all the available data about young people and their life chances?</a:t>
            </a:r>
          </a:p>
          <a:p>
            <a:pPr marL="358775" marR="5080" indent="-358775">
              <a:spcBef>
                <a:spcPts val="600"/>
              </a:spcBef>
              <a:spcAft>
                <a:spcPts val="600"/>
              </a:spcAft>
              <a:tabLst>
                <a:tab pos="5485765" algn="l"/>
              </a:tabLst>
            </a:pPr>
            <a:r>
              <a:rPr lang="en-GB" sz="2400" dirty="0" smtClean="0">
                <a:solidFill>
                  <a:srgbClr val="414042"/>
                </a:solidFill>
                <a:latin typeface="Arial"/>
                <a:cs typeface="Arial"/>
              </a:rPr>
              <a:t>3	Is the range of youth support services in our area sufficiently wide to give young people access to the services they want and need?</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115126959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527300" y="2642252"/>
            <a:ext cx="5899785" cy="7402026"/>
          </a:xfrm>
          <a:prstGeom prst="rect">
            <a:avLst/>
          </a:prstGeom>
        </p:spPr>
        <p:txBody>
          <a:bodyPr vert="horz" wrap="square" lIns="0" tIns="0" rIns="0" bIns="0" rtlCol="0">
            <a:spAutoFit/>
          </a:bodyPr>
          <a:lstStyle/>
          <a:p>
            <a:pPr marL="342900" indent="-342900">
              <a:spcBef>
                <a:spcPts val="600"/>
              </a:spcBef>
              <a:spcAft>
                <a:spcPts val="600"/>
              </a:spcAft>
              <a:buFont typeface="Arial" panose="020B0604020202020204" pitchFamily="34" charset="0"/>
              <a:buChar char="•"/>
            </a:pPr>
            <a:r>
              <a:rPr lang="en-GB" sz="2200" dirty="0" err="1" smtClean="0">
                <a:latin typeface="Arial" panose="020B0604020202020204" pitchFamily="34" charset="0"/>
                <a:cs typeface="Arial" panose="020B0604020202020204" pitchFamily="34" charset="0"/>
              </a:rPr>
              <a:t>Yn</a:t>
            </a:r>
            <a:r>
              <a:rPr lang="en-GB" sz="2200" dirty="0" smtClean="0">
                <a:latin typeface="Arial" panose="020B0604020202020204" pitchFamily="34" charset="0"/>
                <a:cs typeface="Arial" panose="020B0604020202020204" pitchFamily="34" charset="0"/>
              </a:rPr>
              <a:t> </a:t>
            </a:r>
            <a:r>
              <a:rPr lang="en-GB" sz="2200" dirty="0">
                <a:latin typeface="Arial" panose="020B0604020202020204" pitchFamily="34" charset="0"/>
                <a:cs typeface="Arial" panose="020B0604020202020204" pitchFamily="34" charset="0"/>
              </a:rPr>
              <a:t>2016, </a:t>
            </a:r>
            <a:r>
              <a:rPr lang="cy-GB" sz="2200" dirty="0" smtClean="0">
                <a:latin typeface="Arial" panose="020B0604020202020204" pitchFamily="34" charset="0"/>
                <a:cs typeface="Arial" panose="020B0604020202020204" pitchFamily="34" charset="0"/>
              </a:rPr>
              <a:t>comisiynodd </a:t>
            </a:r>
            <a:r>
              <a:rPr lang="cy-GB" sz="2200" dirty="0">
                <a:latin typeface="Arial" panose="020B0604020202020204" pitchFamily="34" charset="0"/>
                <a:cs typeface="Arial" panose="020B0604020202020204" pitchFamily="34" charset="0"/>
              </a:rPr>
              <a:t>Pwyllgor Plant, Pobl Ifanc ac Addysg Cynulliad Cenedlaethol Cymru ymchwiliad i waith </a:t>
            </a:r>
            <a:r>
              <a:rPr lang="cy-GB" sz="2200" dirty="0" smtClean="0">
                <a:latin typeface="Arial" panose="020B0604020202020204" pitchFamily="34" charset="0"/>
                <a:cs typeface="Arial" panose="020B0604020202020204" pitchFamily="34" charset="0"/>
              </a:rPr>
              <a:t>ieuenctid.</a:t>
            </a:r>
            <a:r>
              <a:rPr lang="en-GB" sz="2200" dirty="0" smtClean="0">
                <a:latin typeface="Arial" panose="020B0604020202020204" pitchFamily="34" charset="0"/>
                <a:cs typeface="Arial" panose="020B0604020202020204" pitchFamily="34" charset="0"/>
              </a:rPr>
              <a:t>  </a:t>
            </a:r>
            <a:endParaRPr lang="en-GB" sz="2200" dirty="0">
              <a:latin typeface="Arial" panose="020B0604020202020204" pitchFamily="34" charset="0"/>
              <a:cs typeface="Arial" panose="020B0604020202020204" pitchFamily="34" charset="0"/>
            </a:endParaRPr>
          </a:p>
          <a:p>
            <a:pPr marL="342900" indent="-342900">
              <a:spcBef>
                <a:spcPts val="600"/>
              </a:spcBef>
              <a:spcAft>
                <a:spcPts val="600"/>
              </a:spcAft>
              <a:buFont typeface="Arial" panose="020B0604020202020204" pitchFamily="34" charset="0"/>
              <a:buChar char="•"/>
            </a:pPr>
            <a:r>
              <a:rPr lang="en-GB" sz="2200" dirty="0" err="1" smtClean="0">
                <a:latin typeface="Arial" panose="020B0604020202020204" pitchFamily="34" charset="0"/>
                <a:cs typeface="Arial" panose="020B0604020202020204" pitchFamily="34" charset="0"/>
              </a:rPr>
              <a:t>Canfu’r</a:t>
            </a:r>
            <a:r>
              <a:rPr lang="en-GB" sz="2200" dirty="0" smtClean="0">
                <a:latin typeface="Arial" panose="020B0604020202020204" pitchFamily="34" charset="0"/>
                <a:cs typeface="Arial" panose="020B0604020202020204" pitchFamily="34" charset="0"/>
              </a:rPr>
              <a:t> </a:t>
            </a:r>
            <a:r>
              <a:rPr lang="en-GB" sz="2200" dirty="0" err="1" smtClean="0">
                <a:latin typeface="Arial" panose="020B0604020202020204" pitchFamily="34" charset="0"/>
                <a:cs typeface="Arial" panose="020B0604020202020204" pitchFamily="34" charset="0"/>
              </a:rPr>
              <a:t>ymchwiliad</a:t>
            </a:r>
            <a:r>
              <a:rPr lang="en-GB" sz="2200" dirty="0" smtClean="0">
                <a:latin typeface="Arial" panose="020B0604020202020204" pitchFamily="34" charset="0"/>
                <a:cs typeface="Arial" panose="020B0604020202020204" pitchFamily="34" charset="0"/>
              </a:rPr>
              <a:t> </a:t>
            </a:r>
            <a:r>
              <a:rPr lang="cy-GB" sz="2200" dirty="0" smtClean="0">
                <a:latin typeface="Arial" panose="020B0604020202020204" pitchFamily="34" charset="0"/>
                <a:cs typeface="Arial" panose="020B0604020202020204" pitchFamily="34" charset="0"/>
              </a:rPr>
              <a:t>wendidau </a:t>
            </a:r>
            <a:r>
              <a:rPr lang="cy-GB" sz="2200" dirty="0">
                <a:latin typeface="Arial" panose="020B0604020202020204" pitchFamily="34" charset="0"/>
                <a:cs typeface="Arial" panose="020B0604020202020204" pitchFamily="34" charset="0"/>
              </a:rPr>
              <a:t>yn ymagwedd strategol Llywodraeth </a:t>
            </a:r>
            <a:r>
              <a:rPr lang="cy-GB" sz="2200" dirty="0" smtClean="0">
                <a:latin typeface="Arial" panose="020B0604020202020204" pitchFamily="34" charset="0"/>
                <a:cs typeface="Arial" panose="020B0604020202020204" pitchFamily="34" charset="0"/>
              </a:rPr>
              <a:t>Cymru at wasanaethau cymorth ieuenctid, </a:t>
            </a:r>
            <a:r>
              <a:rPr lang="cy-GB" sz="2200" dirty="0">
                <a:latin typeface="Arial" panose="020B0604020202020204" pitchFamily="34" charset="0"/>
                <a:cs typeface="Arial" panose="020B0604020202020204" pitchFamily="34" charset="0"/>
              </a:rPr>
              <a:t>gan gynnwys disgwyliadau afrealistig a diffyg ymgysylltiad â </a:t>
            </a:r>
            <a:r>
              <a:rPr lang="cy-GB" sz="2200" dirty="0" err="1" smtClean="0">
                <a:latin typeface="Arial" panose="020B0604020202020204" pitchFamily="34" charset="0"/>
                <a:cs typeface="Arial" panose="020B0604020202020204" pitchFamily="34" charset="0"/>
              </a:rPr>
              <a:t>rhanddeiliaid</a:t>
            </a:r>
            <a:r>
              <a:rPr lang="cy-GB" sz="2200" dirty="0" smtClean="0">
                <a:latin typeface="Arial" panose="020B0604020202020204" pitchFamily="34" charset="0"/>
                <a:cs typeface="Arial" panose="020B0604020202020204" pitchFamily="34" charset="0"/>
              </a:rPr>
              <a:t>.</a:t>
            </a:r>
            <a:r>
              <a:rPr lang="en-GB" sz="2200" dirty="0" smtClean="0">
                <a:latin typeface="Arial" panose="020B0604020202020204" pitchFamily="34" charset="0"/>
                <a:cs typeface="Arial" panose="020B0604020202020204" pitchFamily="34" charset="0"/>
              </a:rPr>
              <a:t>  </a:t>
            </a:r>
            <a:endParaRPr lang="en-GB" sz="2200" dirty="0">
              <a:latin typeface="Arial" panose="020B0604020202020204" pitchFamily="34" charset="0"/>
              <a:cs typeface="Arial" panose="020B0604020202020204" pitchFamily="34" charset="0"/>
            </a:endParaRPr>
          </a:p>
          <a:p>
            <a:pPr marL="342900" indent="-342900">
              <a:spcBef>
                <a:spcPts val="600"/>
              </a:spcBef>
              <a:spcAft>
                <a:spcPts val="600"/>
              </a:spcAft>
              <a:buFont typeface="Arial" panose="020B0604020202020204" pitchFamily="34" charset="0"/>
              <a:buChar char="•"/>
            </a:pPr>
            <a:r>
              <a:rPr lang="cy-GB" sz="2200" dirty="0">
                <a:latin typeface="Arial" panose="020B0604020202020204" pitchFamily="34" charset="0"/>
                <a:cs typeface="Arial" panose="020B0604020202020204" pitchFamily="34" charset="0"/>
              </a:rPr>
              <a:t>Gwnaeth </a:t>
            </a:r>
            <a:r>
              <a:rPr lang="cy-GB" sz="2200" dirty="0" smtClean="0">
                <a:latin typeface="Arial" panose="020B0604020202020204" pitchFamily="34" charset="0"/>
                <a:cs typeface="Arial" panose="020B0604020202020204" pitchFamily="34" charset="0"/>
              </a:rPr>
              <a:t>y </a:t>
            </a:r>
            <a:r>
              <a:rPr lang="cy-GB" sz="2200" dirty="0">
                <a:latin typeface="Arial" panose="020B0604020202020204" pitchFamily="34" charset="0"/>
                <a:cs typeface="Arial" panose="020B0604020202020204" pitchFamily="34" charset="0"/>
              </a:rPr>
              <a:t>Pwyllgor 10 o argymhellion ar gyfer gwella yn ymwneud ag ymgysylltiad, mapio darpariaeth ieuenctid ledled Cymru, cyllid ac adolygu’r strategaeth genedlaethol ar gyfer gwaith </a:t>
            </a:r>
            <a:r>
              <a:rPr lang="cy-GB" sz="2200" dirty="0" smtClean="0">
                <a:latin typeface="Arial" panose="020B0604020202020204" pitchFamily="34" charset="0"/>
                <a:cs typeface="Arial" panose="020B0604020202020204" pitchFamily="34" charset="0"/>
              </a:rPr>
              <a:t>ieuenctid.</a:t>
            </a:r>
          </a:p>
          <a:p>
            <a:pPr marL="342900" indent="-342900">
              <a:spcBef>
                <a:spcPts val="600"/>
              </a:spcBef>
              <a:spcAft>
                <a:spcPts val="600"/>
              </a:spcAft>
              <a:buFont typeface="Arial" panose="020B0604020202020204" pitchFamily="34" charset="0"/>
              <a:buChar char="•"/>
            </a:pPr>
            <a:r>
              <a:rPr lang="cy-GB" sz="2200" dirty="0" smtClean="0">
                <a:latin typeface="Arial" panose="020B0604020202020204" pitchFamily="34" charset="0"/>
                <a:cs typeface="Arial" panose="020B0604020202020204" pitchFamily="34" charset="0"/>
              </a:rPr>
              <a:t>Ers hynny mae Llywodraeth Cymru wedi dilyn rhaglen o ddiwygio, gan edrych yn fanwl ar sut y gallai ddiwygio gwasanaethau cymorth ieuenctid yng Nghymru.</a:t>
            </a:r>
            <a:endParaRPr lang="en-GB" sz="22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19" y="2421838"/>
            <a:ext cx="5937885" cy="6555641"/>
          </a:xfrm>
          <a:prstGeom prst="rect">
            <a:avLst/>
          </a:prstGeom>
        </p:spPr>
        <p:txBody>
          <a:bodyPr vert="horz" wrap="square" lIns="0" tIns="0" rIns="0" bIns="0" rtlCol="0">
            <a:spAutoFit/>
          </a:bodyPr>
          <a:lstStyle/>
          <a:p>
            <a:pPr marL="342900" indent="-342900">
              <a:spcBef>
                <a:spcPts val="600"/>
              </a:spcBef>
              <a:spcAft>
                <a:spcPts val="600"/>
              </a:spcAft>
              <a:buFont typeface="Arial" panose="020B0604020202020204" pitchFamily="34" charset="0"/>
              <a:buChar char="•"/>
            </a:pPr>
            <a:r>
              <a:rPr lang="en-GB" sz="2200" dirty="0">
                <a:latin typeface="Arial" panose="020B0604020202020204" pitchFamily="34" charset="0"/>
                <a:cs typeface="Arial" panose="020B0604020202020204" pitchFamily="34" charset="0"/>
              </a:rPr>
              <a:t>In 2016, the Children, Young People and Education (</a:t>
            </a:r>
            <a:r>
              <a:rPr lang="en-GB" sz="2200" dirty="0" err="1">
                <a:latin typeface="Arial" panose="020B0604020202020204" pitchFamily="34" charset="0"/>
                <a:cs typeface="Arial" panose="020B0604020202020204" pitchFamily="34" charset="0"/>
              </a:rPr>
              <a:t>CYPE</a:t>
            </a:r>
            <a:r>
              <a:rPr lang="en-GB" sz="2200" dirty="0">
                <a:latin typeface="Arial" panose="020B0604020202020204" pitchFamily="34" charset="0"/>
                <a:cs typeface="Arial" panose="020B0604020202020204" pitchFamily="34" charset="0"/>
              </a:rPr>
              <a:t>) Committee of the National Assembly for Wales commissioned an inquiry into youth work.  </a:t>
            </a:r>
            <a:endParaRPr lang="en-GB" sz="2200" dirty="0" smtClean="0">
              <a:latin typeface="Arial" panose="020B0604020202020204" pitchFamily="34" charset="0"/>
              <a:cs typeface="Arial" panose="020B0604020202020204" pitchFamily="34" charset="0"/>
            </a:endParaRPr>
          </a:p>
          <a:p>
            <a:pPr marL="342900" indent="-342900">
              <a:spcBef>
                <a:spcPts val="600"/>
              </a:spcBef>
              <a:spcAft>
                <a:spcPts val="600"/>
              </a:spcAft>
              <a:buFont typeface="Arial" panose="020B0604020202020204" pitchFamily="34" charset="0"/>
              <a:buChar char="•"/>
            </a:pPr>
            <a:r>
              <a:rPr lang="en-GB" sz="2200" dirty="0" smtClean="0">
                <a:latin typeface="Arial" panose="020B0604020202020204" pitchFamily="34" charset="0"/>
                <a:cs typeface="Arial" panose="020B0604020202020204" pitchFamily="34" charset="0"/>
              </a:rPr>
              <a:t>The </a:t>
            </a:r>
            <a:r>
              <a:rPr lang="en-GB" sz="2200" dirty="0">
                <a:latin typeface="Arial" panose="020B0604020202020204" pitchFamily="34" charset="0"/>
                <a:cs typeface="Arial" panose="020B0604020202020204" pitchFamily="34" charset="0"/>
              </a:rPr>
              <a:t>inquiry </a:t>
            </a:r>
            <a:r>
              <a:rPr lang="en-GB" sz="2200" dirty="0" smtClean="0">
                <a:latin typeface="Arial" panose="020B0604020202020204" pitchFamily="34" charset="0"/>
                <a:cs typeface="Arial" panose="020B0604020202020204" pitchFamily="34" charset="0"/>
              </a:rPr>
              <a:t>found </a:t>
            </a:r>
            <a:r>
              <a:rPr lang="en-GB" sz="2200" dirty="0">
                <a:latin typeface="Arial" panose="020B0604020202020204" pitchFamily="34" charset="0"/>
                <a:cs typeface="Arial" panose="020B0604020202020204" pitchFamily="34" charset="0"/>
              </a:rPr>
              <a:t>weaknesses in the Welsh Government’s strategic </a:t>
            </a:r>
            <a:r>
              <a:rPr lang="en-GB" sz="2200" dirty="0" smtClean="0">
                <a:latin typeface="Arial" panose="020B0604020202020204" pitchFamily="34" charset="0"/>
                <a:cs typeface="Arial" panose="020B0604020202020204" pitchFamily="34" charset="0"/>
              </a:rPr>
              <a:t>approach to youth support services, </a:t>
            </a:r>
            <a:r>
              <a:rPr lang="en-GB" sz="2200" dirty="0">
                <a:latin typeface="Arial" panose="020B0604020202020204" pitchFamily="34" charset="0"/>
                <a:cs typeface="Arial" panose="020B0604020202020204" pitchFamily="34" charset="0"/>
              </a:rPr>
              <a:t>including unrealistic expectations and limited engagement with stakeholders.  </a:t>
            </a:r>
            <a:endParaRPr lang="en-GB" sz="2200" dirty="0" smtClean="0">
              <a:latin typeface="Arial" panose="020B0604020202020204" pitchFamily="34" charset="0"/>
              <a:cs typeface="Arial" panose="020B0604020202020204" pitchFamily="34" charset="0"/>
            </a:endParaRPr>
          </a:p>
          <a:p>
            <a:pPr marL="342900" indent="-342900">
              <a:spcBef>
                <a:spcPts val="600"/>
              </a:spcBef>
              <a:spcAft>
                <a:spcPts val="600"/>
              </a:spcAft>
              <a:buFont typeface="Arial" panose="020B0604020202020204" pitchFamily="34" charset="0"/>
              <a:buChar char="•"/>
            </a:pPr>
            <a:r>
              <a:rPr lang="en-GB" sz="2200" dirty="0" smtClean="0">
                <a:latin typeface="Arial" panose="020B0604020202020204" pitchFamily="34" charset="0"/>
                <a:cs typeface="Arial" panose="020B0604020202020204" pitchFamily="34" charset="0"/>
              </a:rPr>
              <a:t>The Committee made </a:t>
            </a:r>
            <a:r>
              <a:rPr lang="en-GB" sz="2200" dirty="0">
                <a:latin typeface="Arial" panose="020B0604020202020204" pitchFamily="34" charset="0"/>
                <a:cs typeface="Arial" panose="020B0604020202020204" pitchFamily="34" charset="0"/>
              </a:rPr>
              <a:t>10 recommendations for improvement around engagement, mapping youth provision across Wales, funding and reviewing the national strategy for youth work.</a:t>
            </a:r>
          </a:p>
          <a:p>
            <a:pPr marL="342900" indent="-342900">
              <a:spcBef>
                <a:spcPts val="600"/>
              </a:spcBef>
              <a:spcAft>
                <a:spcPts val="600"/>
              </a:spcAft>
              <a:buFont typeface="Arial" panose="020B0604020202020204" pitchFamily="34" charset="0"/>
              <a:buChar char="•"/>
            </a:pPr>
            <a:r>
              <a:rPr lang="en-GB" sz="2200" dirty="0" smtClean="0">
                <a:latin typeface="Arial" panose="020B0604020202020204" pitchFamily="34" charset="0"/>
                <a:cs typeface="Arial" panose="020B0604020202020204" pitchFamily="34" charset="0"/>
              </a:rPr>
              <a:t>Since then the Welsh Government has followed a programme of reform, looking in depth at how it might reform youth support services in Wales.</a:t>
            </a: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Cwestiynau</a:t>
            </a:r>
            <a:r>
              <a:rPr lang="en-GB" sz="4500" spc="-10" dirty="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6294031"/>
          </a:xfrm>
          <a:prstGeom prst="rect">
            <a:avLst/>
          </a:prstGeom>
        </p:spPr>
        <p:txBody>
          <a:bodyPr vert="horz" wrap="square" lIns="0" tIns="0" rIns="0" bIns="0" rtlCol="0">
            <a:spAutoFit/>
          </a:bodyPr>
          <a:lstStyle/>
          <a:p>
            <a:pPr marL="457200" marR="5080" indent="-457200">
              <a:spcBef>
                <a:spcPts val="600"/>
              </a:spcBef>
              <a:spcAft>
                <a:spcPts val="600"/>
              </a:spcAft>
              <a:buAutoNum type="arabicPlain" startAt="4"/>
              <a:tabLst>
                <a:tab pos="5485765" algn="l"/>
              </a:tabLst>
            </a:pPr>
            <a:r>
              <a:rPr lang="cy-GB" sz="2400" dirty="0" smtClean="0">
                <a:latin typeface="Arial"/>
                <a:cs typeface="Arial"/>
              </a:rPr>
              <a:t>Pa mor dda y mae’r ystod hon yn darparu gwasanaethau mynediad agored i bobl ifanc, sy’n darparu cyfleoedd cymdeithasol, hamdden a diwylliannol? A gwasanaethau targedig </a:t>
            </a:r>
            <a:br>
              <a:rPr lang="cy-GB" sz="2400" dirty="0" smtClean="0">
                <a:latin typeface="Arial"/>
                <a:cs typeface="Arial"/>
              </a:rPr>
            </a:br>
            <a:r>
              <a:rPr lang="cy-GB" sz="2400" dirty="0" smtClean="0">
                <a:latin typeface="Arial"/>
                <a:cs typeface="Arial"/>
              </a:rPr>
              <a:t>i ddarparu cymorth addysgol anffurfiol/heb fod yn ffurfiol, ymyrraeth, cyngor a chwnsela?</a:t>
            </a:r>
          </a:p>
          <a:p>
            <a:pPr marL="457200" marR="5080" indent="-457200">
              <a:spcBef>
                <a:spcPts val="600"/>
              </a:spcBef>
              <a:spcAft>
                <a:spcPts val="600"/>
              </a:spcAft>
              <a:buAutoNum type="arabicPlain" startAt="4"/>
              <a:tabLst>
                <a:tab pos="5485765" algn="l"/>
              </a:tabLst>
            </a:pPr>
            <a:r>
              <a:rPr lang="cy-GB" sz="2400" dirty="0" smtClean="0">
                <a:latin typeface="Arial"/>
                <a:cs typeface="Arial"/>
              </a:rPr>
              <a:t>Pa mor dda y mae gwerthoedd gwaith ieuenctid wedi’u hymgorffori yn ein darpariaeth?</a:t>
            </a:r>
          </a:p>
          <a:p>
            <a:pPr marL="457200" marR="5080" indent="-457200">
              <a:spcBef>
                <a:spcPts val="600"/>
              </a:spcBef>
              <a:spcAft>
                <a:spcPts val="600"/>
              </a:spcAft>
              <a:buAutoNum type="arabicPlain" startAt="4"/>
              <a:tabLst>
                <a:tab pos="5485765" algn="l"/>
              </a:tabLst>
            </a:pPr>
            <a:r>
              <a:rPr lang="cy-GB" sz="2400" dirty="0" smtClean="0">
                <a:latin typeface="Arial"/>
                <a:cs typeface="Arial"/>
              </a:rPr>
              <a:t>Pa gyfran o’n staff sydd wedi cael hyfforddiant addas mewn ymarfer gwaith ieuenctid?</a:t>
            </a:r>
          </a:p>
          <a:p>
            <a:pPr marL="342900" marR="5080" indent="-342900">
              <a:buFont typeface="Arial" panose="020B0604020202020204" pitchFamily="34" charset="0"/>
              <a:buChar char="•"/>
              <a:tabLst>
                <a:tab pos="5485765" algn="l"/>
              </a:tabLst>
            </a:pPr>
            <a:endParaRPr lang="cy-GB" sz="2400" dirty="0" smtClean="0">
              <a:latin typeface="Arial"/>
              <a:cs typeface="Arial"/>
            </a:endParaRPr>
          </a:p>
          <a:p>
            <a:pPr marL="342900" marR="5080" indent="-342900">
              <a:buFont typeface="Arial" panose="020B0604020202020204" pitchFamily="34" charset="0"/>
              <a:buChar char="•"/>
              <a:tabLst>
                <a:tab pos="5485765" algn="l"/>
              </a:tabLst>
            </a:pPr>
            <a:endParaRPr lang="cy-GB"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4370427"/>
          </a:xfrm>
          <a:prstGeom prst="rect">
            <a:avLst/>
          </a:prstGeom>
        </p:spPr>
        <p:txBody>
          <a:bodyPr vert="horz" wrap="square" lIns="0" tIns="0" rIns="0" bIns="0" rtlCol="0">
            <a:spAutoFit/>
          </a:bodyPr>
          <a:lstStyle/>
          <a:p>
            <a:pPr marL="457200" marR="5080" indent="-457200">
              <a:spcBef>
                <a:spcPts val="600"/>
              </a:spcBef>
              <a:spcAft>
                <a:spcPts val="600"/>
              </a:spcAft>
              <a:tabLst>
                <a:tab pos="5485765" algn="l"/>
              </a:tabLst>
            </a:pPr>
            <a:r>
              <a:rPr lang="en-GB" sz="2400" dirty="0">
                <a:solidFill>
                  <a:srgbClr val="414042"/>
                </a:solidFill>
                <a:latin typeface="Arial"/>
                <a:cs typeface="Arial"/>
              </a:rPr>
              <a:t>4</a:t>
            </a:r>
            <a:r>
              <a:rPr lang="en-GB" sz="2400" dirty="0" smtClean="0">
                <a:solidFill>
                  <a:srgbClr val="414042"/>
                </a:solidFill>
                <a:latin typeface="Arial"/>
                <a:cs typeface="Arial"/>
              </a:rPr>
              <a:t>	How well does this range provide young people with services that are open-access </a:t>
            </a:r>
            <a:r>
              <a:rPr lang="en-GB" sz="2400" dirty="0">
                <a:solidFill>
                  <a:srgbClr val="414042"/>
                </a:solidFill>
                <a:latin typeface="Arial"/>
                <a:cs typeface="Arial"/>
              </a:rPr>
              <a:t>providing social, recreational, and cultural opportunities? And targeted to provide informal/ non-formal educational support, intervention, advice and counselling?</a:t>
            </a:r>
          </a:p>
          <a:p>
            <a:pPr marL="441325" marR="5080" indent="-441325">
              <a:spcBef>
                <a:spcPts val="600"/>
              </a:spcBef>
              <a:spcAft>
                <a:spcPts val="600"/>
              </a:spcAft>
              <a:tabLst>
                <a:tab pos="5485765" algn="l"/>
              </a:tabLst>
            </a:pPr>
            <a:r>
              <a:rPr lang="en-GB" sz="2400" dirty="0">
                <a:solidFill>
                  <a:srgbClr val="414042"/>
                </a:solidFill>
                <a:latin typeface="Arial"/>
                <a:cs typeface="Arial"/>
              </a:rPr>
              <a:t>5</a:t>
            </a:r>
            <a:r>
              <a:rPr lang="en-GB" sz="2400" dirty="0" smtClean="0">
                <a:solidFill>
                  <a:srgbClr val="414042"/>
                </a:solidFill>
                <a:latin typeface="Arial"/>
                <a:cs typeface="Arial"/>
              </a:rPr>
              <a:t>	How </a:t>
            </a:r>
            <a:r>
              <a:rPr lang="en-GB" sz="2400" dirty="0">
                <a:solidFill>
                  <a:srgbClr val="414042"/>
                </a:solidFill>
                <a:latin typeface="Arial"/>
                <a:cs typeface="Arial"/>
              </a:rPr>
              <a:t>well embedded in our provision are youth work values</a:t>
            </a:r>
            <a:r>
              <a:rPr lang="en-GB" sz="2400" dirty="0" smtClean="0">
                <a:solidFill>
                  <a:srgbClr val="414042"/>
                </a:solidFill>
                <a:latin typeface="Arial"/>
                <a:cs typeface="Arial"/>
              </a:rPr>
              <a:t>?</a:t>
            </a:r>
            <a:endParaRPr lang="en-GB" sz="2400" dirty="0">
              <a:solidFill>
                <a:srgbClr val="414042"/>
              </a:solidFill>
              <a:latin typeface="Arial"/>
              <a:cs typeface="Arial"/>
            </a:endParaRPr>
          </a:p>
          <a:p>
            <a:pPr marL="441325" marR="5080" indent="-441325">
              <a:spcBef>
                <a:spcPts val="600"/>
              </a:spcBef>
              <a:spcAft>
                <a:spcPts val="600"/>
              </a:spcAft>
              <a:tabLst>
                <a:tab pos="5485765" algn="l"/>
              </a:tabLst>
            </a:pPr>
            <a:r>
              <a:rPr lang="en-GB" sz="2400" dirty="0">
                <a:solidFill>
                  <a:srgbClr val="414042"/>
                </a:solidFill>
                <a:latin typeface="Arial"/>
                <a:cs typeface="Arial"/>
              </a:rPr>
              <a:t>6</a:t>
            </a:r>
            <a:r>
              <a:rPr lang="en-GB" sz="2400" dirty="0" smtClean="0">
                <a:solidFill>
                  <a:srgbClr val="414042"/>
                </a:solidFill>
                <a:latin typeface="Arial"/>
                <a:cs typeface="Arial"/>
              </a:rPr>
              <a:t>	What </a:t>
            </a:r>
            <a:r>
              <a:rPr lang="en-GB" sz="2400" dirty="0">
                <a:solidFill>
                  <a:srgbClr val="414042"/>
                </a:solidFill>
                <a:latin typeface="Arial"/>
                <a:cs typeface="Arial"/>
              </a:rPr>
              <a:t>proportion of our staff are suitably trained in youth </a:t>
            </a:r>
            <a:r>
              <a:rPr lang="en-GB" sz="2400" dirty="0" smtClean="0">
                <a:solidFill>
                  <a:srgbClr val="414042"/>
                </a:solidFill>
                <a:latin typeface="Arial"/>
                <a:cs typeface="Arial"/>
              </a:rPr>
              <a:t>work practice?</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4027694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1384995"/>
          </a:xfrm>
          <a:prstGeom prst="rect">
            <a:avLst/>
          </a:prstGeom>
        </p:spPr>
        <p:txBody>
          <a:bodyPr vert="horz" wrap="square" lIns="0" tIns="0" rIns="0" bIns="0" rtlCol="0">
            <a:spAutoFit/>
          </a:bodyPr>
          <a:lstStyle/>
          <a:p>
            <a:pPr marL="12700">
              <a:lnSpc>
                <a:spcPct val="100000"/>
              </a:lnSpc>
            </a:pPr>
            <a:r>
              <a:rPr lang="en-GB" sz="4500" spc="-10" dirty="0" err="1">
                <a:solidFill>
                  <a:schemeClr val="tx1">
                    <a:lumMod val="95000"/>
                    <a:lumOff val="5000"/>
                  </a:schemeClr>
                </a:solidFill>
              </a:rPr>
              <a:t>Cwestiynau</a:t>
            </a:r>
            <a:r>
              <a:rPr lang="en-GB" sz="4500" spc="-10" dirty="0">
                <a:solidFill>
                  <a:schemeClr val="tx1">
                    <a:lumMod val="95000"/>
                    <a:lumOff val="5000"/>
                  </a:schemeClr>
                </a:solidFill>
              </a:rPr>
              <a:t> </a:t>
            </a:r>
            <a:r>
              <a:rPr lang="en-GB" sz="4500" spc="-10" dirty="0" err="1" smtClean="0">
                <a:solidFill>
                  <a:schemeClr val="tx1">
                    <a:lumMod val="95000"/>
                    <a:lumOff val="5000"/>
                  </a:schemeClr>
                </a:solidFill>
              </a:rPr>
              <a:t>i</a:t>
            </a:r>
            <a:r>
              <a:rPr lang="en-GB" sz="4500" spc="-10" dirty="0" smtClean="0">
                <a:solidFill>
                  <a:schemeClr val="tx1">
                    <a:lumMod val="95000"/>
                    <a:lumOff val="5000"/>
                  </a:schemeClr>
                </a:solidFill>
              </a:rPr>
              <a:t> </a:t>
            </a:r>
            <a:br>
              <a:rPr lang="en-GB" sz="4500" spc="-10" dirty="0" smtClean="0">
                <a:solidFill>
                  <a:schemeClr val="tx1">
                    <a:lumMod val="95000"/>
                    <a:lumOff val="5000"/>
                  </a:schemeClr>
                </a:solidFill>
              </a:rPr>
            </a:br>
            <a:r>
              <a:rPr lang="en-GB" sz="4500" spc="-10" dirty="0" err="1" smtClean="0">
                <a:solidFill>
                  <a:schemeClr val="tx1">
                    <a:lumMod val="95000"/>
                    <a:lumOff val="5000"/>
                  </a:schemeClr>
                </a:solidFill>
              </a:rPr>
              <a:t>ddarparwyr</a:t>
            </a:r>
            <a:endParaRPr sz="4500" spc="-10" dirty="0">
              <a:solidFill>
                <a:schemeClr val="tx1">
                  <a:lumMod val="95000"/>
                  <a:lumOff val="5000"/>
                </a:schemeClr>
              </a:solidFill>
            </a:endParaRPr>
          </a:p>
        </p:txBody>
      </p:sp>
      <p:sp>
        <p:nvSpPr>
          <p:cNvPr id="3" name="object 3"/>
          <p:cNvSpPr txBox="1"/>
          <p:nvPr/>
        </p:nvSpPr>
        <p:spPr>
          <a:xfrm>
            <a:off x="527300" y="3328052"/>
            <a:ext cx="5899785" cy="3770263"/>
          </a:xfrm>
          <a:prstGeom prst="rect">
            <a:avLst/>
          </a:prstGeom>
        </p:spPr>
        <p:txBody>
          <a:bodyPr vert="horz" wrap="square" lIns="0" tIns="0" rIns="0" bIns="0" rtlCol="0">
            <a:spAutoFit/>
          </a:bodyPr>
          <a:lstStyle/>
          <a:p>
            <a:pPr marL="457200" marR="5080" indent="-457200">
              <a:spcBef>
                <a:spcPts val="600"/>
              </a:spcBef>
              <a:spcAft>
                <a:spcPts val="600"/>
              </a:spcAft>
              <a:buAutoNum type="arabicPlain" startAt="7"/>
              <a:tabLst>
                <a:tab pos="5485765" algn="l"/>
              </a:tabLst>
            </a:pPr>
            <a:r>
              <a:rPr lang="cy-GB" sz="2400" dirty="0" smtClean="0">
                <a:latin typeface="Arial"/>
                <a:cs typeface="Arial"/>
              </a:rPr>
              <a:t>Pa mor dda y mae ein gweithdrefnau hunanarfarnu, sicrhau ansawdd ac adrodd yn darparu gwybodaeth ddigon cadarn i sicrhau y caiff ein gwasanaethau cymorth ieuenctid eu dwyn i gyfrif i’r bobl ifanc y’u cynlluniwyd i’w cynorthwyo, ein cyllidwyr, a’n rhanddeiliaid eraill? </a:t>
            </a:r>
          </a:p>
          <a:p>
            <a:pPr marL="342900" marR="5080" indent="-342900">
              <a:buFont typeface="Arial" panose="020B0604020202020204" pitchFamily="34" charset="0"/>
              <a:buChar char="•"/>
              <a:tabLst>
                <a:tab pos="5485765" algn="l"/>
              </a:tabLst>
            </a:pPr>
            <a:endParaRPr lang="cy-GB" sz="2400" dirty="0" smtClean="0">
              <a:latin typeface="Arial"/>
              <a:cs typeface="Arial"/>
            </a:endParaRPr>
          </a:p>
          <a:p>
            <a:pPr marL="342900" marR="5080" indent="-342900">
              <a:buFont typeface="Arial" panose="020B0604020202020204" pitchFamily="34" charset="0"/>
              <a:buChar char="•"/>
              <a:tabLst>
                <a:tab pos="5485765" algn="l"/>
              </a:tabLst>
            </a:pPr>
            <a:endParaRPr lang="cy-GB"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1384995"/>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Questions for providers</a:t>
            </a:r>
            <a:endParaRPr sz="4500" dirty="0">
              <a:solidFill>
                <a:schemeClr val="tx1">
                  <a:lumMod val="75000"/>
                  <a:lumOff val="25000"/>
                </a:schemeClr>
              </a:solidFill>
              <a:latin typeface="Arial"/>
              <a:cs typeface="Arial"/>
            </a:endParaRPr>
          </a:p>
        </p:txBody>
      </p:sp>
      <p:sp>
        <p:nvSpPr>
          <p:cNvPr id="8" name="object 8"/>
          <p:cNvSpPr txBox="1"/>
          <p:nvPr/>
        </p:nvSpPr>
        <p:spPr>
          <a:xfrm>
            <a:off x="6615619" y="3328052"/>
            <a:ext cx="5937885" cy="3477875"/>
          </a:xfrm>
          <a:prstGeom prst="rect">
            <a:avLst/>
          </a:prstGeom>
        </p:spPr>
        <p:txBody>
          <a:bodyPr vert="horz" wrap="square" lIns="0" tIns="0" rIns="0" bIns="0" rtlCol="0">
            <a:spAutoFit/>
          </a:bodyPr>
          <a:lstStyle/>
          <a:p>
            <a:pPr marL="441325" marR="5080" indent="-441325">
              <a:spcBef>
                <a:spcPts val="600"/>
              </a:spcBef>
              <a:spcAft>
                <a:spcPts val="600"/>
              </a:spcAft>
              <a:tabLst>
                <a:tab pos="5485765" algn="l"/>
              </a:tabLst>
            </a:pPr>
            <a:r>
              <a:rPr lang="en-GB" sz="2400" dirty="0" smtClean="0">
                <a:solidFill>
                  <a:srgbClr val="414042"/>
                </a:solidFill>
                <a:latin typeface="Arial"/>
                <a:cs typeface="Arial"/>
              </a:rPr>
              <a:t>7	How well does our self-evaluation, quality assurance and reporting procedures provide sufficiently robust information to ensure our youth support services are held to account to the young people they are designed to support, our funders, and our other stakeholders?</a:t>
            </a:r>
          </a:p>
          <a:p>
            <a:pPr marL="342900" marR="5080" indent="-342900">
              <a:spcBef>
                <a:spcPts val="600"/>
              </a:spcBef>
              <a:spcAft>
                <a:spcPts val="600"/>
              </a:spcAft>
              <a:buFont typeface="Arial" panose="020B0604020202020204" pitchFamily="34" charset="0"/>
              <a:buChar char="•"/>
              <a:tabLst>
                <a:tab pos="5485765" algn="l"/>
              </a:tabLst>
            </a:pP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72317538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396604"/>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Cefndir</a:t>
            </a:r>
            <a:endParaRPr sz="4500" spc="-10" dirty="0">
              <a:solidFill>
                <a:schemeClr val="tx1">
                  <a:lumMod val="95000"/>
                  <a:lumOff val="5000"/>
                </a:schemeClr>
              </a:solidFill>
            </a:endParaRPr>
          </a:p>
        </p:txBody>
      </p:sp>
      <p:sp>
        <p:nvSpPr>
          <p:cNvPr id="3" name="object 3"/>
          <p:cNvSpPr txBox="1"/>
          <p:nvPr/>
        </p:nvSpPr>
        <p:spPr>
          <a:xfrm>
            <a:off x="264253" y="2174720"/>
            <a:ext cx="6011287" cy="8602355"/>
          </a:xfrm>
          <a:prstGeom prst="rect">
            <a:avLst/>
          </a:prstGeom>
        </p:spPr>
        <p:txBody>
          <a:bodyPr vert="horz" wrap="square" lIns="0" tIns="0" rIns="0" bIns="0" rtlCol="0">
            <a:spAutoFit/>
          </a:bodyPr>
          <a:lstStyle/>
          <a:p>
            <a:pPr marL="342900" indent="-342900">
              <a:spcBef>
                <a:spcPts val="600"/>
              </a:spcBef>
              <a:spcAft>
                <a:spcPts val="600"/>
              </a:spcAft>
              <a:buFont typeface="Arial" panose="020B0604020202020204" pitchFamily="34" charset="0"/>
              <a:buChar char="•"/>
            </a:pPr>
            <a:r>
              <a:rPr lang="cy-GB" sz="2200" dirty="0" smtClean="0">
                <a:latin typeface="Arial" panose="020B0604020202020204" pitchFamily="34" charset="0"/>
                <a:cs typeface="Arial" panose="020B0604020202020204" pitchFamily="34" charset="0"/>
              </a:rPr>
              <a:t>Ym Mawrth 2018, cyhoeddodd y Gweinidog dros wasanaethau cymorth ieuenctid ‘Gwaith Ieuenctid yng Nghymru: Symud ymlaen gyda’n gilydd’ a gydnabu bwysigrwydd gwaith ieuenctid ansawdd uchel, drwy gyfrwng y Gymraeg a’r Saesneg. </a:t>
            </a:r>
          </a:p>
          <a:p>
            <a:pPr marL="285750" lvl="0" indent="-285750">
              <a:spcBef>
                <a:spcPts val="600"/>
              </a:spcBef>
              <a:spcAft>
                <a:spcPts val="600"/>
              </a:spcAft>
              <a:buFont typeface="Arial" panose="020B0604020202020204" pitchFamily="34" charset="0"/>
              <a:buChar char="•"/>
            </a:pPr>
            <a:r>
              <a:rPr lang="cy-GB" sz="2200" dirty="0" smtClean="0">
                <a:latin typeface="Arial" panose="020B0604020202020204" pitchFamily="34" charset="0"/>
                <a:cs typeface="Arial" panose="020B0604020202020204" pitchFamily="34" charset="0"/>
              </a:rPr>
              <a:t>Gwasanaethau addysgol yw gwasanaethau cymorth ieuenctid.  Mae’r sail statudol ar gyfer gwasanaethau cymorth ieuenctid mewn deddfwriaeth addysg, yn dechrau gyda Deddf Addysg 1944 ac, yn fwy diweddar, Deddf Dysgu a Sgiliau (2000), a chanllawiau statudol Llywodraeth Cymru, Ymestyn Hawliau (2002).</a:t>
            </a:r>
          </a:p>
          <a:p>
            <a:pPr marL="285750" lvl="0" indent="-285750">
              <a:spcBef>
                <a:spcPts val="600"/>
              </a:spcBef>
              <a:spcAft>
                <a:spcPts val="600"/>
              </a:spcAft>
              <a:buFont typeface="Arial" panose="020B0604020202020204" pitchFamily="34" charset="0"/>
              <a:buChar char="•"/>
            </a:pPr>
            <a:r>
              <a:rPr lang="cy-GB" sz="2200" dirty="0" smtClean="0">
                <a:latin typeface="Arial" panose="020B0604020202020204" pitchFamily="34" charset="0"/>
                <a:cs typeface="Arial" panose="020B0604020202020204" pitchFamily="34" charset="0"/>
              </a:rPr>
              <a:t>Mae’r diffiniad ar gyfer gwasanaethau cymorth ieuenctid yn fwriadol yn cynnwys gwasanaethau ymyrryd â ffocws a gwasanaethau mynediad agored yn y gymuned, yn cael eu darparu fel arfer gan wasanaethau ieuenctid awdurdodau lleol a’r sector gwirfoddol.</a:t>
            </a:r>
          </a:p>
          <a:p>
            <a:pPr marL="342900" marR="5080" indent="-342900">
              <a:buFont typeface="Arial" panose="020B0604020202020204" pitchFamily="34" charset="0"/>
              <a:buChar char="•"/>
              <a:tabLst>
                <a:tab pos="5485765" algn="l"/>
              </a:tabLst>
            </a:pPr>
            <a:endParaRPr lang="cy-GB" sz="2400" dirty="0" smtClean="0">
              <a:latin typeface="Arial"/>
              <a:cs typeface="Arial"/>
            </a:endParaRPr>
          </a:p>
          <a:p>
            <a:pPr marL="342900" marR="5080" indent="-342900">
              <a:buFont typeface="Arial" panose="020B0604020202020204" pitchFamily="34" charset="0"/>
              <a:buChar char="•"/>
              <a:tabLst>
                <a:tab pos="5485765" algn="l"/>
              </a:tabLst>
            </a:pPr>
            <a:endParaRPr lang="cy-GB" sz="2400" dirty="0" smtClean="0">
              <a:latin typeface="Arial"/>
              <a:cs typeface="Arial"/>
            </a:endParaRPr>
          </a:p>
          <a:p>
            <a:pPr marL="342900" marR="5080" indent="-342900">
              <a:buFont typeface="Arial" panose="020B0604020202020204" pitchFamily="34" charset="0"/>
              <a:buChar char="•"/>
              <a:tabLst>
                <a:tab pos="5485765" algn="l"/>
              </a:tabLst>
            </a:pPr>
            <a:endParaRPr lang="cy-GB"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19" y="1482223"/>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Background</a:t>
            </a:r>
            <a:endParaRPr sz="4500" dirty="0">
              <a:solidFill>
                <a:schemeClr val="tx1">
                  <a:lumMod val="75000"/>
                  <a:lumOff val="25000"/>
                </a:schemeClr>
              </a:solidFill>
              <a:latin typeface="Arial"/>
              <a:cs typeface="Arial"/>
            </a:endParaRPr>
          </a:p>
        </p:txBody>
      </p:sp>
      <p:sp>
        <p:nvSpPr>
          <p:cNvPr id="8" name="object 8"/>
          <p:cNvSpPr txBox="1"/>
          <p:nvPr/>
        </p:nvSpPr>
        <p:spPr>
          <a:xfrm>
            <a:off x="6615619" y="2149294"/>
            <a:ext cx="5937885" cy="7078861"/>
          </a:xfrm>
          <a:prstGeom prst="rect">
            <a:avLst/>
          </a:prstGeom>
        </p:spPr>
        <p:txBody>
          <a:bodyPr vert="horz" wrap="square" lIns="0" tIns="0" rIns="0" bIns="0" rtlCol="0">
            <a:spAutoFit/>
          </a:bodyPr>
          <a:lstStyle/>
          <a:p>
            <a:pPr marL="342900" indent="-342900">
              <a:spcBef>
                <a:spcPts val="600"/>
              </a:spcBef>
              <a:spcAft>
                <a:spcPts val="600"/>
              </a:spcAft>
              <a:buFont typeface="Arial" panose="020B0604020202020204" pitchFamily="34" charset="0"/>
              <a:buChar char="•"/>
            </a:pPr>
            <a:r>
              <a:rPr lang="en-GB" sz="2200" dirty="0" smtClean="0">
                <a:latin typeface="Arial" panose="020B0604020202020204" pitchFamily="34" charset="0"/>
                <a:cs typeface="Arial" panose="020B0604020202020204" pitchFamily="34" charset="0"/>
              </a:rPr>
              <a:t>In </a:t>
            </a:r>
            <a:r>
              <a:rPr lang="en-GB" sz="2200" dirty="0">
                <a:latin typeface="Arial" panose="020B0604020202020204" pitchFamily="34" charset="0"/>
                <a:cs typeface="Arial" panose="020B0604020202020204" pitchFamily="34" charset="0"/>
              </a:rPr>
              <a:t>March 2018, the Minister </a:t>
            </a:r>
            <a:r>
              <a:rPr lang="en-GB" sz="2200" dirty="0" smtClean="0">
                <a:latin typeface="Arial" panose="020B0604020202020204" pitchFamily="34" charset="0"/>
                <a:cs typeface="Arial" panose="020B0604020202020204" pitchFamily="34" charset="0"/>
              </a:rPr>
              <a:t>for youth support services, published ‘</a:t>
            </a:r>
            <a:r>
              <a:rPr lang="en-GB" sz="2200" dirty="0">
                <a:latin typeface="Arial" panose="020B0604020202020204" pitchFamily="34" charset="0"/>
                <a:cs typeface="Arial" panose="020B0604020202020204" pitchFamily="34" charset="0"/>
              </a:rPr>
              <a:t>Youth Work in Wales: Moving forward together’ </a:t>
            </a:r>
            <a:r>
              <a:rPr lang="en-GB" sz="2200" dirty="0" smtClean="0">
                <a:latin typeface="Arial" panose="020B0604020202020204" pitchFamily="34" charset="0"/>
                <a:cs typeface="Arial" panose="020B0604020202020204" pitchFamily="34" charset="0"/>
              </a:rPr>
              <a:t>which acknowledged </a:t>
            </a:r>
            <a:r>
              <a:rPr lang="en-GB" sz="2200" dirty="0">
                <a:latin typeface="Arial" panose="020B0604020202020204" pitchFamily="34" charset="0"/>
                <a:cs typeface="Arial" panose="020B0604020202020204" pitchFamily="34" charset="0"/>
              </a:rPr>
              <a:t>the importance of high quality youth work delivered through the medium of Welsh and </a:t>
            </a:r>
            <a:r>
              <a:rPr lang="en-GB" sz="2200" dirty="0" smtClean="0">
                <a:latin typeface="Arial" panose="020B0604020202020204" pitchFamily="34" charset="0"/>
                <a:cs typeface="Arial" panose="020B0604020202020204" pitchFamily="34" charset="0"/>
              </a:rPr>
              <a:t>English.</a:t>
            </a:r>
            <a:endParaRPr lang="en-GB" sz="2200" dirty="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en-GB" sz="2200" dirty="0" smtClean="0">
                <a:latin typeface="Arial" panose="020B0604020202020204" pitchFamily="34" charset="0"/>
                <a:cs typeface="Arial" panose="020B0604020202020204" pitchFamily="34" charset="0"/>
              </a:rPr>
              <a:t>Youth </a:t>
            </a:r>
            <a:r>
              <a:rPr lang="en-GB" sz="2200" dirty="0">
                <a:latin typeface="Arial" panose="020B0604020202020204" pitchFamily="34" charset="0"/>
                <a:cs typeface="Arial" panose="020B0604020202020204" pitchFamily="34" charset="0"/>
              </a:rPr>
              <a:t>support services are educational services</a:t>
            </a:r>
            <a:r>
              <a:rPr lang="en-GB" sz="2200" dirty="0" smtClean="0">
                <a:latin typeface="Arial" panose="020B0604020202020204" pitchFamily="34" charset="0"/>
                <a:cs typeface="Arial" panose="020B0604020202020204" pitchFamily="34" charset="0"/>
              </a:rPr>
              <a:t>.  The </a:t>
            </a:r>
            <a:r>
              <a:rPr lang="en-GB" sz="2200" dirty="0">
                <a:latin typeface="Arial" panose="020B0604020202020204" pitchFamily="34" charset="0"/>
                <a:cs typeface="Arial" panose="020B0604020202020204" pitchFamily="34" charset="0"/>
              </a:rPr>
              <a:t>statutory basis for youth support services </a:t>
            </a:r>
            <a:r>
              <a:rPr lang="en-GB" sz="2200" dirty="0" smtClean="0">
                <a:latin typeface="Arial" panose="020B0604020202020204" pitchFamily="34" charset="0"/>
                <a:cs typeface="Arial" panose="020B0604020202020204" pitchFamily="34" charset="0"/>
              </a:rPr>
              <a:t>lies in education </a:t>
            </a:r>
            <a:r>
              <a:rPr lang="en-GB" sz="2200" dirty="0">
                <a:latin typeface="Arial" panose="020B0604020202020204" pitchFamily="34" charset="0"/>
                <a:cs typeface="Arial" panose="020B0604020202020204" pitchFamily="34" charset="0"/>
              </a:rPr>
              <a:t>legislation beginning with the 1944 education act, and more recently in the </a:t>
            </a:r>
            <a:r>
              <a:rPr lang="en-GB" sz="2200" dirty="0" smtClean="0">
                <a:latin typeface="Arial" panose="020B0604020202020204" pitchFamily="34" charset="0"/>
                <a:cs typeface="Arial" panose="020B0604020202020204" pitchFamily="34" charset="0"/>
              </a:rPr>
              <a:t>Learning and </a:t>
            </a:r>
            <a:r>
              <a:rPr lang="en-GB" sz="2200" dirty="0">
                <a:latin typeface="Arial" panose="020B0604020202020204" pitchFamily="34" charset="0"/>
                <a:cs typeface="Arial" panose="020B0604020202020204" pitchFamily="34" charset="0"/>
              </a:rPr>
              <a:t>Skills Act (2000), and </a:t>
            </a:r>
            <a:r>
              <a:rPr lang="en-GB" sz="2200" dirty="0" smtClean="0">
                <a:latin typeface="Arial" panose="020B0604020202020204" pitchFamily="34" charset="0"/>
                <a:cs typeface="Arial" panose="020B0604020202020204" pitchFamily="34" charset="0"/>
              </a:rPr>
              <a:t>the </a:t>
            </a:r>
            <a:r>
              <a:rPr lang="en-GB" sz="2200" dirty="0">
                <a:latin typeface="Arial" panose="020B0604020202020204" pitchFamily="34" charset="0"/>
                <a:cs typeface="Arial" panose="020B0604020202020204" pitchFamily="34" charset="0"/>
              </a:rPr>
              <a:t>Welsh Government’s statutory guidance </a:t>
            </a:r>
            <a:r>
              <a:rPr lang="en-GB" sz="2200" dirty="0" smtClean="0">
                <a:latin typeface="Arial" panose="020B0604020202020204" pitchFamily="34" charset="0"/>
                <a:cs typeface="Arial" panose="020B0604020202020204" pitchFamily="34" charset="0"/>
              </a:rPr>
              <a:t>Extending </a:t>
            </a:r>
            <a:r>
              <a:rPr lang="en-GB" sz="2200" dirty="0">
                <a:latin typeface="Arial" panose="020B0604020202020204" pitchFamily="34" charset="0"/>
                <a:cs typeface="Arial" panose="020B0604020202020204" pitchFamily="34" charset="0"/>
              </a:rPr>
              <a:t>Entitlement (2002</a:t>
            </a:r>
            <a:r>
              <a:rPr lang="en-GB" sz="2200" dirty="0" smtClean="0">
                <a:latin typeface="Arial" panose="020B0604020202020204" pitchFamily="34" charset="0"/>
                <a:cs typeface="Arial" panose="020B0604020202020204" pitchFamily="34" charset="0"/>
              </a:rPr>
              <a:t>).</a:t>
            </a:r>
          </a:p>
          <a:p>
            <a:pPr marL="285750" lvl="0" indent="-285750">
              <a:spcBef>
                <a:spcPts val="600"/>
              </a:spcBef>
              <a:spcAft>
                <a:spcPts val="600"/>
              </a:spcAft>
              <a:buFont typeface="Arial" panose="020B0604020202020204" pitchFamily="34" charset="0"/>
              <a:buChar char="•"/>
            </a:pPr>
            <a:r>
              <a:rPr lang="en-GB" sz="2200" dirty="0" smtClean="0">
                <a:latin typeface="Arial" panose="020B0604020202020204" pitchFamily="34" charset="0"/>
                <a:cs typeface="Arial" panose="020B0604020202020204" pitchFamily="34" charset="0"/>
              </a:rPr>
              <a:t>The definition for youth </a:t>
            </a:r>
            <a:r>
              <a:rPr lang="en-GB" sz="2200" dirty="0">
                <a:latin typeface="Arial" panose="020B0604020202020204" pitchFamily="34" charset="0"/>
                <a:cs typeface="Arial" panose="020B0604020202020204" pitchFamily="34" charset="0"/>
              </a:rPr>
              <a:t>support services </a:t>
            </a:r>
            <a:r>
              <a:rPr lang="en-GB" sz="2200" dirty="0" smtClean="0">
                <a:latin typeface="Arial" panose="020B0604020202020204" pitchFamily="34" charset="0"/>
                <a:cs typeface="Arial" panose="020B0604020202020204" pitchFamily="34" charset="0"/>
              </a:rPr>
              <a:t>intentionally covers both focussed </a:t>
            </a:r>
            <a:r>
              <a:rPr lang="en-GB" sz="2200" dirty="0">
                <a:latin typeface="Arial" panose="020B0604020202020204" pitchFamily="34" charset="0"/>
                <a:cs typeface="Arial" panose="020B0604020202020204" pitchFamily="34" charset="0"/>
              </a:rPr>
              <a:t>intervention services </a:t>
            </a:r>
            <a:r>
              <a:rPr lang="en-GB" sz="2200" dirty="0" smtClean="0">
                <a:latin typeface="Arial" panose="020B0604020202020204" pitchFamily="34" charset="0"/>
                <a:cs typeface="Arial" panose="020B0604020202020204" pitchFamily="34" charset="0"/>
              </a:rPr>
              <a:t>and community based open-access services usually </a:t>
            </a:r>
            <a:r>
              <a:rPr lang="en-GB" sz="2200" dirty="0">
                <a:latin typeface="Arial" panose="020B0604020202020204" pitchFamily="34" charset="0"/>
                <a:cs typeface="Arial" panose="020B0604020202020204" pitchFamily="34" charset="0"/>
              </a:rPr>
              <a:t>provided </a:t>
            </a:r>
            <a:r>
              <a:rPr lang="en-GB" sz="2200" dirty="0" smtClean="0">
                <a:latin typeface="Arial" panose="020B0604020202020204" pitchFamily="34" charset="0"/>
                <a:cs typeface="Arial" panose="020B0604020202020204" pitchFamily="34" charset="0"/>
              </a:rPr>
              <a:t>by </a:t>
            </a:r>
            <a:r>
              <a:rPr lang="en-GB" sz="2200" dirty="0">
                <a:latin typeface="Arial" panose="020B0604020202020204" pitchFamily="34" charset="0"/>
                <a:cs typeface="Arial" panose="020B0604020202020204" pitchFamily="34" charset="0"/>
              </a:rPr>
              <a:t>local authority and voluntary sector youth services</a:t>
            </a:r>
            <a:r>
              <a:rPr lang="en-GB" sz="2200" dirty="0" smtClean="0">
                <a:latin typeface="Arial" panose="020B0604020202020204" pitchFamily="34" charset="0"/>
                <a:cs typeface="Arial" panose="020B0604020202020204" pitchFamily="34" charset="0"/>
              </a:rPr>
              <a:t>.</a:t>
            </a:r>
            <a:endParaRPr lang="en-GB" sz="2200" dirty="0">
              <a:latin typeface="Arial" panose="020B0604020202020204" pitchFamily="34" charset="0"/>
              <a:cs typeface="Arial" panose="020B0604020202020204" pitchFamily="34"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8167263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388308" y="2642252"/>
            <a:ext cx="5899760" cy="7740581"/>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en-GB" sz="2100" dirty="0" smtClean="0">
                <a:latin typeface="Arial" panose="020B0604020202020204" pitchFamily="34" charset="0"/>
                <a:cs typeface="Arial" panose="020B0604020202020204" pitchFamily="34" charset="0"/>
              </a:rPr>
              <a:t>Mae </a:t>
            </a:r>
            <a:r>
              <a:rPr lang="cy-GB" sz="2100" dirty="0" smtClean="0">
                <a:latin typeface="Arial" panose="020B0604020202020204" pitchFamily="34" charset="0"/>
                <a:cs typeface="Arial" panose="020B0604020202020204" pitchFamily="34" charset="0"/>
              </a:rPr>
              <a:t>gan </a:t>
            </a:r>
            <a:r>
              <a:rPr lang="cy-GB" sz="2100" dirty="0">
                <a:latin typeface="Arial" panose="020B0604020202020204" pitchFamily="34" charset="0"/>
                <a:cs typeface="Arial" panose="020B0604020202020204" pitchFamily="34" charset="0"/>
              </a:rPr>
              <a:t>bob unigolyn ifanc hawl i gymorth ansawdd uchel trwy waith ieuenctid.  </a:t>
            </a:r>
            <a:endParaRPr lang="cy-GB" sz="2100" dirty="0" smtClean="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cy-GB" sz="2100" dirty="0" smtClean="0">
                <a:latin typeface="Arial" panose="020B0604020202020204" pitchFamily="34" charset="0"/>
                <a:cs typeface="Arial" panose="020B0604020202020204" pitchFamily="34" charset="0"/>
              </a:rPr>
              <a:t>Mae </a:t>
            </a:r>
            <a:r>
              <a:rPr lang="cy-GB" sz="2100" dirty="0">
                <a:latin typeface="Arial" panose="020B0604020202020204" pitchFamily="34" charset="0"/>
                <a:cs typeface="Arial" panose="020B0604020202020204" pitchFamily="34" charset="0"/>
              </a:rPr>
              <a:t>angen mynediad i weithgareddau y tu allan i addysg ffurfiol arnynt, mewn amgylcheddau diogel, sy’n rhoi cyfleoedd newydd iddynt, yn eu helpu i ffurfio perthnasoedd newydd, meithrin cyfeillgarwch, a dysgu medrau newydd.  </a:t>
            </a:r>
            <a:endParaRPr lang="cy-GB" sz="2100" dirty="0" smtClean="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cy-GB" sz="2100" dirty="0" smtClean="0">
                <a:latin typeface="Arial" panose="020B0604020202020204" pitchFamily="34" charset="0"/>
                <a:cs typeface="Arial" panose="020B0604020202020204" pitchFamily="34" charset="0"/>
              </a:rPr>
              <a:t>O </a:t>
            </a:r>
            <a:r>
              <a:rPr lang="cy-GB" sz="2100" dirty="0">
                <a:latin typeface="Arial" panose="020B0604020202020204" pitchFamily="34" charset="0"/>
                <a:cs typeface="Arial" panose="020B0604020202020204" pitchFamily="34" charset="0"/>
              </a:rPr>
              <a:t>dro i dro, bydd angen cymorth arnynt hefyd sy’n eu helpu i ddeall eu dewisiadau bywyd ac i wneud penderfyniadau pwysig.  Yng Nghymru, gweithwyr ieuenctid proffesiynol sy’n darparu’r cymorth hwn yn draddodiadol.</a:t>
            </a:r>
            <a:endParaRPr lang="en-GB" sz="2100" dirty="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cy-GB" sz="2100" dirty="0">
                <a:latin typeface="Arial" panose="020B0604020202020204" pitchFamily="34" charset="0"/>
                <a:cs typeface="Arial" panose="020B0604020202020204" pitchFamily="34" charset="0"/>
              </a:rPr>
              <a:t>Mae’r bobl ifanc mwyaf agored i niwed a mwyaf ymylol yn wynebu anawsterau niferus yn ogystal, gan gynnwys tlodi, cam-drin domestig, </a:t>
            </a:r>
            <a:r>
              <a:rPr lang="cy-GB" sz="2100" dirty="0" err="1">
                <a:latin typeface="Arial" panose="020B0604020202020204" pitchFamily="34" charset="0"/>
                <a:cs typeface="Arial" panose="020B0604020202020204" pitchFamily="34" charset="0"/>
              </a:rPr>
              <a:t>camfanteisio</a:t>
            </a:r>
            <a:r>
              <a:rPr lang="cy-GB" sz="2100" dirty="0">
                <a:latin typeface="Arial" panose="020B0604020202020204" pitchFamily="34" charset="0"/>
                <a:cs typeface="Arial" panose="020B0604020202020204" pitchFamily="34" charset="0"/>
              </a:rPr>
              <a:t> rhywiol, anawsterau dysgu, camddefnyddio sylweddau, materion iechyd meddwl, a digartrefedd</a:t>
            </a:r>
            <a:r>
              <a:rPr lang="cy-GB" sz="2100" dirty="0" smtClean="0">
                <a:latin typeface="Arial" panose="020B0604020202020204" pitchFamily="34" charset="0"/>
                <a:cs typeface="Arial" panose="020B0604020202020204" pitchFamily="34" charset="0"/>
              </a:rPr>
              <a:t>. </a:t>
            </a:r>
            <a:r>
              <a:rPr lang="cy-GB" sz="2100" dirty="0">
                <a:latin typeface="Arial" panose="020B0604020202020204" pitchFamily="34" charset="0"/>
                <a:cs typeface="Arial" panose="020B0604020202020204" pitchFamily="34" charset="0"/>
              </a:rPr>
              <a:t>Mae helpu’r bobl ifanc hyn yn parhau yn her foesol fawr i </a:t>
            </a:r>
            <a:r>
              <a:rPr lang="cy-GB" sz="2100" dirty="0" smtClean="0">
                <a:latin typeface="Arial" panose="020B0604020202020204" pitchFamily="34" charset="0"/>
                <a:cs typeface="Arial" panose="020B0604020202020204" pitchFamily="34" charset="0"/>
              </a:rPr>
              <a:t>gymdeithas.</a:t>
            </a:r>
            <a:endParaRPr lang="en-GB" sz="21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601807"/>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en-GB" sz="2100" dirty="0">
                <a:latin typeface="Arial" panose="020B0604020202020204" pitchFamily="34" charset="0"/>
                <a:cs typeface="Arial" panose="020B0604020202020204" pitchFamily="34" charset="0"/>
              </a:rPr>
              <a:t>All young people have a right to high quality support through youth work.  </a:t>
            </a:r>
            <a:endParaRPr lang="en-GB" sz="2100" dirty="0" smtClean="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en-GB" sz="2100" dirty="0" smtClean="0">
                <a:latin typeface="Arial" panose="020B0604020202020204" pitchFamily="34" charset="0"/>
                <a:cs typeface="Arial" panose="020B0604020202020204" pitchFamily="34" charset="0"/>
              </a:rPr>
              <a:t>They </a:t>
            </a:r>
            <a:r>
              <a:rPr lang="en-GB" sz="2100" dirty="0">
                <a:latin typeface="Arial" panose="020B0604020202020204" pitchFamily="34" charset="0"/>
                <a:cs typeface="Arial" panose="020B0604020202020204" pitchFamily="34" charset="0"/>
              </a:rPr>
              <a:t>need access to activities outside of formal education, in safe environments that open them up to new opportunities, help them make relationships, build friendships, and learn new skills.  </a:t>
            </a:r>
            <a:endParaRPr lang="en-GB" sz="2100" dirty="0" smtClean="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en-GB" sz="2100" dirty="0" smtClean="0">
                <a:latin typeface="Arial" panose="020B0604020202020204" pitchFamily="34" charset="0"/>
                <a:cs typeface="Arial" panose="020B0604020202020204" pitchFamily="34" charset="0"/>
              </a:rPr>
              <a:t>From </a:t>
            </a:r>
            <a:r>
              <a:rPr lang="en-GB" sz="2100" dirty="0">
                <a:latin typeface="Arial" panose="020B0604020202020204" pitchFamily="34" charset="0"/>
                <a:cs typeface="Arial" panose="020B0604020202020204" pitchFamily="34" charset="0"/>
              </a:rPr>
              <a:t>time to time, they will also need support that helps them to understand their life choices and make important decisions.  In Wales, professional youth workers traditionally provide this support.   </a:t>
            </a:r>
          </a:p>
          <a:p>
            <a:pPr marL="285750" lvl="0" indent="-285750">
              <a:spcBef>
                <a:spcPts val="600"/>
              </a:spcBef>
              <a:spcAft>
                <a:spcPts val="600"/>
              </a:spcAft>
              <a:buFont typeface="Arial" panose="020B0604020202020204" pitchFamily="34" charset="0"/>
              <a:buChar char="•"/>
            </a:pPr>
            <a:r>
              <a:rPr lang="en-GB" sz="2100" dirty="0">
                <a:latin typeface="Arial" panose="020B0604020202020204" pitchFamily="34" charset="0"/>
                <a:cs typeface="Arial" panose="020B0604020202020204" pitchFamily="34" charset="0"/>
              </a:rPr>
              <a:t>The most vulnerable and marginalised young people additionally face multiple difficulties, including poverty, domestic abuse, sexual exploitation, learning difficulties, substance abuse, mental health issues, and homelessness.  Helping these young people remains a major moral challenge for society.  </a:t>
            </a:r>
            <a:endParaRPr lang="en-GB" sz="21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29137365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1" y="2642252"/>
            <a:ext cx="5823396" cy="6724918"/>
          </a:xfrm>
          <a:prstGeom prst="rect">
            <a:avLst/>
          </a:prstGeom>
        </p:spPr>
        <p:txBody>
          <a:bodyPr vert="horz" wrap="square" lIns="0" tIns="0" rIns="0" bIns="0" rtlCol="0">
            <a:spAutoFit/>
          </a:bodyPr>
          <a:lstStyle/>
          <a:p>
            <a:pPr marL="285750" indent="-285750">
              <a:spcBef>
                <a:spcPts val="600"/>
              </a:spcBef>
              <a:spcAft>
                <a:spcPts val="600"/>
              </a:spcAft>
              <a:buFont typeface="Arial" panose="020B0604020202020204" pitchFamily="34" charset="0"/>
              <a:buChar char="•"/>
            </a:pPr>
            <a:r>
              <a:rPr lang="cy-GB" sz="2200" dirty="0" smtClean="0">
                <a:latin typeface="Arial" panose="020B0604020202020204" pitchFamily="34" charset="0"/>
                <a:cs typeface="Arial" panose="020B0604020202020204" pitchFamily="34" charset="0"/>
              </a:rPr>
              <a:t>Y gwasanaethau mwyaf effeithiol ar gyfer pobl ifanc, gan gynnwys gwasanaethau ymyrryd, yw’r rheini sy’n seiliedig ar werthoedd gwaith ieuenctid, ac a gyflwynir trwy gyfrwng gwaith ieuenctid.  Dyma lle bydd pobl ifanc yn ymgysylltu â gweithwyr ieuenctid </a:t>
            </a:r>
            <a:r>
              <a:rPr lang="cy-GB" sz="2200" dirty="0">
                <a:latin typeface="Arial" panose="020B0604020202020204" pitchFamily="34" charset="0"/>
                <a:cs typeface="Arial" panose="020B0604020202020204" pitchFamily="34" charset="0"/>
              </a:rPr>
              <a:t>sydd wedi’u hyfforddi’n dda, sy’n treulio amser i feithrin perthynas o ymddiriedaeth gyda nhw.  </a:t>
            </a:r>
            <a:endParaRPr lang="cy-GB" sz="2200" dirty="0" smtClean="0">
              <a:latin typeface="Arial" panose="020B0604020202020204" pitchFamily="34" charset="0"/>
              <a:cs typeface="Arial" panose="020B0604020202020204" pitchFamily="34" charset="0"/>
            </a:endParaRPr>
          </a:p>
          <a:p>
            <a:pPr marL="285750" indent="-285750">
              <a:spcBef>
                <a:spcPts val="600"/>
              </a:spcBef>
              <a:spcAft>
                <a:spcPts val="600"/>
              </a:spcAft>
              <a:buFont typeface="Arial" panose="020B0604020202020204" pitchFamily="34" charset="0"/>
              <a:buChar char="•"/>
            </a:pPr>
            <a:r>
              <a:rPr lang="cy-GB" sz="2200" dirty="0" smtClean="0">
                <a:latin typeface="Arial" panose="020B0604020202020204" pitchFamily="34" charset="0"/>
                <a:cs typeface="Arial" panose="020B0604020202020204" pitchFamily="34" charset="0"/>
              </a:rPr>
              <a:t>Wedyn</a:t>
            </a:r>
            <a:r>
              <a:rPr lang="cy-GB" sz="2200" dirty="0">
                <a:latin typeface="Arial" panose="020B0604020202020204" pitchFamily="34" charset="0"/>
                <a:cs typeface="Arial" panose="020B0604020202020204" pitchFamily="34" charset="0"/>
              </a:rPr>
              <a:t>, </a:t>
            </a:r>
            <a:r>
              <a:rPr lang="cy-GB" sz="2200" dirty="0" smtClean="0">
                <a:latin typeface="Arial" panose="020B0604020202020204" pitchFamily="34" charset="0"/>
                <a:cs typeface="Arial" panose="020B0604020202020204" pitchFamily="34" charset="0"/>
              </a:rPr>
              <a:t>gall gweithwyr ieuenctid feithrin </a:t>
            </a:r>
            <a:r>
              <a:rPr lang="cy-GB" sz="2200" dirty="0">
                <a:latin typeface="Arial" panose="020B0604020202020204" pitchFamily="34" charset="0"/>
                <a:cs typeface="Arial" panose="020B0604020202020204" pitchFamily="34" charset="0"/>
              </a:rPr>
              <a:t>datblygiad personol y bobl ifanc hyn, meithrin eu hyder a’u gwydnwch, a datblygu’u medrau cymdeithasol, fel eu bod yn fwy tebygol o wneud penderfyniadau bywyd gwell, a maes o law, ail-ymgysylltu â rhaglenni dysgu.  Mae angen i’r cymorth hynny fod yn hyblyg ac anfeirniadol. </a:t>
            </a: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001643"/>
          </a:xfrm>
          <a:prstGeom prst="rect">
            <a:avLst/>
          </a:prstGeom>
        </p:spPr>
        <p:txBody>
          <a:bodyPr vert="horz" wrap="square" lIns="0" tIns="0" rIns="0" bIns="0" rtlCol="0">
            <a:spAutoFit/>
          </a:bodyPr>
          <a:lstStyle/>
          <a:p>
            <a:pPr marL="285750" indent="-285750">
              <a:spcBef>
                <a:spcPts val="600"/>
              </a:spcBef>
              <a:spcAft>
                <a:spcPts val="600"/>
              </a:spcAft>
              <a:buFont typeface="Arial" panose="020B0604020202020204" pitchFamily="34" charset="0"/>
              <a:buChar char="•"/>
            </a:pPr>
            <a:r>
              <a:rPr lang="en-GB" sz="2200" dirty="0" smtClean="0">
                <a:latin typeface="Arial" panose="020B0604020202020204" pitchFamily="34" charset="0"/>
                <a:cs typeface="Arial" panose="020B0604020202020204" pitchFamily="34" charset="0"/>
              </a:rPr>
              <a:t>The </a:t>
            </a:r>
            <a:r>
              <a:rPr lang="en-GB" sz="2200" dirty="0">
                <a:latin typeface="Arial" panose="020B0604020202020204" pitchFamily="34" charset="0"/>
                <a:cs typeface="Arial" panose="020B0604020202020204" pitchFamily="34" charset="0"/>
              </a:rPr>
              <a:t>most effective services for young people, including intervention services are those, which are underpinned by youth work values, and are delivered through the medium of youth work</a:t>
            </a:r>
            <a:r>
              <a:rPr lang="en-GB" sz="2200" dirty="0" smtClean="0">
                <a:latin typeface="Arial" panose="020B0604020202020204" pitchFamily="34" charset="0"/>
                <a:cs typeface="Arial" panose="020B0604020202020204" pitchFamily="34" charset="0"/>
              </a:rPr>
              <a:t>.  This is where young people engage </a:t>
            </a:r>
            <a:r>
              <a:rPr lang="en-GB" sz="2200" dirty="0">
                <a:latin typeface="Arial" panose="020B0604020202020204" pitchFamily="34" charset="0"/>
                <a:cs typeface="Arial" panose="020B0604020202020204" pitchFamily="34" charset="0"/>
              </a:rPr>
              <a:t>with well‑trained youth workers who take time to build a relationship of trust with them.  </a:t>
            </a:r>
          </a:p>
          <a:p>
            <a:pPr marL="285750" lvl="0" indent="-285750">
              <a:spcBef>
                <a:spcPts val="600"/>
              </a:spcBef>
              <a:spcAft>
                <a:spcPts val="600"/>
              </a:spcAft>
              <a:buFont typeface="Arial" panose="020B0604020202020204" pitchFamily="34" charset="0"/>
              <a:buChar char="•"/>
            </a:pPr>
            <a:r>
              <a:rPr lang="en-GB" sz="2200" dirty="0" smtClean="0">
                <a:latin typeface="Arial" panose="020B0604020202020204" pitchFamily="34" charset="0"/>
                <a:cs typeface="Arial" panose="020B0604020202020204" pitchFamily="34" charset="0"/>
              </a:rPr>
              <a:t>Youth workers </a:t>
            </a:r>
            <a:r>
              <a:rPr lang="en-GB" sz="2200" dirty="0">
                <a:latin typeface="Arial" panose="020B0604020202020204" pitchFamily="34" charset="0"/>
                <a:cs typeface="Arial" panose="020B0604020202020204" pitchFamily="34" charset="0"/>
              </a:rPr>
              <a:t>then can foster these young people’s personal development, build their confidence and resilience, and develop their social skills, so that they are more likely to make better life decisions and in due course re-engage with learning programmes.  Such support needs to be flexible and non-judgmental. </a:t>
            </a:r>
          </a:p>
          <a:p>
            <a:pPr marL="285750" lvl="0" indent="-285750">
              <a:spcBef>
                <a:spcPts val="600"/>
              </a:spcBef>
              <a:spcAft>
                <a:spcPts val="600"/>
              </a:spcAft>
              <a:buFont typeface="Arial" panose="020B0604020202020204" pitchFamily="34" charset="0"/>
              <a:buChar char="•"/>
            </a:pPr>
            <a:endParaRPr lang="en-GB" dirty="0">
              <a:latin typeface="Arial" panose="020B0604020202020204" pitchFamily="34" charset="0"/>
              <a:cs typeface="Arial" panose="020B0604020202020204" pitchFamily="34"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9255275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439618" y="2457850"/>
            <a:ext cx="5899785" cy="7171194"/>
          </a:xfrm>
          <a:prstGeom prst="rect">
            <a:avLst/>
          </a:prstGeom>
        </p:spPr>
        <p:txBody>
          <a:bodyPr vert="horz" wrap="square" lIns="0" tIns="0" rIns="0" bIns="0" rtlCol="0">
            <a:spAutoFit/>
          </a:bodyPr>
          <a:lstStyle/>
          <a:p>
            <a:pPr marL="285750" indent="-28575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Nid oes strategaeth gyffredinol ar gyfer cynllunio, darparu neu ariannu gwasanaethau, ac nid oes un weledigaeth glir, a </a:t>
            </a:r>
            <a:r>
              <a:rPr lang="cy-GB" sz="2400" dirty="0" err="1">
                <a:latin typeface="Arial" panose="020B0604020202020204" pitchFamily="34" charset="0"/>
                <a:cs typeface="Arial" panose="020B0604020202020204" pitchFamily="34" charset="0"/>
              </a:rPr>
              <a:t>rennir</a:t>
            </a:r>
            <a:r>
              <a:rPr lang="cy-GB" sz="2400" dirty="0">
                <a:latin typeface="Arial" panose="020B0604020202020204" pitchFamily="34" charset="0"/>
                <a:cs typeface="Arial" panose="020B0604020202020204" pitchFamily="34" charset="0"/>
              </a:rPr>
              <a:t>, gan lunwyr polisi a darparwyr ar gyfer cyflwyno gwasanaethau, na’r modd y mae gwaith ieuenctid yn cyfrannu at ddatblygiad personol pobl ifanc a’u rôl yn y gymuned a’r gymdeithas ehangach</a:t>
            </a:r>
            <a:r>
              <a:rPr lang="cy-GB" sz="2400" dirty="0" smtClean="0">
                <a:latin typeface="Arial" panose="020B0604020202020204" pitchFamily="34" charset="0"/>
                <a:cs typeface="Arial" panose="020B0604020202020204" pitchFamily="34" charset="0"/>
              </a:rPr>
              <a:t>.</a:t>
            </a:r>
          </a:p>
          <a:p>
            <a:pPr marL="285750" indent="-285750">
              <a:spcBef>
                <a:spcPts val="600"/>
              </a:spcBef>
              <a:spcAft>
                <a:spcPts val="600"/>
              </a:spcAft>
              <a:buFont typeface="Arial" panose="020B0604020202020204" pitchFamily="34" charset="0"/>
              <a:buChar char="•"/>
            </a:pPr>
            <a:r>
              <a:rPr lang="cy-GB" sz="2400" dirty="0" smtClean="0">
                <a:latin typeface="Arial" panose="020B0604020202020204" pitchFamily="34" charset="0"/>
                <a:cs typeface="Arial" panose="020B0604020202020204" pitchFamily="34" charset="0"/>
              </a:rPr>
              <a:t>Nid </a:t>
            </a:r>
            <a:r>
              <a:rPr lang="cy-GB" sz="2400" dirty="0">
                <a:latin typeface="Arial" panose="020B0604020202020204" pitchFamily="34" charset="0"/>
                <a:cs typeface="Arial" panose="020B0604020202020204" pitchFamily="34" charset="0"/>
              </a:rPr>
              <a:t>yw cynlluniau lleol yn sicrhau bod cydraddoldeb mynediad i wasanaethau mynediad agored na gwasanaethau </a:t>
            </a:r>
            <a:r>
              <a:rPr lang="cy-GB" sz="2400" dirty="0" err="1">
                <a:latin typeface="Arial" panose="020B0604020202020204" pitchFamily="34" charset="0"/>
                <a:cs typeface="Arial" panose="020B0604020202020204" pitchFamily="34" charset="0"/>
              </a:rPr>
              <a:t>targedig</a:t>
            </a:r>
            <a:r>
              <a:rPr lang="cy-GB" sz="2400" dirty="0">
                <a:latin typeface="Arial" panose="020B0604020202020204" pitchFamily="34" charset="0"/>
                <a:cs typeface="Arial" panose="020B0604020202020204" pitchFamily="34" charset="0"/>
              </a:rPr>
              <a:t>.  Mae hyn yn effeithio’n arbennig ar bobl ifanc sy’n byw gerllaw ffiniau awdurdod lleol, lle mae’r cynllunio rhwng awdurdodau yn wan.  Hefyd, ceir diffyg cydraddoldeb o ran darpariaeth gwasanaethau ar draws yr ystod oedran llawn o 11 i </a:t>
            </a:r>
            <a:r>
              <a:rPr lang="cy-GB" sz="2400" dirty="0" smtClean="0">
                <a:latin typeface="Arial" panose="020B0604020202020204" pitchFamily="34" charset="0"/>
                <a:cs typeface="Arial" panose="020B0604020202020204" pitchFamily="34" charset="0"/>
              </a:rPr>
              <a:t>25.</a:t>
            </a: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6432530"/>
          </a:xfrm>
          <a:prstGeom prst="rect">
            <a:avLst/>
          </a:prstGeom>
        </p:spPr>
        <p:txBody>
          <a:bodyPr vert="horz" wrap="square" lIns="0" tIns="0" rIns="0" bIns="0" rtlCol="0">
            <a:spAutoFit/>
          </a:bodyPr>
          <a:lstStyle/>
          <a:p>
            <a:pPr marL="28575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There is no overall strategy for the planning, provision or funding of services, and policy makers and providers do not have one clear, shared vision for the delivery of services, or how youth work contributes to young people’s personal development and their role in the community and wider society</a:t>
            </a:r>
            <a:r>
              <a:rPr lang="en-GB" sz="2400" dirty="0" smtClean="0">
                <a:latin typeface="Arial" panose="020B0604020202020204" pitchFamily="34" charset="0"/>
                <a:cs typeface="Arial" panose="020B0604020202020204" pitchFamily="34" charset="0"/>
              </a:rPr>
              <a:t>.</a:t>
            </a:r>
          </a:p>
          <a:p>
            <a:pPr marL="285750" indent="-285750">
              <a:spcBef>
                <a:spcPts val="600"/>
              </a:spcBef>
              <a:spcAft>
                <a:spcPts val="600"/>
              </a:spcAft>
              <a:buFont typeface="Arial" panose="020B0604020202020204" pitchFamily="34" charset="0"/>
              <a:buChar char="•"/>
            </a:pPr>
            <a:r>
              <a:rPr lang="en-GB" sz="2400" dirty="0" smtClean="0">
                <a:latin typeface="Arial" panose="020B0604020202020204" pitchFamily="34" charset="0"/>
                <a:cs typeface="Arial" panose="020B0604020202020204" pitchFamily="34" charset="0"/>
              </a:rPr>
              <a:t>Local </a:t>
            </a:r>
            <a:r>
              <a:rPr lang="en-GB" sz="2400" dirty="0">
                <a:latin typeface="Arial" panose="020B0604020202020204" pitchFamily="34" charset="0"/>
                <a:cs typeface="Arial" panose="020B0604020202020204" pitchFamily="34" charset="0"/>
              </a:rPr>
              <a:t>planning does not ensure that there is equality of access either to open-access or targeted services.  This particularly affects young people living close to local authority borders, where inter-authority planning is weak.  There is also a lack of parity of provision of services across the full age range of 11 to 25. </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08563235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770811"/>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en-GB" sz="2400" dirty="0" smtClean="0">
                <a:latin typeface="Arial" panose="020B0604020202020204" pitchFamily="34" charset="0"/>
                <a:cs typeface="Arial" panose="020B0604020202020204" pitchFamily="34" charset="0"/>
              </a:rPr>
              <a:t>Mae </a:t>
            </a:r>
            <a:r>
              <a:rPr lang="en-GB" sz="2400" dirty="0" err="1" smtClean="0">
                <a:latin typeface="Arial" panose="020B0604020202020204" pitchFamily="34" charset="0"/>
                <a:cs typeface="Arial" panose="020B0604020202020204" pitchFamily="34" charset="0"/>
              </a:rPr>
              <a:t>amrywiaeth</a:t>
            </a:r>
            <a:r>
              <a:rPr lang="en-GB" sz="2400" dirty="0" smtClean="0">
                <a:latin typeface="Arial" panose="020B0604020202020204" pitchFamily="34" charset="0"/>
                <a:cs typeface="Arial" panose="020B0604020202020204" pitchFamily="34" charset="0"/>
              </a:rPr>
              <a:t> y </a:t>
            </a:r>
            <a:r>
              <a:rPr lang="en-GB" sz="2400" dirty="0" err="1" smtClean="0">
                <a:latin typeface="Arial" panose="020B0604020202020204" pitchFamily="34" charset="0"/>
                <a:cs typeface="Arial" panose="020B0604020202020204" pitchFamily="34" charset="0"/>
              </a:rPr>
              <a:t>gwasanaethau</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sydd</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ar</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gael</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i</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bobl</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ifanc</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yn</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lleihau</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gyda</a:t>
            </a:r>
            <a:r>
              <a:rPr lang="en-GB" sz="2400" dirty="0" smtClean="0">
                <a:latin typeface="Arial" panose="020B0604020202020204" pitchFamily="34" charset="0"/>
                <a:cs typeface="Arial" panose="020B0604020202020204" pitchFamily="34" charset="0"/>
              </a:rPr>
              <a:t> </a:t>
            </a:r>
            <a:r>
              <a:rPr lang="en-GB" sz="2400" dirty="0" err="1" smtClean="0">
                <a:latin typeface="Arial" panose="020B0604020202020204" pitchFamily="34" charset="0"/>
                <a:cs typeface="Arial" panose="020B0604020202020204" pitchFamily="34" charset="0"/>
              </a:rPr>
              <a:t>dirywiad</a:t>
            </a:r>
            <a:r>
              <a:rPr lang="en-GB" sz="2400" dirty="0" smtClean="0">
                <a:latin typeface="Arial" panose="020B0604020202020204" pitchFamily="34" charset="0"/>
                <a:cs typeface="Arial" panose="020B0604020202020204" pitchFamily="34" charset="0"/>
              </a:rPr>
              <a:t> </a:t>
            </a:r>
            <a:r>
              <a:rPr lang="cy-GB" sz="2400" dirty="0" smtClean="0">
                <a:latin typeface="Arial" panose="020B0604020202020204" pitchFamily="34" charset="0"/>
                <a:cs typeface="Arial" panose="020B0604020202020204" pitchFamily="34" charset="0"/>
              </a:rPr>
              <a:t>mewn </a:t>
            </a:r>
            <a:r>
              <a:rPr lang="cy-GB" sz="2400" dirty="0">
                <a:latin typeface="Arial" panose="020B0604020202020204" pitchFamily="34" charset="0"/>
                <a:cs typeface="Arial" panose="020B0604020202020204" pitchFamily="34" charset="0"/>
              </a:rPr>
              <a:t>darpariaeth </a:t>
            </a:r>
            <a:r>
              <a:rPr lang="cy-GB" sz="2400" dirty="0" smtClean="0">
                <a:latin typeface="Arial" panose="020B0604020202020204" pitchFamily="34" charset="0"/>
                <a:cs typeface="Arial" panose="020B0604020202020204" pitchFamily="34" charset="0"/>
              </a:rPr>
              <a:t>ieuenctid mynediad agored traddodiadol, a gwaith </a:t>
            </a:r>
            <a:r>
              <a:rPr lang="cy-GB" sz="2400" dirty="0">
                <a:latin typeface="Arial" panose="020B0604020202020204" pitchFamily="34" charset="0"/>
                <a:cs typeface="Arial" panose="020B0604020202020204" pitchFamily="34" charset="0"/>
              </a:rPr>
              <a:t>yn y gymuned </a:t>
            </a:r>
            <a:r>
              <a:rPr lang="cy-GB" sz="2400" dirty="0" smtClean="0">
                <a:latin typeface="Arial" panose="020B0604020202020204" pitchFamily="34" charset="0"/>
                <a:cs typeface="Arial" panose="020B0604020202020204" pitchFamily="34" charset="0"/>
              </a:rPr>
              <a:t>ac ar y stryd.  Bu cynnydd cyfatebol mewn gwaith </a:t>
            </a:r>
            <a:r>
              <a:rPr lang="cy-GB" sz="2400" dirty="0">
                <a:latin typeface="Arial" panose="020B0604020202020204" pitchFamily="34" charset="0"/>
                <a:cs typeface="Arial" panose="020B0604020202020204" pitchFamily="34" charset="0"/>
              </a:rPr>
              <a:t>ymyrryd ‘cywirol’, </a:t>
            </a:r>
            <a:r>
              <a:rPr lang="cy-GB" sz="2400" dirty="0" err="1">
                <a:latin typeface="Arial" panose="020B0604020202020204" pitchFamily="34" charset="0"/>
                <a:cs typeface="Arial" panose="020B0604020202020204" pitchFamily="34" charset="0"/>
              </a:rPr>
              <a:t>targedig</a:t>
            </a:r>
            <a:r>
              <a:rPr lang="cy-GB" sz="2400" dirty="0">
                <a:latin typeface="Arial" panose="020B0604020202020204" pitchFamily="34" charset="0"/>
                <a:cs typeface="Arial" panose="020B0604020202020204" pitchFamily="34" charset="0"/>
              </a:rPr>
              <a:t>, yn seiliedig ar atgyfeiriadau, gyda phobl </a:t>
            </a:r>
            <a:r>
              <a:rPr lang="cy-GB" sz="2400" dirty="0" smtClean="0">
                <a:latin typeface="Arial" panose="020B0604020202020204" pitchFamily="34" charset="0"/>
                <a:cs typeface="Arial" panose="020B0604020202020204" pitchFamily="34" charset="0"/>
              </a:rPr>
              <a:t>ifanc.</a:t>
            </a:r>
            <a:endParaRPr lang="en-GB" sz="2400" dirty="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Mae’r </a:t>
            </a:r>
            <a:r>
              <a:rPr lang="cy-GB" sz="2400" dirty="0" smtClean="0">
                <a:latin typeface="Arial" panose="020B0604020202020204" pitchFamily="34" charset="0"/>
                <a:cs typeface="Arial" panose="020B0604020202020204" pitchFamily="34" charset="0"/>
              </a:rPr>
              <a:t>newid </a:t>
            </a:r>
            <a:r>
              <a:rPr lang="cy-GB" sz="2400" dirty="0">
                <a:latin typeface="Arial" panose="020B0604020202020204" pitchFamily="34" charset="0"/>
                <a:cs typeface="Arial" panose="020B0604020202020204" pitchFamily="34" charset="0"/>
              </a:rPr>
              <a:t>hwn wedi arwain at ddarnio gwasanaethau, gyda phobl ifanc yn cael eu </a:t>
            </a:r>
            <a:r>
              <a:rPr lang="cy-GB" sz="2400" dirty="0" err="1">
                <a:latin typeface="Arial" panose="020B0604020202020204" pitchFamily="34" charset="0"/>
                <a:cs typeface="Arial" panose="020B0604020202020204" pitchFamily="34" charset="0"/>
              </a:rPr>
              <a:t>hatgyfeirio</a:t>
            </a:r>
            <a:r>
              <a:rPr lang="cy-GB" sz="2400" dirty="0">
                <a:latin typeface="Arial" panose="020B0604020202020204" pitchFamily="34" charset="0"/>
                <a:cs typeface="Arial" panose="020B0604020202020204" pitchFamily="34" charset="0"/>
              </a:rPr>
              <a:t> at nifer o wasanaethau ymyrryd </a:t>
            </a:r>
            <a:r>
              <a:rPr lang="cy-GB" sz="2400" dirty="0" smtClean="0">
                <a:latin typeface="Arial" panose="020B0604020202020204" pitchFamily="34" charset="0"/>
                <a:cs typeface="Arial" panose="020B0604020202020204" pitchFamily="34" charset="0"/>
              </a:rPr>
              <a:t>gwahanol.</a:t>
            </a:r>
            <a:r>
              <a:rPr lang="en-GB" sz="2400" dirty="0" smtClean="0">
                <a:latin typeface="Arial" panose="020B0604020202020204" pitchFamily="34" charset="0"/>
                <a:cs typeface="Arial" panose="020B0604020202020204" pitchFamily="34" charset="0"/>
              </a:rPr>
              <a:t> </a:t>
            </a:r>
            <a:endParaRPr lang="en-GB" sz="2400" dirty="0">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585871"/>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a:t>
            </a:r>
            <a:r>
              <a:rPr lang="en-GB" sz="2400" dirty="0">
                <a:latin typeface="Arial" panose="020B0604020202020204" pitchFamily="34" charset="0"/>
                <a:cs typeface="Arial" panose="020B0604020202020204" pitchFamily="34" charset="0"/>
              </a:rPr>
              <a:t>breadth of </a:t>
            </a:r>
            <a:r>
              <a:rPr lang="en-GB" sz="2400" dirty="0" smtClean="0">
                <a:latin typeface="Arial" panose="020B0604020202020204" pitchFamily="34" charset="0"/>
                <a:cs typeface="Arial" panose="020B0604020202020204" pitchFamily="34" charset="0"/>
              </a:rPr>
              <a:t>services </a:t>
            </a:r>
            <a:r>
              <a:rPr lang="en-GB" sz="2400" dirty="0">
                <a:latin typeface="Arial" panose="020B0604020202020204" pitchFamily="34" charset="0"/>
                <a:cs typeface="Arial" panose="020B0604020202020204" pitchFamily="34" charset="0"/>
              </a:rPr>
              <a:t>available to young people is decrea</a:t>
            </a:r>
            <a:r>
              <a:rPr lang="en-GB" sz="2400" dirty="0" smtClean="0">
                <a:latin typeface="Arial" panose="020B0604020202020204" pitchFamily="34" charset="0"/>
                <a:cs typeface="Arial" panose="020B0604020202020204" pitchFamily="34" charset="0"/>
              </a:rPr>
              <a:t>sing with a </a:t>
            </a:r>
            <a:r>
              <a:rPr lang="en-GB" sz="2400" dirty="0">
                <a:latin typeface="Arial" panose="020B0604020202020204" pitchFamily="34" charset="0"/>
                <a:cs typeface="Arial" panose="020B0604020202020204" pitchFamily="34" charset="0"/>
              </a:rPr>
              <a:t>decline in </a:t>
            </a:r>
            <a:r>
              <a:rPr lang="en-GB" sz="2400" dirty="0" smtClean="0">
                <a:latin typeface="Arial" panose="020B0604020202020204" pitchFamily="34" charset="0"/>
                <a:cs typeface="Arial" panose="020B0604020202020204" pitchFamily="34" charset="0"/>
              </a:rPr>
              <a:t>traditional </a:t>
            </a:r>
            <a:r>
              <a:rPr lang="en-GB" sz="2400" dirty="0">
                <a:latin typeface="Arial" panose="020B0604020202020204" pitchFamily="34" charset="0"/>
                <a:cs typeface="Arial" panose="020B0604020202020204" pitchFamily="34" charset="0"/>
              </a:rPr>
              <a:t>open-access youth provision, and </a:t>
            </a:r>
            <a:r>
              <a:rPr lang="en-GB" sz="2400" dirty="0" smtClean="0">
                <a:latin typeface="Arial" panose="020B0604020202020204" pitchFamily="34" charset="0"/>
                <a:cs typeface="Arial" panose="020B0604020202020204" pitchFamily="34" charset="0"/>
              </a:rPr>
              <a:t>community-based </a:t>
            </a:r>
            <a:r>
              <a:rPr lang="en-GB" sz="2400" dirty="0">
                <a:latin typeface="Arial" panose="020B0604020202020204" pitchFamily="34" charset="0"/>
                <a:cs typeface="Arial" panose="020B0604020202020204" pitchFamily="34" charset="0"/>
              </a:rPr>
              <a:t>and street-based work. </a:t>
            </a:r>
            <a:r>
              <a:rPr lang="en-GB" sz="2400" dirty="0" smtClean="0">
                <a:latin typeface="Arial" panose="020B0604020202020204" pitchFamily="34" charset="0"/>
                <a:cs typeface="Arial" panose="020B0604020202020204" pitchFamily="34" charset="0"/>
              </a:rPr>
              <a:t> </a:t>
            </a:r>
            <a:r>
              <a:rPr lang="en-GB" sz="2400" dirty="0">
                <a:latin typeface="Arial" panose="020B0604020202020204" pitchFamily="34" charset="0"/>
                <a:cs typeface="Arial" panose="020B0604020202020204" pitchFamily="34" charset="0"/>
              </a:rPr>
              <a:t>There has been a corresponding increase in targeted, referral-based, ‘corrective’ intervention work with young </a:t>
            </a:r>
            <a:r>
              <a:rPr lang="en-GB" sz="2400" dirty="0" smtClean="0">
                <a:latin typeface="Arial" panose="020B0604020202020204" pitchFamily="34" charset="0"/>
                <a:cs typeface="Arial" panose="020B0604020202020204" pitchFamily="34" charset="0"/>
              </a:rPr>
              <a:t>people.</a:t>
            </a:r>
          </a:p>
          <a:p>
            <a:pPr marL="285750" lvl="0" indent="-285750">
              <a:spcBef>
                <a:spcPts val="600"/>
              </a:spcBef>
              <a:spcAft>
                <a:spcPts val="600"/>
              </a:spcAft>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This change </a:t>
            </a:r>
            <a:r>
              <a:rPr lang="en-GB" sz="2400" dirty="0">
                <a:latin typeface="Arial" panose="020B0604020202020204" pitchFamily="34" charset="0"/>
                <a:cs typeface="Arial" panose="020B0604020202020204" pitchFamily="34" charset="0"/>
              </a:rPr>
              <a:t>has led to a fragmentation of services, with young people being referred to several different intervention services. </a:t>
            </a:r>
            <a:endParaRPr lang="en-GB" sz="2400" dirty="0" smtClean="0">
              <a:latin typeface="Arial" panose="020B0604020202020204" pitchFamily="34" charset="0"/>
              <a:cs typeface="Arial" panose="020B0604020202020204" pitchFamily="34" charset="0"/>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4015971881"/>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0" y="2642252"/>
            <a:ext cx="5899785" cy="5847755"/>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cy-GB" sz="2400" dirty="0" smtClean="0">
                <a:latin typeface="Arial" panose="020B0604020202020204" pitchFamily="34" charset="0"/>
                <a:cs typeface="Arial" panose="020B0604020202020204" pitchFamily="34" charset="0"/>
              </a:rPr>
              <a:t>Er bod Ymestyn Hawliau yn parhau mewn grym fel canllawiau Llywodraeth Cymru ar gyfer y gwaith hwn, mae ei ddylanwad wedi lleihau.</a:t>
            </a:r>
          </a:p>
          <a:p>
            <a:pPr marL="285750" indent="-285750">
              <a:spcBef>
                <a:spcPts val="600"/>
              </a:spcBef>
              <a:spcAft>
                <a:spcPts val="600"/>
              </a:spcAft>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Mae’r awdurdod lleol a’r sector gwirfoddol yn cyflwyno gwasanaethau gwerthfawr i bobl ifanc, ac mewn llawer o achosion maent yn gweithio’n dda </a:t>
            </a:r>
            <a:r>
              <a:rPr lang="cy-GB" sz="2400" dirty="0">
                <a:latin typeface="Arial" panose="020B0604020202020204" pitchFamily="34" charset="0"/>
                <a:cs typeface="Arial" panose="020B0604020202020204" pitchFamily="34" charset="0"/>
              </a:rPr>
              <a:t>mewn </a:t>
            </a:r>
            <a:r>
              <a:rPr lang="cy-GB" sz="2400" dirty="0" smtClean="0">
                <a:latin typeface="Arial" panose="020B0604020202020204" pitchFamily="34" charset="0"/>
                <a:cs typeface="Arial" panose="020B0604020202020204" pitchFamily="34" charset="0"/>
              </a:rPr>
              <a:t>partneriaeth </a:t>
            </a:r>
            <a:r>
              <a:rPr lang="cy-GB" sz="2400" dirty="0" err="1" smtClean="0">
                <a:latin typeface="Arial" panose="020B0604020202020204" pitchFamily="34" charset="0"/>
                <a:cs typeface="Arial" panose="020B0604020202020204" pitchFamily="34" charset="0"/>
              </a:rPr>
              <a:t>â’i</a:t>
            </a:r>
            <a:r>
              <a:rPr lang="cy-GB" sz="2400" dirty="0" smtClean="0">
                <a:latin typeface="Arial" panose="020B0604020202020204" pitchFamily="34" charset="0"/>
                <a:cs typeface="Arial" panose="020B0604020202020204" pitchFamily="34" charset="0"/>
              </a:rPr>
              <a:t> gilydd i ddarparu gwasanaethau lleol.</a:t>
            </a:r>
          </a:p>
          <a:p>
            <a:pPr marL="285750" indent="-285750">
              <a:spcBef>
                <a:spcPts val="600"/>
              </a:spcBef>
              <a:spcAft>
                <a:spcPts val="600"/>
              </a:spcAft>
              <a:buFont typeface="Arial" panose="020B0604020202020204" pitchFamily="34" charset="0"/>
              <a:buChar char="•"/>
            </a:pPr>
            <a:r>
              <a:rPr lang="cy-GB" sz="2400" dirty="0" smtClean="0">
                <a:latin typeface="Arial" panose="020B0604020202020204" pitchFamily="34" charset="0"/>
                <a:cs typeface="Arial" panose="020B0604020202020204" pitchFamily="34" charset="0"/>
              </a:rPr>
              <a:t>Fodd bynnag, yn gyffredinol, nid yw statws gwaith y sector gwirfoddol yn gyfartal â gwaith awdurdod lleol o ran cynllunio strategol ar lefel leol neu ranbarthol.</a:t>
            </a:r>
            <a:endParaRPr lang="cy-GB" sz="2400" dirty="0">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4739759"/>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en-GB" sz="2400" dirty="0" smtClean="0">
                <a:latin typeface="Arial" panose="020B0604020202020204" pitchFamily="34" charset="0"/>
                <a:cs typeface="Arial" panose="020B0604020202020204" pitchFamily="34" charset="0"/>
              </a:rPr>
              <a:t>Although Extending Entitlement remains in force as Welsh Government guidance for this work, its influence has declined.</a:t>
            </a:r>
          </a:p>
          <a:p>
            <a:pPr marL="285750" lvl="0" indent="-285750">
              <a:spcBef>
                <a:spcPts val="600"/>
              </a:spcBef>
              <a:spcAft>
                <a:spcPts val="600"/>
              </a:spcAft>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 local authority and the voluntary sector both deliver valuable services to young people, and in many instances work well together in partnership to provide local services.  </a:t>
            </a:r>
          </a:p>
          <a:p>
            <a:pPr marL="285750" lvl="0" indent="-285750">
              <a:spcBef>
                <a:spcPts val="600"/>
              </a:spcBef>
              <a:spcAft>
                <a:spcPts val="600"/>
              </a:spcAft>
              <a:buFont typeface="Arial" panose="020B0604020202020204" pitchFamily="34" charset="0"/>
              <a:buChar char="•"/>
            </a:pPr>
            <a:r>
              <a:rPr lang="en-GB" sz="2400" dirty="0" smtClean="0">
                <a:latin typeface="Arial" panose="020B0604020202020204" pitchFamily="34" charset="0"/>
                <a:cs typeface="Arial" panose="020B0604020202020204" pitchFamily="34" charset="0"/>
              </a:rPr>
              <a:t>However</a:t>
            </a:r>
            <a:r>
              <a:rPr lang="en-GB" sz="2400" dirty="0">
                <a:latin typeface="Arial" panose="020B0604020202020204" pitchFamily="34" charset="0"/>
                <a:cs typeface="Arial" panose="020B0604020202020204" pitchFamily="34" charset="0"/>
              </a:rPr>
              <a:t>, the status of voluntary sector work is generally not equal to that of local authority work when it comes to strategic planning at a local or regional level.</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7019456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ject 2"/>
          <p:cNvSpPr txBox="1">
            <a:spLocks noGrp="1"/>
          </p:cNvSpPr>
          <p:nvPr>
            <p:ph type="title"/>
          </p:nvPr>
        </p:nvSpPr>
        <p:spPr>
          <a:xfrm>
            <a:off x="527300" y="1715989"/>
            <a:ext cx="11950199" cy="692497"/>
          </a:xfrm>
          <a:prstGeom prst="rect">
            <a:avLst/>
          </a:prstGeom>
        </p:spPr>
        <p:txBody>
          <a:bodyPr vert="horz" wrap="square" lIns="0" tIns="0" rIns="0" bIns="0" rtlCol="0">
            <a:spAutoFit/>
          </a:bodyPr>
          <a:lstStyle/>
          <a:p>
            <a:pPr marL="12700">
              <a:lnSpc>
                <a:spcPct val="100000"/>
              </a:lnSpc>
            </a:pPr>
            <a:r>
              <a:rPr lang="en-GB" sz="4500" spc="-10" dirty="0" err="1" smtClean="0">
                <a:solidFill>
                  <a:schemeClr val="tx1">
                    <a:lumMod val="95000"/>
                    <a:lumOff val="5000"/>
                  </a:schemeClr>
                </a:solidFill>
              </a:rPr>
              <a:t>Prif</a:t>
            </a:r>
            <a:r>
              <a:rPr lang="en-GB" sz="4500" spc="-10" dirty="0" smtClean="0">
                <a:solidFill>
                  <a:schemeClr val="tx1">
                    <a:lumMod val="95000"/>
                    <a:lumOff val="5000"/>
                  </a:schemeClr>
                </a:solidFill>
              </a:rPr>
              <a:t> </a:t>
            </a:r>
            <a:r>
              <a:rPr lang="en-GB" sz="4500" spc="-10" dirty="0" err="1" smtClean="0">
                <a:solidFill>
                  <a:schemeClr val="tx1">
                    <a:lumMod val="95000"/>
                    <a:lumOff val="5000"/>
                  </a:schemeClr>
                </a:solidFill>
              </a:rPr>
              <a:t>ganfyddiadau</a:t>
            </a:r>
            <a:endParaRPr sz="4500" spc="-10" dirty="0">
              <a:solidFill>
                <a:schemeClr val="tx1">
                  <a:lumMod val="95000"/>
                  <a:lumOff val="5000"/>
                </a:schemeClr>
              </a:solidFill>
            </a:endParaRPr>
          </a:p>
        </p:txBody>
      </p:sp>
      <p:sp>
        <p:nvSpPr>
          <p:cNvPr id="3" name="object 3"/>
          <p:cNvSpPr txBox="1"/>
          <p:nvPr/>
        </p:nvSpPr>
        <p:spPr>
          <a:xfrm>
            <a:off x="527301" y="2642252"/>
            <a:ext cx="5760766" cy="7771358"/>
          </a:xfrm>
          <a:prstGeom prst="rect">
            <a:avLst/>
          </a:prstGeom>
        </p:spPr>
        <p:txBody>
          <a:bodyPr vert="horz" wrap="square" lIns="0" tIns="0" rIns="0" bIns="0" rtlCol="0">
            <a:spAutoFit/>
          </a:bodyPr>
          <a:lstStyle/>
          <a:p>
            <a:pPr marL="285750" indent="-285750">
              <a:spcBef>
                <a:spcPts val="600"/>
              </a:spcBef>
              <a:spcAft>
                <a:spcPts val="600"/>
              </a:spcAft>
              <a:buFont typeface="Arial" panose="020B0604020202020204" pitchFamily="34" charset="0"/>
              <a:buChar char="•"/>
            </a:pPr>
            <a:r>
              <a:rPr lang="cy-GB" sz="2400" dirty="0">
                <a:latin typeface="Arial" panose="020B0604020202020204" pitchFamily="34" charset="0"/>
                <a:cs typeface="Arial" panose="020B0604020202020204" pitchFamily="34" charset="0"/>
              </a:rPr>
              <a:t>Gwneir sicrhau ffocws ar anghenion pobl ifanc yn </a:t>
            </a:r>
            <a:r>
              <a:rPr lang="cy-GB" sz="2400" dirty="0" err="1">
                <a:latin typeface="Arial" panose="020B0604020202020204" pitchFamily="34" charset="0"/>
                <a:cs typeface="Arial" panose="020B0604020202020204" pitchFamily="34" charset="0"/>
              </a:rPr>
              <a:t>anoddach</a:t>
            </a:r>
            <a:r>
              <a:rPr lang="cy-GB" sz="2400" dirty="0">
                <a:latin typeface="Arial" panose="020B0604020202020204" pitchFamily="34" charset="0"/>
                <a:cs typeface="Arial" panose="020B0604020202020204" pitchFamily="34" charset="0"/>
              </a:rPr>
              <a:t> pan fydd cyllid wedi’i glymu’n dynn wrth ddeilliannau caled, fel cymwysterau cydnabyddedig. </a:t>
            </a:r>
            <a:endParaRPr lang="cy-GB" sz="2400" dirty="0" smtClean="0">
              <a:latin typeface="Arial" panose="020B0604020202020204" pitchFamily="34" charset="0"/>
              <a:cs typeface="Arial" panose="020B0604020202020204" pitchFamily="34" charset="0"/>
            </a:endParaRPr>
          </a:p>
          <a:p>
            <a:pPr marL="285750" indent="-285750">
              <a:spcBef>
                <a:spcPts val="600"/>
              </a:spcBef>
              <a:spcAft>
                <a:spcPts val="600"/>
              </a:spcAft>
              <a:buFont typeface="Arial" panose="020B0604020202020204" pitchFamily="34" charset="0"/>
              <a:buChar char="•"/>
            </a:pPr>
            <a:r>
              <a:rPr lang="cy-GB" sz="2400" dirty="0" smtClean="0">
                <a:latin typeface="Arial" panose="020B0604020202020204" pitchFamily="34" charset="0"/>
                <a:cs typeface="Arial" panose="020B0604020202020204" pitchFamily="34" charset="0"/>
              </a:rPr>
              <a:t>Mae’r </a:t>
            </a:r>
            <a:r>
              <a:rPr lang="cy-GB" sz="2400" dirty="0">
                <a:latin typeface="Arial" panose="020B0604020202020204" pitchFamily="34" charset="0"/>
                <a:cs typeface="Arial" panose="020B0604020202020204" pitchFamily="34" charset="0"/>
              </a:rPr>
              <a:t>deilliannau penodedig hyn yn ei gwneud </a:t>
            </a:r>
            <a:r>
              <a:rPr lang="cy-GB" sz="2400" dirty="0" err="1">
                <a:latin typeface="Arial" panose="020B0604020202020204" pitchFamily="34" charset="0"/>
                <a:cs typeface="Arial" panose="020B0604020202020204" pitchFamily="34" charset="0"/>
              </a:rPr>
              <a:t>hi’n</a:t>
            </a:r>
            <a:r>
              <a:rPr lang="cy-GB" sz="2400" dirty="0">
                <a:latin typeface="Arial" panose="020B0604020202020204" pitchFamily="34" charset="0"/>
                <a:cs typeface="Arial" panose="020B0604020202020204" pitchFamily="34" charset="0"/>
              </a:rPr>
              <a:t> anodd i weithwyr ieuenctid sy’n gweithio gyda’r bobl ifanc mwyaf agored i niwed, y mae angen cymorth personol sylweddol arnynt cyn y </a:t>
            </a:r>
            <a:r>
              <a:rPr lang="cy-GB" sz="2400" dirty="0" err="1">
                <a:latin typeface="Arial" panose="020B0604020202020204" pitchFamily="34" charset="0"/>
                <a:cs typeface="Arial" panose="020B0604020202020204" pitchFamily="34" charset="0"/>
              </a:rPr>
              <a:t>gallant</a:t>
            </a:r>
            <a:r>
              <a:rPr lang="cy-GB" sz="2400" dirty="0">
                <a:latin typeface="Arial" panose="020B0604020202020204" pitchFamily="34" charset="0"/>
                <a:cs typeface="Arial" panose="020B0604020202020204" pitchFamily="34" charset="0"/>
              </a:rPr>
              <a:t> ddechrau ar raglenni dysgu. </a:t>
            </a:r>
            <a:endParaRPr lang="cy-GB" sz="2400" dirty="0" smtClean="0">
              <a:latin typeface="Arial" panose="020B0604020202020204" pitchFamily="34" charset="0"/>
              <a:cs typeface="Arial" panose="020B0604020202020204" pitchFamily="34" charset="0"/>
            </a:endParaRPr>
          </a:p>
          <a:p>
            <a:pPr marL="285750" indent="-285750">
              <a:spcBef>
                <a:spcPts val="600"/>
              </a:spcBef>
              <a:spcAft>
                <a:spcPts val="600"/>
              </a:spcAft>
              <a:buFont typeface="Arial" panose="020B0604020202020204" pitchFamily="34" charset="0"/>
              <a:buChar char="•"/>
            </a:pPr>
            <a:r>
              <a:rPr lang="cy-GB" sz="2400" dirty="0" smtClean="0">
                <a:latin typeface="Arial" panose="020B0604020202020204" pitchFamily="34" charset="0"/>
                <a:cs typeface="Arial" panose="020B0604020202020204" pitchFamily="34" charset="0"/>
              </a:rPr>
              <a:t>Er </a:t>
            </a:r>
            <a:r>
              <a:rPr lang="cy-GB" sz="2400" dirty="0">
                <a:latin typeface="Arial" panose="020B0604020202020204" pitchFamily="34" charset="0"/>
                <a:cs typeface="Arial" panose="020B0604020202020204" pitchFamily="34" charset="0"/>
              </a:rPr>
              <a:t>hynny, yn y rhan fwyaf o ardaloedd, mae gweithwyr ieuenctid yng ngwasanaeth ieuenctid yr awdurdod lleol a lleoliadau’r sector gwirfoddol wedi dangos gwydnwch a’r gallu i addasu, a chymhwyso egwyddorion craidd gwaith ieuenctid mewn amrywiaeth o </a:t>
            </a:r>
            <a:r>
              <a:rPr lang="cy-GB" sz="2400" dirty="0" smtClean="0">
                <a:latin typeface="Arial" panose="020B0604020202020204" pitchFamily="34" charset="0"/>
                <a:cs typeface="Arial" panose="020B0604020202020204" pitchFamily="34" charset="0"/>
              </a:rPr>
              <a:t>leoliadau.</a:t>
            </a:r>
            <a:endParaRPr lang="en-GB" sz="2400" dirty="0">
              <a:solidFill>
                <a:schemeClr val="tx1">
                  <a:lumMod val="75000"/>
                  <a:lumOff val="25000"/>
                </a:schemeClr>
              </a:solidFill>
              <a:latin typeface="Arial" panose="020B0604020202020204" pitchFamily="34" charset="0"/>
              <a:cs typeface="Arial" panose="020B0604020202020204" pitchFamily="34" charset="0"/>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lang="en-GB" sz="2400" dirty="0">
              <a:solidFill>
                <a:schemeClr val="tx1">
                  <a:lumMod val="95000"/>
                  <a:lumOff val="5000"/>
                </a:schemeClr>
              </a:solidFill>
              <a:latin typeface="Arial"/>
              <a:cs typeface="Arial"/>
            </a:endParaRPr>
          </a:p>
          <a:p>
            <a:pPr marL="342900" marR="5080" indent="-342900">
              <a:buFont typeface="Arial" panose="020B0604020202020204" pitchFamily="34" charset="0"/>
              <a:buChar char="•"/>
              <a:tabLst>
                <a:tab pos="5485765" algn="l"/>
              </a:tabLst>
            </a:pPr>
            <a:endParaRPr sz="2400" dirty="0">
              <a:solidFill>
                <a:schemeClr val="tx1">
                  <a:lumMod val="95000"/>
                  <a:lumOff val="5000"/>
                </a:schemeClr>
              </a:solidFill>
              <a:latin typeface="Arial"/>
              <a:cs typeface="Arial"/>
            </a:endParaRPr>
          </a:p>
        </p:txBody>
      </p:sp>
      <p:sp>
        <p:nvSpPr>
          <p:cNvPr id="6" name="object 6"/>
          <p:cNvSpPr txBox="1"/>
          <p:nvPr/>
        </p:nvSpPr>
        <p:spPr>
          <a:xfrm>
            <a:off x="527300" y="8799212"/>
            <a:ext cx="103505" cy="304800"/>
          </a:xfrm>
          <a:prstGeom prst="rect">
            <a:avLst/>
          </a:prstGeom>
        </p:spPr>
        <p:txBody>
          <a:bodyPr vert="horz" wrap="square" lIns="0" tIns="0" rIns="0" bIns="0" rtlCol="0">
            <a:spAutoFit/>
          </a:bodyPr>
          <a:lstStyle/>
          <a:p>
            <a:pPr marL="12700">
              <a:lnSpc>
                <a:spcPct val="100000"/>
              </a:lnSpc>
            </a:pPr>
            <a:r>
              <a:rPr sz="2200" dirty="0">
                <a:solidFill>
                  <a:srgbClr val="2EAAE1"/>
                </a:solidFill>
                <a:latin typeface="Arial"/>
                <a:cs typeface="Arial"/>
              </a:rPr>
              <a:t> </a:t>
            </a:r>
            <a:endParaRPr sz="2200">
              <a:latin typeface="Arial"/>
              <a:cs typeface="Arial"/>
            </a:endParaRPr>
          </a:p>
        </p:txBody>
      </p:sp>
      <p:sp>
        <p:nvSpPr>
          <p:cNvPr id="7" name="object 7"/>
          <p:cNvSpPr txBox="1"/>
          <p:nvPr/>
        </p:nvSpPr>
        <p:spPr>
          <a:xfrm>
            <a:off x="6615620" y="1715989"/>
            <a:ext cx="5937885" cy="692497"/>
          </a:xfrm>
          <a:prstGeom prst="rect">
            <a:avLst/>
          </a:prstGeom>
        </p:spPr>
        <p:txBody>
          <a:bodyPr vert="horz" wrap="square" lIns="0" tIns="0" rIns="0" bIns="0" rtlCol="0">
            <a:spAutoFit/>
          </a:bodyPr>
          <a:lstStyle/>
          <a:p>
            <a:pPr marL="12700">
              <a:lnSpc>
                <a:spcPct val="100000"/>
              </a:lnSpc>
            </a:pPr>
            <a:r>
              <a:rPr lang="en-GB" sz="4500" b="1" spc="-5" dirty="0" smtClean="0">
                <a:solidFill>
                  <a:schemeClr val="tx1">
                    <a:lumMod val="75000"/>
                    <a:lumOff val="25000"/>
                  </a:schemeClr>
                </a:solidFill>
                <a:latin typeface="Arial"/>
                <a:cs typeface="Arial"/>
              </a:rPr>
              <a:t>Main findings</a:t>
            </a:r>
            <a:endParaRPr sz="4500" dirty="0">
              <a:solidFill>
                <a:schemeClr val="tx1">
                  <a:lumMod val="75000"/>
                  <a:lumOff val="25000"/>
                </a:schemeClr>
              </a:solidFill>
              <a:latin typeface="Arial"/>
              <a:cs typeface="Arial"/>
            </a:endParaRPr>
          </a:p>
        </p:txBody>
      </p:sp>
      <p:sp>
        <p:nvSpPr>
          <p:cNvPr id="8" name="object 8"/>
          <p:cNvSpPr txBox="1"/>
          <p:nvPr/>
        </p:nvSpPr>
        <p:spPr>
          <a:xfrm>
            <a:off x="6615620" y="2642252"/>
            <a:ext cx="5937885" cy="5847755"/>
          </a:xfrm>
          <a:prstGeom prst="rect">
            <a:avLst/>
          </a:prstGeom>
        </p:spPr>
        <p:txBody>
          <a:bodyPr vert="horz" wrap="square" lIns="0" tIns="0" rIns="0" bIns="0" rtlCol="0">
            <a:spAutoFit/>
          </a:bodyPr>
          <a:lstStyle/>
          <a:p>
            <a:pPr marL="285750" lvl="0" indent="-285750">
              <a:spcBef>
                <a:spcPts val="600"/>
              </a:spcBef>
              <a:spcAft>
                <a:spcPts val="600"/>
              </a:spcAft>
              <a:buFont typeface="Arial" panose="020B0604020202020204" pitchFamily="34" charset="0"/>
              <a:buChar char="•"/>
            </a:pPr>
            <a:r>
              <a:rPr lang="en-GB" sz="2400" dirty="0">
                <a:latin typeface="Arial" panose="020B0604020202020204" pitchFamily="34" charset="0"/>
                <a:cs typeface="Arial" panose="020B0604020202020204" pitchFamily="34" charset="0"/>
              </a:rPr>
              <a:t>Ensuring a focus on young people’s needs is made more difficult where funding is tightly bound to hard outcomes, such as recognised qualifications.  </a:t>
            </a:r>
            <a:endParaRPr lang="en-GB" sz="2400" dirty="0" smtClean="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en-GB" sz="2400" dirty="0" smtClean="0">
                <a:latin typeface="Arial" panose="020B0604020202020204" pitchFamily="34" charset="0"/>
                <a:cs typeface="Arial" panose="020B0604020202020204" pitchFamily="34" charset="0"/>
              </a:rPr>
              <a:t>These </a:t>
            </a:r>
            <a:r>
              <a:rPr lang="en-GB" sz="2400" dirty="0">
                <a:latin typeface="Arial" panose="020B0604020202020204" pitchFamily="34" charset="0"/>
                <a:cs typeface="Arial" panose="020B0604020202020204" pitchFamily="34" charset="0"/>
              </a:rPr>
              <a:t>fixed outcomes make it difficult for youth workers who work with the most vulnerable young people, who need significant personal support before they can begin learning programmes.  </a:t>
            </a:r>
            <a:endParaRPr lang="en-GB" sz="2400" dirty="0" smtClean="0">
              <a:latin typeface="Arial" panose="020B0604020202020204" pitchFamily="34" charset="0"/>
              <a:cs typeface="Arial" panose="020B0604020202020204" pitchFamily="34" charset="0"/>
            </a:endParaRPr>
          </a:p>
          <a:p>
            <a:pPr marL="285750" lvl="0" indent="-285750">
              <a:spcBef>
                <a:spcPts val="600"/>
              </a:spcBef>
              <a:spcAft>
                <a:spcPts val="600"/>
              </a:spcAft>
              <a:buFont typeface="Arial" panose="020B0604020202020204" pitchFamily="34" charset="0"/>
              <a:buChar char="•"/>
            </a:pPr>
            <a:r>
              <a:rPr lang="en-GB" sz="2400" dirty="0" smtClean="0">
                <a:latin typeface="Arial" panose="020B0604020202020204" pitchFamily="34" charset="0"/>
                <a:cs typeface="Arial" panose="020B0604020202020204" pitchFamily="34" charset="0"/>
              </a:rPr>
              <a:t>Even </a:t>
            </a:r>
            <a:r>
              <a:rPr lang="en-GB" sz="2400" dirty="0">
                <a:latin typeface="Arial" panose="020B0604020202020204" pitchFamily="34" charset="0"/>
                <a:cs typeface="Arial" panose="020B0604020202020204" pitchFamily="34" charset="0"/>
              </a:rPr>
              <a:t>so, in most areas, youth workers in the local authority youth service and voluntary sector settings have shown resilience and the ability to adapt, and apply the core principles of youth work in a variety of settings</a:t>
            </a:r>
            <a:r>
              <a:rPr lang="en-GB" sz="2400" dirty="0" smtClean="0">
                <a:latin typeface="Arial" panose="020B0604020202020204" pitchFamily="34" charset="0"/>
                <a:cs typeface="Arial" panose="020B0604020202020204" pitchFamily="34" charset="0"/>
              </a:rPr>
              <a:t>.</a:t>
            </a:r>
            <a:endParaRPr lang="en-GB" sz="2400" dirty="0">
              <a:solidFill>
                <a:schemeClr val="tx1">
                  <a:lumMod val="75000"/>
                  <a:lumOff val="25000"/>
                </a:schemeClr>
              </a:solidFill>
              <a:latin typeface="Arial"/>
              <a:cs typeface="Arial"/>
            </a:endParaRPr>
          </a:p>
        </p:txBody>
      </p:sp>
      <p:sp>
        <p:nvSpPr>
          <p:cNvPr id="9" name="object 9"/>
          <p:cNvSpPr txBox="1"/>
          <p:nvPr/>
        </p:nvSpPr>
        <p:spPr>
          <a:xfrm>
            <a:off x="6615620" y="8463932"/>
            <a:ext cx="103505" cy="304800"/>
          </a:xfrm>
          <a:prstGeom prst="rect">
            <a:avLst/>
          </a:prstGeom>
        </p:spPr>
        <p:txBody>
          <a:bodyPr vert="horz" wrap="square" lIns="0" tIns="0" rIns="0" bIns="0" rtlCol="0">
            <a:spAutoFit/>
          </a:bodyPr>
          <a:lstStyle/>
          <a:p>
            <a:pPr marL="12700">
              <a:lnSpc>
                <a:spcPct val="100000"/>
              </a:lnSpc>
            </a:pPr>
            <a:r>
              <a:rPr sz="2200" dirty="0">
                <a:solidFill>
                  <a:srgbClr val="414042"/>
                </a:solidFill>
                <a:latin typeface="Arial"/>
                <a:cs typeface="Arial"/>
              </a:rPr>
              <a:t> </a:t>
            </a:r>
            <a:endParaRPr sz="2200">
              <a:latin typeface="Arial"/>
              <a:cs typeface="Arial"/>
            </a:endParaRPr>
          </a:p>
        </p:txBody>
      </p:sp>
      <p:sp>
        <p:nvSpPr>
          <p:cNvPr id="14" name="TextBox 13"/>
          <p:cNvSpPr txBox="1"/>
          <p:nvPr/>
        </p:nvSpPr>
        <p:spPr>
          <a:xfrm>
            <a:off x="10361849" y="317326"/>
            <a:ext cx="2191656" cy="707886"/>
          </a:xfrm>
          <a:prstGeom prst="rect">
            <a:avLst/>
          </a:prstGeom>
          <a:noFill/>
        </p:spPr>
        <p:txBody>
          <a:bodyPr wrap="square" rtlCol="0">
            <a:spAutoFit/>
          </a:bodyPr>
          <a:lstStyle/>
          <a:p>
            <a:pPr marL="12700"/>
            <a:r>
              <a:rPr lang="en-GB" sz="2000" dirty="0" err="1">
                <a:solidFill>
                  <a:schemeClr val="tx1">
                    <a:lumMod val="95000"/>
                    <a:lumOff val="5000"/>
                  </a:schemeClr>
                </a:solidFill>
                <a:latin typeface="Arial"/>
                <a:cs typeface="Arial"/>
              </a:rPr>
              <a:t>estyn.llyw.cymru</a:t>
            </a:r>
            <a:endParaRPr lang="en-GB" sz="2000" dirty="0">
              <a:solidFill>
                <a:schemeClr val="tx1">
                  <a:lumMod val="95000"/>
                  <a:lumOff val="5000"/>
                </a:schemeClr>
              </a:solidFill>
              <a:latin typeface="Arial"/>
              <a:cs typeface="Arial"/>
            </a:endParaRPr>
          </a:p>
          <a:p>
            <a:pPr marL="12700"/>
            <a:r>
              <a:rPr lang="en-GB" sz="2000" dirty="0" err="1">
                <a:solidFill>
                  <a:schemeClr val="tx1">
                    <a:lumMod val="75000"/>
                    <a:lumOff val="25000"/>
                  </a:schemeClr>
                </a:solidFill>
                <a:latin typeface="Arial"/>
                <a:cs typeface="Arial"/>
              </a:rPr>
              <a:t>estyn.gov.wales</a:t>
            </a:r>
            <a:endParaRPr lang="en-GB" sz="2000" dirty="0">
              <a:solidFill>
                <a:schemeClr val="tx1">
                  <a:lumMod val="75000"/>
                  <a:lumOff val="25000"/>
                </a:schemeClr>
              </a:solidFill>
              <a:latin typeface="Arial"/>
              <a:cs typeface="Arial"/>
            </a:endParaRPr>
          </a:p>
        </p:txBody>
      </p:sp>
    </p:spTree>
    <p:extLst>
      <p:ext uri="{BB962C8B-B14F-4D97-AF65-F5344CB8AC3E}">
        <p14:creationId xmlns:p14="http://schemas.microsoft.com/office/powerpoint/2010/main" val="3094701236"/>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item1.xml><?xml version="1.0" encoding="utf-8"?>
<?mso-contentType ?>
<customXsn xmlns="http://schemas.microsoft.com/office/2006/metadata/customXsn">
  <xsnLocation>http://estynintranet/_cts/Thematic Survey Document/387e660eeef6f03acustomXsn.xsn</xsnLocation>
  <cached>True</cached>
  <openByDefault>True</openByDefault>
  <xsnScope>http://estynintranet</xsnScope>
</customXsn>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Title_x0020__x0028_Welsh_x0029_ xmlns="4c2d5879-4e17-4934-9dac-90b30ab598df" xsi:nil="true"/>
    <COBAS_x0020_Thematic_x0020_Event_x0020_ID xmlns="4c2d5879-4e17-4934-9dac-90b30ab598df" xsi:nil="true"/>
    <COBAS_x0020_Event_x0020_Short_x0020_Title xmlns="4c2d5879-4e17-4934-9dac-90b30ab598df">Prevent agenda</COBAS_x0020_Event_x0020_Short_x0020_Title>
    <b6bad8d7342d4cc5ae5d0cd685ebd519 xmlns="4c2d5879-4e17-4934-9dac-90b30ab598df">
      <Terms xmlns="http://schemas.microsoft.com/office/infopath/2007/PartnerControls">
        <TermInfo xmlns="http://schemas.microsoft.com/office/infopath/2007/PartnerControls">
          <TermName xmlns="http://schemas.microsoft.com/office/infopath/2007/PartnerControls">English</TermName>
          <TermId xmlns="http://schemas.microsoft.com/office/infopath/2007/PartnerControls">777de1d1-cd30-4966-a2e3-f61db4c431e8</TermId>
        </TermInfo>
      </Terms>
    </b6bad8d7342d4cc5ae5d0cd685ebd519>
    <Lead_x0020_Inspector xmlns="4c2d5879-4e17-4934-9dac-90b30ab598df">
      <UserInfo>
        <DisplayName>Gerard Kerslake</DisplayName>
        <AccountId>96</AccountId>
        <AccountType/>
      </UserInfo>
    </Lead_x0020_Inspector>
    <Calendar_x0020_Year xmlns="4c2d5879-4e17-4934-9dac-90b30ab598df" xsi:nil="true"/>
    <Retention_x0020_Year xmlns="4c2d5879-4e17-4934-9dac-90b30ab598df" xsi:nil="true"/>
    <Year_x0020_of_x0020_Survey xmlns="4c2d5879-4e17-4934-9dac-90b30ab598df" xsi:nil="true"/>
    <TaxCatchAll xmlns="4c2d5879-4e17-4934-9dac-90b30ab598df">
      <Value>1</Value>
    </TaxCatchAll>
    <COBAS_x0020_Event_x0020_ID xmlns="4c2d5879-4e17-4934-9dac-90b30ab598df">9019</COBAS_x0020_Event_x0020_ID>
    <COBAS_x0020_Event_x0020_Title xmlns="4c2d5879-4e17-4934-9dac-90b30ab598df">Prevent agenda</COBAS_x0020_Event_x0020_Title>
    <Academic_x0020_Year xmlns="4c2d5879-4e17-4934-9dac-90b30ab598df" xsi:nil="true"/>
    <Financial_x0020_Year xmlns="4c2d5879-4e17-4934-9dac-90b30ab598df" xsi:nil="true"/>
  </documentManagement>
</p:properties>
</file>

<file path=customXml/item4.xml><?xml version="1.0" encoding="utf-8"?>
<ct:contentTypeSchema xmlns:ct="http://schemas.microsoft.com/office/2006/metadata/contentType" xmlns:ma="http://schemas.microsoft.com/office/2006/metadata/properties/metaAttributes" ct:_="" ma:_="" ma:contentTypeName="Thematic survey PPT Presentation" ma:contentTypeID="0x0101004FF563581D1EBA4688BFE70077AFADA60312000AAD7F076E450E48B5A0AC7B3FF907F3" ma:contentTypeVersion="46" ma:contentTypeDescription="Thematic survey PPT" ma:contentTypeScope="" ma:versionID="949d87b4bed5be6e4177a71a2c88b27e">
  <xsd:schema xmlns:xsd="http://www.w3.org/2001/XMLSchema" xmlns:xs="http://www.w3.org/2001/XMLSchema" xmlns:p="http://schemas.microsoft.com/office/2006/metadata/properties" xmlns:ns2="4c2d5879-4e17-4934-9dac-90b30ab598df" targetNamespace="http://schemas.microsoft.com/office/2006/metadata/properties" ma:root="true" ma:fieldsID="f2d90f4067b54d083763851390a68a54" ns2:_="">
    <xsd:import namespace="4c2d5879-4e17-4934-9dac-90b30ab598df"/>
    <xsd:element name="properties">
      <xsd:complexType>
        <xsd:sequence>
          <xsd:element name="documentManagement">
            <xsd:complexType>
              <xsd:all>
                <xsd:element ref="ns2:Title_x0020__x0028_Welsh_x0029_" minOccurs="0"/>
                <xsd:element ref="ns2:COBAS_x0020_Thematic_x0020_Event_x0020_ID" minOccurs="0"/>
                <xsd:element ref="ns2:COBAS_x0020_Event_x0020_ID" minOccurs="0"/>
                <xsd:element ref="ns2:COBAS_x0020_Event_x0020_Short_x0020_Title" minOccurs="0"/>
                <xsd:element ref="ns2:COBAS_x0020_Event_x0020_Title" minOccurs="0"/>
                <xsd:element ref="ns2:Lead_x0020_Inspector" minOccurs="0"/>
                <xsd:element ref="ns2:Academic_x0020_Year" minOccurs="0"/>
                <xsd:element ref="ns2:Financial_x0020_Year" minOccurs="0"/>
                <xsd:element ref="ns2:Calendar_x0020_Year" minOccurs="0"/>
                <xsd:element ref="ns2:Retention_x0020_Year" minOccurs="0"/>
                <xsd:element ref="ns2:Year_x0020_of_x0020_Survey" minOccurs="0"/>
                <xsd:element ref="ns2:TaxCatchAllLabel" minOccurs="0"/>
                <xsd:element ref="ns2:TaxCatchAll" minOccurs="0"/>
                <xsd:element ref="ns2:b6bad8d7342d4cc5ae5d0cd685ebd519"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4c2d5879-4e17-4934-9dac-90b30ab598df" elementFormDefault="qualified">
    <xsd:import namespace="http://schemas.microsoft.com/office/2006/documentManagement/types"/>
    <xsd:import namespace="http://schemas.microsoft.com/office/infopath/2007/PartnerControls"/>
    <xsd:element name="Title_x0020__x0028_Welsh_x0029_" ma:index="2" nillable="true" ma:displayName="Title (Welsh)" ma:internalName="Title_x0020__x0028_Welsh_x0029_" ma:readOnly="false">
      <xsd:simpleType>
        <xsd:restriction base="dms:Text">
          <xsd:maxLength value="255"/>
        </xsd:restriction>
      </xsd:simpleType>
    </xsd:element>
    <xsd:element name="COBAS_x0020_Thematic_x0020_Event_x0020_ID" ma:index="4" nillable="true" ma:displayName="COBAS Thematic Event ID" ma:list="{4c1312f1-6c26-4b47-802c-751cc69a4bf0}" ma:internalName="COBAS_x0020_Thematic_x0020_Event_x0020_ID" ma:readOnly="false" ma:showField="COBAS_x0020_Event0" ma:web="4c2d5879-4e17-4934-9dac-90b30ab598df">
      <xsd:simpleType>
        <xsd:restriction base="dms:Lookup"/>
      </xsd:simpleType>
    </xsd:element>
    <xsd:element name="COBAS_x0020_Event_x0020_ID" ma:index="5" nillable="true" ma:displayName="COBAS Event ID" ma:internalName="COBAS_x0020_Event_x0020_ID" ma:readOnly="false">
      <xsd:simpleType>
        <xsd:restriction base="dms:Text">
          <xsd:maxLength value="255"/>
        </xsd:restriction>
      </xsd:simpleType>
    </xsd:element>
    <xsd:element name="COBAS_x0020_Event_x0020_Short_x0020_Title" ma:index="6" nillable="true" ma:displayName="COBAS Event Short Title" ma:internalName="COBAS_x0020_Event_x0020_Short_x0020_Title" ma:readOnly="false">
      <xsd:simpleType>
        <xsd:restriction base="dms:Text">
          <xsd:maxLength value="255"/>
        </xsd:restriction>
      </xsd:simpleType>
    </xsd:element>
    <xsd:element name="COBAS_x0020_Event_x0020_Title" ma:index="7" nillable="true" ma:displayName="COBAS Event Title" ma:internalName="COBAS_x0020_Event_x0020_Title" ma:readOnly="false">
      <xsd:simpleType>
        <xsd:restriction base="dms:Text">
          <xsd:maxLength value="255"/>
        </xsd:restriction>
      </xsd:simpleType>
    </xsd:element>
    <xsd:element name="Lead_x0020_Inspector" ma:index="8" nillable="true" ma:displayName="Lead Inspector" ma:list="UserInfo" ma:SharePointGroup="0" ma:internalName="Lead_x0020_Inspecto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Academic_x0020_Year" ma:index="9" nillable="true" ma:displayName="Academic Year" ma:list="{6898bcd6-8000-4fcf-a942-abceb10dcfac}" ma:internalName="Academic_x0020_Year" ma:readOnly="false" ma:showField="Title" ma:web="4c2d5879-4e17-4934-9dac-90b30ab598df">
      <xsd:simpleType>
        <xsd:restriction base="dms:Lookup"/>
      </xsd:simpleType>
    </xsd:element>
    <xsd:element name="Financial_x0020_Year" ma:index="10" nillable="true" ma:displayName="Financial Year" ma:list="{d67f7af0-7e37-411d-b0f7-68a159549fd4}" ma:internalName="Financial_x0020_Year" ma:readOnly="false" ma:showField="Title" ma:web="4c2d5879-4e17-4934-9dac-90b30ab598df">
      <xsd:simpleType>
        <xsd:restriction base="dms:Lookup"/>
      </xsd:simpleType>
    </xsd:element>
    <xsd:element name="Calendar_x0020_Year" ma:index="11" nillable="true" ma:displayName="Calendar Year" ma:list="{8616dad4-7983-4cd6-aa6b-8cfbe2eb9d6e}" ma:internalName="Calendar_x0020_Year" ma:readOnly="false" ma:showField="Title" ma:web="4c2d5879-4e17-4934-9dac-90b30ab598df">
      <xsd:simpleType>
        <xsd:restriction base="dms:Lookup"/>
      </xsd:simpleType>
    </xsd:element>
    <xsd:element name="Retention_x0020_Year" ma:index="12" nillable="true" ma:displayName="Retention Year" ma:format="DateOnly" ma:internalName="Retention_x0020_Year">
      <xsd:simpleType>
        <xsd:restriction base="dms:DateTime"/>
      </xsd:simpleType>
    </xsd:element>
    <xsd:element name="Year_x0020_of_x0020_Survey" ma:index="13" nillable="true" ma:displayName="Year of Survey" ma:internalName="Year_x0020_of_x0020_Survey">
      <xsd:simpleType>
        <xsd:restriction base="dms:Text">
          <xsd:maxLength value="255"/>
        </xsd:restriction>
      </xsd:simpleType>
    </xsd:element>
    <xsd:element name="TaxCatchAllLabel" ma:index="14" nillable="true" ma:displayName="Taxonomy Catch All Column1" ma:description="" ma:hidden="true" ma:list="{eee9cb75-98a5-42be-a321-a89add8f77db}" ma:internalName="TaxCatchAllLabel" ma:readOnly="true" ma:showField="CatchAllDataLabel"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TaxCatchAll" ma:index="16" nillable="true" ma:displayName="Taxonomy Catch All Column" ma:description="" ma:hidden="true" ma:list="{eee9cb75-98a5-42be-a321-a89add8f77db}" ma:internalName="TaxCatchAll" ma:readOnly="false" ma:showField="CatchAllData" ma:web="4c2d5879-4e17-4934-9dac-90b30ab598df">
      <xsd:complexType>
        <xsd:complexContent>
          <xsd:extension base="dms:MultiChoiceLookup">
            <xsd:sequence>
              <xsd:element name="Value" type="dms:Lookup" maxOccurs="unbounded" minOccurs="0" nillable="true"/>
            </xsd:sequence>
          </xsd:extension>
        </xsd:complexContent>
      </xsd:complexType>
    </xsd:element>
    <xsd:element name="b6bad8d7342d4cc5ae5d0cd685ebd519" ma:index="21" nillable="true" ma:taxonomy="true" ma:internalName="b6bad8d7342d4cc5ae5d0cd685ebd519" ma:taxonomyFieldName="Estyn_x0020_Language" ma:displayName="Estyn Language" ma:default="1;#English|777de1d1-cd30-4966-a2e3-f61db4c431e8" ma:fieldId="{b6bad8d7-342d-4cc5-ae5d-0cd685ebd519}" ma:sspId="5738bd62-a19a-4655-9560-0b73e07f5850" ma:termSetId="eb424e29-e252-4e5d-8539-61dc1fceb106" ma:anchorId="00000000-0000-0000-0000-000000000000" ma:open="false" ma:isKeyword="false">
      <xsd:complexType>
        <xsd:sequence>
          <xsd:element ref="pc:Terms" minOccurs="0" maxOccurs="1"/>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7"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283B1DF-48D8-47ED-B203-37EA312C3DDE}">
  <ds:schemaRefs>
    <ds:schemaRef ds:uri="http://schemas.microsoft.com/office/2006/metadata/customXsn"/>
  </ds:schemaRefs>
</ds:datastoreItem>
</file>

<file path=customXml/itemProps2.xml><?xml version="1.0" encoding="utf-8"?>
<ds:datastoreItem xmlns:ds="http://schemas.openxmlformats.org/officeDocument/2006/customXml" ds:itemID="{D7FBD8F2-F90A-4C1F-8595-DFA4488FCDAC}">
  <ds:schemaRefs>
    <ds:schemaRef ds:uri="http://schemas.microsoft.com/sharepoint/v3/contenttype/forms"/>
  </ds:schemaRefs>
</ds:datastoreItem>
</file>

<file path=customXml/itemProps3.xml><?xml version="1.0" encoding="utf-8"?>
<ds:datastoreItem xmlns:ds="http://schemas.openxmlformats.org/officeDocument/2006/customXml" ds:itemID="{3912C820-0342-4CB2-88FC-4AEEC26C1B5E}">
  <ds:schemaRefs>
    <ds:schemaRef ds:uri="http://purl.org/dc/terms/"/>
    <ds:schemaRef ds:uri="4c2d5879-4e17-4934-9dac-90b30ab598df"/>
    <ds:schemaRef ds:uri="http://schemas.microsoft.com/office/2006/documentManagement/types"/>
    <ds:schemaRef ds:uri="http://schemas.microsoft.com/office/infopath/2007/PartnerControls"/>
    <ds:schemaRef ds:uri="http://purl.org/dc/elements/1.1/"/>
    <ds:schemaRef ds:uri="http://schemas.microsoft.com/office/2006/metadata/properties"/>
    <ds:schemaRef ds:uri="http://schemas.openxmlformats.org/package/2006/metadata/core-properties"/>
    <ds:schemaRef ds:uri="http://www.w3.org/XML/1998/namespace"/>
    <ds:schemaRef ds:uri="http://purl.org/dc/dcmitype/"/>
  </ds:schemaRefs>
</ds:datastoreItem>
</file>

<file path=customXml/itemProps4.xml><?xml version="1.0" encoding="utf-8"?>
<ds:datastoreItem xmlns:ds="http://schemas.openxmlformats.org/officeDocument/2006/customXml" ds:itemID="{9FDE3384-FD7E-4E4E-8321-3A24463173F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4c2d5879-4e17-4934-9dac-90b30ab598d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Thematic report Power Point - updated Nov 2016</Template>
  <TotalTime>1433</TotalTime>
  <Words>4124</Words>
  <Application>Microsoft Office PowerPoint</Application>
  <PresentationFormat>Custom</PresentationFormat>
  <Paragraphs>280</Paragraphs>
  <Slides>21</Slides>
  <Notes>5</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21</vt:i4>
      </vt:variant>
    </vt:vector>
  </HeadingPairs>
  <TitlesOfParts>
    <vt:vector size="24" baseType="lpstr">
      <vt:lpstr>Arial</vt:lpstr>
      <vt:lpstr>Calibri</vt:lpstr>
      <vt:lpstr>Office Theme</vt:lpstr>
      <vt:lpstr>PowerPoint Presentation</vt:lpstr>
      <vt:lpstr>Cefndir</vt:lpstr>
      <vt:lpstr>Cefndir</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Prif ganfyddiadau</vt:lpstr>
      <vt:lpstr>Argymhellion</vt:lpstr>
      <vt:lpstr>Argymhellion</vt:lpstr>
      <vt:lpstr>Argymhellion</vt:lpstr>
      <vt:lpstr>Arfer orau</vt:lpstr>
      <vt:lpstr>Arfer orau</vt:lpstr>
      <vt:lpstr>Cwestiynau i  ddarparwyr</vt:lpstr>
      <vt:lpstr>Cwestiynau i  ddarparwyr</vt:lpstr>
      <vt:lpstr>Cwestiynau i  ddarparwyr</vt:lpstr>
    </vt:vector>
  </TitlesOfParts>
  <Company>Estyn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Robert Gairey</dc:creator>
  <cp:lastModifiedBy>Florence Walkey</cp:lastModifiedBy>
  <cp:revision>57</cp:revision>
  <cp:lastPrinted>2018-07-12T14:49:19Z</cp:lastPrinted>
  <dcterms:created xsi:type="dcterms:W3CDTF">2017-06-15T15:23:15Z</dcterms:created>
  <dcterms:modified xsi:type="dcterms:W3CDTF">2018-07-25T10:39:06Z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2015-04-24T00:00:00Z</vt:filetime>
  </property>
  <property fmtid="{D5CDD505-2E9C-101B-9397-08002B2CF9AE}" pid="3" name="Creator">
    <vt:lpwstr>Adobe InDesign CS5 (7.0)</vt:lpwstr>
  </property>
  <property fmtid="{D5CDD505-2E9C-101B-9397-08002B2CF9AE}" pid="4" name="LastSaved">
    <vt:filetime>2015-04-24T00:00:00Z</vt:filetime>
  </property>
  <property fmtid="{D5CDD505-2E9C-101B-9397-08002B2CF9AE}" pid="5" name="ContentTypeId">
    <vt:lpwstr>0x0101004FF563581D1EBA4688BFE70077AFADA60312000AAD7F076E450E48B5A0AC7B3FF907F3</vt:lpwstr>
  </property>
  <property fmtid="{D5CDD505-2E9C-101B-9397-08002B2CF9AE}" pid="6" name="Estyn Language">
    <vt:lpwstr>1;#English|777de1d1-cd30-4966-a2e3-f61db4c431e8</vt:lpwstr>
  </property>
  <property fmtid="{D5CDD505-2E9C-101B-9397-08002B2CF9AE}" pid="7" name="System - COMM">
    <vt:lpwstr>2</vt:lpwstr>
  </property>
  <property fmtid="{D5CDD505-2E9C-101B-9397-08002B2CF9AE}" pid="8" name="Process - COMM">
    <vt:lpwstr>22</vt:lpwstr>
  </property>
</Properties>
</file>