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2" r:id="rId10"/>
    <p:sldId id="263" r:id="rId11"/>
    <p:sldId id="261" r:id="rId12"/>
    <p:sldId id="264" r:id="rId13"/>
    <p:sldId id="265" r:id="rId14"/>
    <p:sldId id="268" r:id="rId15"/>
    <p:sldId id="269" r:id="rId16"/>
    <p:sldId id="266" r:id="rId17"/>
    <p:sldId id="267"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1602" y="-6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07DCB9-CA34-744A-BF14-D0B6E7BEAB9B}"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308065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07DCB9-CA34-744A-BF14-D0B6E7BEAB9B}"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184820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07DCB9-CA34-744A-BF14-D0B6E7BEAB9B}"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154493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07DCB9-CA34-744A-BF14-D0B6E7BEAB9B}"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93274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F07DCB9-CA34-744A-BF14-D0B6E7BEAB9B}"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97723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F07DCB9-CA34-744A-BF14-D0B6E7BEAB9B}"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344719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F07DCB9-CA34-744A-BF14-D0B6E7BEAB9B}" type="datetimeFigureOut">
              <a:rPr lang="en-US" smtClean="0"/>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101417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F07DCB9-CA34-744A-BF14-D0B6E7BEAB9B}" type="datetimeFigureOut">
              <a:rPr lang="en-US" smtClean="0"/>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81836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7DCB9-CA34-744A-BF14-D0B6E7BEAB9B}" type="datetimeFigureOut">
              <a:rPr lang="en-US" smtClean="0"/>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178276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F07DCB9-CA34-744A-BF14-D0B6E7BEAB9B}"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127587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F07DCB9-CA34-744A-BF14-D0B6E7BEAB9B}"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15F8-A8AD-B141-8529-832A8C7EDCE1}" type="slidenum">
              <a:rPr lang="en-US" smtClean="0"/>
              <a:t>‹#›</a:t>
            </a:fld>
            <a:endParaRPr lang="en-US"/>
          </a:p>
        </p:txBody>
      </p:sp>
    </p:spTree>
    <p:extLst>
      <p:ext uri="{BB962C8B-B14F-4D97-AF65-F5344CB8AC3E}">
        <p14:creationId xmlns:p14="http://schemas.microsoft.com/office/powerpoint/2010/main" val="16398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7DCB9-CA34-744A-BF14-D0B6E7BEAB9B}" type="datetimeFigureOut">
              <a:rPr lang="en-US" smtClean="0"/>
              <a:t>7/18/2014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415F8-A8AD-B141-8529-832A8C7EDCE1}" type="slidenum">
              <a:rPr lang="en-US" smtClean="0"/>
              <a:t>‹#›</a:t>
            </a:fld>
            <a:endParaRPr lang="en-US"/>
          </a:p>
        </p:txBody>
      </p:sp>
    </p:spTree>
    <p:extLst>
      <p:ext uri="{BB962C8B-B14F-4D97-AF65-F5344CB8AC3E}">
        <p14:creationId xmlns:p14="http://schemas.microsoft.com/office/powerpoint/2010/main" val="44923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Bishop Gore School</a:t>
            </a:r>
            <a:endParaRPr lang="en-US" dirty="0"/>
          </a:p>
        </p:txBody>
      </p:sp>
      <p:sp>
        <p:nvSpPr>
          <p:cNvPr id="3" name="Subtitle 2"/>
          <p:cNvSpPr>
            <a:spLocks noGrp="1"/>
          </p:cNvSpPr>
          <p:nvPr>
            <p:ph type="subTitle" idx="1"/>
          </p:nvPr>
        </p:nvSpPr>
        <p:spPr/>
        <p:txBody>
          <a:bodyPr/>
          <a:lstStyle/>
          <a:p>
            <a:r>
              <a:rPr lang="en-US" dirty="0" smtClean="0"/>
              <a:t>Working together to tackle deprivation and raise standards</a:t>
            </a:r>
            <a:endParaRPr lang="en-US" dirty="0"/>
          </a:p>
        </p:txBody>
      </p:sp>
      <p:pic>
        <p:nvPicPr>
          <p:cNvPr id="4" name="Picture 3" descr="bishopgore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0" y="1177925"/>
            <a:ext cx="952500" cy="952500"/>
          </a:xfrm>
          <a:prstGeom prst="rect">
            <a:avLst/>
          </a:prstGeom>
        </p:spPr>
      </p:pic>
    </p:spTree>
    <p:extLst>
      <p:ext uri="{BB962C8B-B14F-4D97-AF65-F5344CB8AC3E}">
        <p14:creationId xmlns:p14="http://schemas.microsoft.com/office/powerpoint/2010/main" val="80282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Tackling deprivation - </a:t>
            </a:r>
            <a:r>
              <a:rPr lang="en-US" dirty="0" smtClean="0"/>
              <a:t>curriculum</a:t>
            </a:r>
            <a:endParaRPr lang="en-US" dirty="0"/>
          </a:p>
        </p:txBody>
      </p:sp>
      <p:pic>
        <p:nvPicPr>
          <p:cNvPr id="16" name="Picture 15" descr="Screen Shot 2014-04-30 at 18.11.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1417638"/>
            <a:ext cx="7785100" cy="4876800"/>
          </a:xfrm>
          <a:prstGeom prst="rect">
            <a:avLst/>
          </a:prstGeom>
        </p:spPr>
      </p:pic>
    </p:spTree>
    <p:extLst>
      <p:ext uri="{BB962C8B-B14F-4D97-AF65-F5344CB8AC3E}">
        <p14:creationId xmlns:p14="http://schemas.microsoft.com/office/powerpoint/2010/main" val="2662260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Deprivation - Curriculum</a:t>
            </a:r>
            <a:endParaRPr lang="en-US" dirty="0"/>
          </a:p>
        </p:txBody>
      </p:sp>
      <p:pic>
        <p:nvPicPr>
          <p:cNvPr id="4" name="Picture 3" descr="Screen Shot 2014-04-30 at 18.11.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285875"/>
            <a:ext cx="7543800" cy="5080000"/>
          </a:xfrm>
          <a:prstGeom prst="rect">
            <a:avLst/>
          </a:prstGeom>
        </p:spPr>
      </p:pic>
    </p:spTree>
    <p:extLst>
      <p:ext uri="{BB962C8B-B14F-4D97-AF65-F5344CB8AC3E}">
        <p14:creationId xmlns:p14="http://schemas.microsoft.com/office/powerpoint/2010/main" val="294323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Deprivation - Curriculum</a:t>
            </a:r>
            <a:endParaRPr lang="en-US" dirty="0"/>
          </a:p>
        </p:txBody>
      </p:sp>
      <p:pic>
        <p:nvPicPr>
          <p:cNvPr id="4" name="Picture 3" descr="Screen Shot 2014-04-30 at 18.12.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600200"/>
            <a:ext cx="6896100" cy="5257800"/>
          </a:xfrm>
          <a:prstGeom prst="rect">
            <a:avLst/>
          </a:prstGeom>
        </p:spPr>
      </p:pic>
    </p:spTree>
    <p:extLst>
      <p:ext uri="{BB962C8B-B14F-4D97-AF65-F5344CB8AC3E}">
        <p14:creationId xmlns:p14="http://schemas.microsoft.com/office/powerpoint/2010/main" val="314964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Tackling deprivation </a:t>
            </a:r>
            <a:r>
              <a:rPr lang="en-US" dirty="0" smtClean="0"/>
              <a:t>– parent/</a:t>
            </a:r>
            <a:r>
              <a:rPr lang="en-US" dirty="0" err="1" smtClean="0"/>
              <a:t>carer</a:t>
            </a:r>
            <a:r>
              <a:rPr lang="en-US" dirty="0" smtClean="0"/>
              <a:t> partnerships</a:t>
            </a:r>
            <a:endParaRPr lang="en-US" dirty="0"/>
          </a:p>
        </p:txBody>
      </p:sp>
      <p:sp>
        <p:nvSpPr>
          <p:cNvPr id="3" name="Content Placeholder 2"/>
          <p:cNvSpPr>
            <a:spLocks noGrp="1"/>
          </p:cNvSpPr>
          <p:nvPr>
            <p:ph idx="1"/>
          </p:nvPr>
        </p:nvSpPr>
        <p:spPr/>
        <p:txBody>
          <a:bodyPr/>
          <a:lstStyle/>
          <a:p>
            <a:pPr marL="0" indent="0">
              <a:buNone/>
            </a:pPr>
            <a:r>
              <a:rPr lang="en-US" dirty="0" smtClean="0"/>
              <a:t>Surgeries</a:t>
            </a:r>
          </a:p>
          <a:p>
            <a:pPr marL="0" indent="0">
              <a:buNone/>
            </a:pPr>
            <a:r>
              <a:rPr lang="en-US" dirty="0" smtClean="0"/>
              <a:t>Review Days</a:t>
            </a:r>
          </a:p>
          <a:p>
            <a:pPr marL="0" indent="0">
              <a:buNone/>
            </a:pPr>
            <a:endParaRPr lang="en-US" dirty="0" smtClean="0"/>
          </a:p>
        </p:txBody>
      </p:sp>
    </p:spTree>
    <p:extLst>
      <p:ext uri="{BB962C8B-B14F-4D97-AF65-F5344CB8AC3E}">
        <p14:creationId xmlns:p14="http://schemas.microsoft.com/office/powerpoint/2010/main" val="397023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Tackling deprivation </a:t>
            </a:r>
            <a:r>
              <a:rPr lang="en-US" dirty="0" smtClean="0"/>
              <a:t>– Working with community groups</a:t>
            </a:r>
            <a:endParaRPr lang="en-US" dirty="0"/>
          </a:p>
        </p:txBody>
      </p:sp>
      <p:sp>
        <p:nvSpPr>
          <p:cNvPr id="3" name="Content Placeholder 2"/>
          <p:cNvSpPr>
            <a:spLocks noGrp="1"/>
          </p:cNvSpPr>
          <p:nvPr>
            <p:ph idx="1"/>
          </p:nvPr>
        </p:nvSpPr>
        <p:spPr/>
        <p:txBody>
          <a:bodyPr/>
          <a:lstStyle/>
          <a:p>
            <a:r>
              <a:rPr lang="en-US" dirty="0" smtClean="0"/>
              <a:t>Ethnic Youth Support Team</a:t>
            </a:r>
          </a:p>
          <a:p>
            <a:r>
              <a:rPr lang="en-US" dirty="0" smtClean="0"/>
              <a:t>Supports BME pupils and families</a:t>
            </a:r>
          </a:p>
          <a:p>
            <a:r>
              <a:rPr lang="en-US" dirty="0" smtClean="0"/>
              <a:t>Bridge between school and home</a:t>
            </a:r>
          </a:p>
          <a:p>
            <a:r>
              <a:rPr lang="en-US" dirty="0" smtClean="0"/>
              <a:t>High achievement culture mirrors our aspirations</a:t>
            </a:r>
            <a:endParaRPr lang="en-US" dirty="0"/>
          </a:p>
        </p:txBody>
      </p:sp>
    </p:spTree>
    <p:extLst>
      <p:ext uri="{BB962C8B-B14F-4D97-AF65-F5344CB8AC3E}">
        <p14:creationId xmlns:p14="http://schemas.microsoft.com/office/powerpoint/2010/main" val="112607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performance</a:t>
            </a:r>
            <a:endParaRPr lang="en-US" dirty="0"/>
          </a:p>
        </p:txBody>
      </p:sp>
      <p:pic>
        <p:nvPicPr>
          <p:cNvPr id="5" name="Picture 4" descr="Screen Shot 2014-04-30 at 18.32.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76"/>
            <a:ext cx="9144000" cy="2641578"/>
          </a:xfrm>
          <a:prstGeom prst="rect">
            <a:avLst/>
          </a:prstGeom>
        </p:spPr>
      </p:pic>
    </p:spTree>
    <p:extLst>
      <p:ext uri="{BB962C8B-B14F-4D97-AF65-F5344CB8AC3E}">
        <p14:creationId xmlns:p14="http://schemas.microsoft.com/office/powerpoint/2010/main" val="292239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performance</a:t>
            </a:r>
            <a:endParaRPr lang="en-US" dirty="0"/>
          </a:p>
        </p:txBody>
      </p:sp>
      <p:pic>
        <p:nvPicPr>
          <p:cNvPr id="4" name="Picture 3" descr="Screen Shot 2014-04-30 at 18.33.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631950"/>
            <a:ext cx="8810625" cy="731985"/>
          </a:xfrm>
          <a:prstGeom prst="rect">
            <a:avLst/>
          </a:prstGeom>
        </p:spPr>
      </p:pic>
      <p:pic>
        <p:nvPicPr>
          <p:cNvPr id="7" name="Picture 6" descr="Screen Shot 2014-04-30 at 18.33.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3935"/>
            <a:ext cx="9144000" cy="2890690"/>
          </a:xfrm>
          <a:prstGeom prst="rect">
            <a:avLst/>
          </a:prstGeom>
        </p:spPr>
      </p:pic>
    </p:spTree>
    <p:extLst>
      <p:ext uri="{BB962C8B-B14F-4D97-AF65-F5344CB8AC3E}">
        <p14:creationId xmlns:p14="http://schemas.microsoft.com/office/powerpoint/2010/main" val="82055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performance</a:t>
            </a:r>
            <a:endParaRPr lang="en-US" dirty="0"/>
          </a:p>
        </p:txBody>
      </p:sp>
      <p:pic>
        <p:nvPicPr>
          <p:cNvPr id="4" name="Picture 3" descr="Screen Shot 2014-04-30 at 22.29.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0999"/>
            <a:ext cx="9032875" cy="4318001"/>
          </a:xfrm>
          <a:prstGeom prst="rect">
            <a:avLst/>
          </a:prstGeom>
        </p:spPr>
      </p:pic>
    </p:spTree>
    <p:extLst>
      <p:ext uri="{BB962C8B-B14F-4D97-AF65-F5344CB8AC3E}">
        <p14:creationId xmlns:p14="http://schemas.microsoft.com/office/powerpoint/2010/main" val="299951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performance</a:t>
            </a:r>
            <a:endParaRPr lang="en-US" dirty="0"/>
          </a:p>
        </p:txBody>
      </p:sp>
      <p:pic>
        <p:nvPicPr>
          <p:cNvPr id="4" name="Picture 3" descr="Screen Shot 2014-04-30 at 22.28.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3" y="1190625"/>
            <a:ext cx="9160103" cy="5667375"/>
          </a:xfrm>
          <a:prstGeom prst="rect">
            <a:avLst/>
          </a:prstGeom>
        </p:spPr>
      </p:pic>
    </p:spTree>
    <p:extLst>
      <p:ext uri="{BB962C8B-B14F-4D97-AF65-F5344CB8AC3E}">
        <p14:creationId xmlns:p14="http://schemas.microsoft.com/office/powerpoint/2010/main" val="167676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location</a:t>
            </a:r>
            <a:endParaRPr lang="en-US" dirty="0"/>
          </a:p>
        </p:txBody>
      </p:sp>
      <p:pic>
        <p:nvPicPr>
          <p:cNvPr id="10" name="Content Placeholder 9" descr="Screen Shot 2014-04-29 at 17.06.46.png"/>
          <p:cNvPicPr>
            <a:picLocks noGrp="1" noChangeAspect="1"/>
          </p:cNvPicPr>
          <p:nvPr>
            <p:ph idx="1"/>
          </p:nvPr>
        </p:nvPicPr>
        <p:blipFill>
          <a:blip r:embed="rId2">
            <a:extLst>
              <a:ext uri="{28A0092B-C50C-407E-A947-70E740481C1C}">
                <a14:useLocalDpi xmlns:a14="http://schemas.microsoft.com/office/drawing/2010/main" val="0"/>
              </a:ext>
            </a:extLst>
          </a:blip>
          <a:srcRect t="10503" b="10503"/>
          <a:stretch>
            <a:fillRect/>
          </a:stretch>
        </p:blipFill>
        <p:spPr/>
      </p:pic>
      <p:sp>
        <p:nvSpPr>
          <p:cNvPr id="11" name="5-Point Star 10"/>
          <p:cNvSpPr/>
          <p:nvPr/>
        </p:nvSpPr>
        <p:spPr>
          <a:xfrm>
            <a:off x="3841750" y="4032250"/>
            <a:ext cx="412750" cy="47625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12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context - FSM</a:t>
            </a:r>
            <a:endParaRPr lang="en-US" dirty="0"/>
          </a:p>
        </p:txBody>
      </p:sp>
      <p:pic>
        <p:nvPicPr>
          <p:cNvPr id="9" name="Picture 8" descr="Screen Shot 2014-04-29 at 17.10.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1320800"/>
            <a:ext cx="8204200" cy="4203700"/>
          </a:xfrm>
          <a:prstGeom prst="rect">
            <a:avLst/>
          </a:prstGeom>
        </p:spPr>
      </p:pic>
      <p:cxnSp>
        <p:nvCxnSpPr>
          <p:cNvPr id="11" name="Straight Connector 10"/>
          <p:cNvCxnSpPr/>
          <p:nvPr/>
        </p:nvCxnSpPr>
        <p:spPr>
          <a:xfrm>
            <a:off x="6873875" y="1320800"/>
            <a:ext cx="1190625" cy="123507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6594475" y="4465637"/>
            <a:ext cx="1470025" cy="135572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29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context - Ethnicity</a:t>
            </a:r>
            <a:endParaRPr lang="en-US" dirty="0"/>
          </a:p>
        </p:txBody>
      </p:sp>
      <p:pic>
        <p:nvPicPr>
          <p:cNvPr id="4" name="Picture 3" descr="Screen Shot 2014-04-29 at 18.54.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67392"/>
            <a:ext cx="8022694" cy="4287357"/>
          </a:xfrm>
          <a:prstGeom prst="rect">
            <a:avLst/>
          </a:prstGeom>
        </p:spPr>
      </p:pic>
      <p:pic>
        <p:nvPicPr>
          <p:cNvPr id="5" name="Picture 4" descr="Screen Shot 2014-04-29 at 19.06.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621" y="1417638"/>
            <a:ext cx="3800008" cy="449262"/>
          </a:xfrm>
          <a:prstGeom prst="rect">
            <a:avLst/>
          </a:prstGeom>
        </p:spPr>
      </p:pic>
    </p:spTree>
    <p:extLst>
      <p:ext uri="{BB962C8B-B14F-4D97-AF65-F5344CB8AC3E}">
        <p14:creationId xmlns:p14="http://schemas.microsoft.com/office/powerpoint/2010/main" val="181818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context – SEN and Mobility</a:t>
            </a:r>
            <a:endParaRPr lang="en-US" dirty="0"/>
          </a:p>
        </p:txBody>
      </p:sp>
      <p:pic>
        <p:nvPicPr>
          <p:cNvPr id="4" name="Picture 3" descr="Screen Shot 2014-04-29 at 18.5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68513"/>
            <a:ext cx="7440930" cy="1714500"/>
          </a:xfrm>
          <a:prstGeom prst="rect">
            <a:avLst/>
          </a:prstGeom>
        </p:spPr>
      </p:pic>
      <p:pic>
        <p:nvPicPr>
          <p:cNvPr id="5" name="Picture 4" descr="Screen Shot 2014-04-29 at 18.58.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13199"/>
            <a:ext cx="7440929" cy="606425"/>
          </a:xfrm>
          <a:prstGeom prst="rect">
            <a:avLst/>
          </a:prstGeom>
        </p:spPr>
      </p:pic>
      <p:pic>
        <p:nvPicPr>
          <p:cNvPr id="6" name="Picture 5" descr="Screen Shot 2014-04-29 at 19.06.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121" y="1438276"/>
            <a:ext cx="3800008" cy="449262"/>
          </a:xfrm>
          <a:prstGeom prst="rect">
            <a:avLst/>
          </a:prstGeom>
        </p:spPr>
      </p:pic>
    </p:spTree>
    <p:extLst>
      <p:ext uri="{BB962C8B-B14F-4D97-AF65-F5344CB8AC3E}">
        <p14:creationId xmlns:p14="http://schemas.microsoft.com/office/powerpoint/2010/main" val="4241085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context – ability profile</a:t>
            </a:r>
            <a:br>
              <a:rPr lang="en-US" dirty="0" smtClean="0"/>
            </a:br>
            <a:r>
              <a:rPr lang="en-US" dirty="0" smtClean="0"/>
              <a:t>(y11 2013)</a:t>
            </a:r>
            <a:endParaRPr lang="en-US" dirty="0"/>
          </a:p>
        </p:txBody>
      </p:sp>
      <p:pic>
        <p:nvPicPr>
          <p:cNvPr id="4" name="Picture 3" descr="Screen Shot 2014-04-30 at 07.4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38872"/>
            <a:ext cx="7635875" cy="5203394"/>
          </a:xfrm>
          <a:prstGeom prst="rect">
            <a:avLst/>
          </a:prstGeom>
        </p:spPr>
      </p:pic>
    </p:spTree>
    <p:extLst>
      <p:ext uri="{BB962C8B-B14F-4D97-AF65-F5344CB8AC3E}">
        <p14:creationId xmlns:p14="http://schemas.microsoft.com/office/powerpoint/2010/main" val="144343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context – ability profile</a:t>
            </a:r>
            <a:br>
              <a:rPr lang="en-US" dirty="0"/>
            </a:br>
            <a:r>
              <a:rPr lang="en-US" dirty="0"/>
              <a:t>(y11 </a:t>
            </a:r>
            <a:r>
              <a:rPr lang="en-US" dirty="0" smtClean="0"/>
              <a:t>2014)</a:t>
            </a:r>
            <a:endParaRPr lang="en-US" dirty="0"/>
          </a:p>
        </p:txBody>
      </p:sp>
      <p:pic>
        <p:nvPicPr>
          <p:cNvPr id="4" name="Picture 3" descr="Screen Shot 2014-04-30 at 07.53.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25" y="1680568"/>
            <a:ext cx="7661275" cy="5177432"/>
          </a:xfrm>
          <a:prstGeom prst="rect">
            <a:avLst/>
          </a:prstGeom>
        </p:spPr>
      </p:pic>
    </p:spTree>
    <p:extLst>
      <p:ext uri="{BB962C8B-B14F-4D97-AF65-F5344CB8AC3E}">
        <p14:creationId xmlns:p14="http://schemas.microsoft.com/office/powerpoint/2010/main" val="328400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Tackling deprivation – a strategic approach – why?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relationship between deprivation and education is crucial for understanding the significant impact deprivation has on later outcomes in adulthood. There is a very clear pathway from childhood poverty to reduced employment opportunities, with earnings estimated to be reduced by between 15 and 28% and the probability of being in employment at age 34 reduced by between 4 and 7% (</a:t>
            </a:r>
            <a:r>
              <a:rPr lang="en-US" dirty="0" err="1"/>
              <a:t>Blanden</a:t>
            </a:r>
            <a:r>
              <a:rPr lang="en-US" dirty="0"/>
              <a:t>, Hansen &amp; </a:t>
            </a:r>
            <a:r>
              <a:rPr lang="en-US" dirty="0" err="1"/>
              <a:t>Machin</a:t>
            </a:r>
            <a:r>
              <a:rPr lang="en-US" dirty="0"/>
              <a:t>, 2008). </a:t>
            </a:r>
          </a:p>
          <a:p>
            <a:endParaRPr lang="en-US" dirty="0"/>
          </a:p>
        </p:txBody>
      </p:sp>
    </p:spTree>
    <p:extLst>
      <p:ext uri="{BB962C8B-B14F-4D97-AF65-F5344CB8AC3E}">
        <p14:creationId xmlns:p14="http://schemas.microsoft.com/office/powerpoint/2010/main" val="160093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deprivation - targets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The global grade is the grade we expect the learner to aim for in all subjects, which ensures that our expectations in relation to standards of learning and teaching remain high.  Whilst it is true to say that learners have strengths and weaknesses in different subjects, the global grade provides a good indication of what can be achieved, with the appropriate commitment, effort, challenge and support.</a:t>
            </a:r>
          </a:p>
          <a:p>
            <a:endParaRPr lang="en-US" sz="2400" dirty="0"/>
          </a:p>
          <a:p>
            <a:r>
              <a:rPr lang="en-US" sz="2400" dirty="0"/>
              <a:t>It is our firm belief that each and every learner should be given the opportunity to reach his/her potential and that expectations of </a:t>
            </a:r>
            <a:r>
              <a:rPr lang="en-US" sz="2400" i="1" dirty="0"/>
              <a:t>all</a:t>
            </a:r>
            <a:r>
              <a:rPr lang="en-US" sz="2400" dirty="0"/>
              <a:t> learners should remain high.  Identifying potential by means, principally, of objective, predictive tests ensures that opportunities for all are equal</a:t>
            </a:r>
            <a:r>
              <a:rPr lang="en-US" sz="2400" baseline="30000" dirty="0"/>
              <a:t>.</a:t>
            </a:r>
          </a:p>
          <a:p>
            <a:pPr marL="0" indent="0">
              <a:buNone/>
            </a:pPr>
            <a:r>
              <a:rPr lang="en-US" sz="1900" b="1" dirty="0" smtClean="0"/>
              <a:t>Bishop Gore Assessment Policy</a:t>
            </a:r>
            <a:endParaRPr lang="en-US" sz="1900" b="1" dirty="0"/>
          </a:p>
        </p:txBody>
      </p:sp>
    </p:spTree>
    <p:extLst>
      <p:ext uri="{BB962C8B-B14F-4D97-AF65-F5344CB8AC3E}">
        <p14:creationId xmlns:p14="http://schemas.microsoft.com/office/powerpoint/2010/main" val="3185383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tle_x0020__x0028_Welsh_x0029_ xmlns="4c2d5879-4e17-4934-9dac-90b30ab598df" xsi:nil="true"/>
    <b6bad8d7342d4cc5ae5d0cd685ebd519 xmlns="4c2d5879-4e17-4934-9dac-90b30ab598df">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777de1d1-cd30-4966-a2e3-f61db4c431e8</TermId>
        </TermInfo>
      </Terms>
    </b6bad8d7342d4cc5ae5d0cd685ebd519>
    <Calendar_x0020_Year xmlns="4c2d5879-4e17-4934-9dac-90b30ab598df" xsi:nil="true"/>
    <Retention_x0020_Year xmlns="4c2d5879-4e17-4934-9dac-90b30ab598df" xsi:nil="true"/>
    <TaxCatchAll xmlns="4c2d5879-4e17-4934-9dac-90b30ab598df">
      <Value>1</Value>
    </TaxCatchAll>
    <Academic_x0020_Year xmlns="4c2d5879-4e17-4934-9dac-90b30ab598df" xsi:nil="true"/>
    <Financial_x0020_Year xmlns="4c2d5879-4e17-4934-9dac-90b30ab598df">2</Financial_x0020_Year>
    <Sector xmlns="4c2d5879-4e17-4934-9dac-90b30ab598df" xsi:nil="true"/>
    <Process_x0020_-_x0020_EV xmlns="7a1d43f2-460a-4856-ba52-b632e8cb8017" xsi:nil="true"/>
    <Type_x0020_of_x0020_Event xmlns="7a1d43f2-460a-4856-ba52-b632e8cb8017" xsi:nil="true"/>
    <Inspector_x0020_Type xmlns="4c2d5879-4e17-4934-9dac-90b30ab598df" xsi:nil="true"/>
    <Venue_x0020_Name xmlns="7a1d43f2-460a-4856-ba52-b632e8cb8017" xsi:nil="true"/>
    <System_x0020_-_x0020_EV xmlns="7a1d43f2-460a-4856-ba52-b632e8cb8017" xsi:nil="true"/>
    <_x0031_st_x0020_Day_x0020_of_x0020_training xmlns="7a1d43f2-460a-4856-ba52-b632e8cb8017">2014-05-06T23:00:00+00:00</_x0031_st_x0020_Day_x0020_of_x0020_training>
    <COBAS_x0020_Event_x0020_ID xmlns="4c2d5879-4e17-4934-9dac-90b30ab598df">04882</COBAS_x0020_Event_x0020_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vents Standard Document" ma:contentTypeID="0x0101004FF563581D1EBA4688BFE70077AFADA60F00E544CC5A3007DA46AA5A86B2D5298B46" ma:contentTypeVersion="8" ma:contentTypeDescription="" ma:contentTypeScope="" ma:versionID="9bc3c8db5dda290c9e6b99c4165e2440">
  <xsd:schema xmlns:xsd="http://www.w3.org/2001/XMLSchema" xmlns:xs="http://www.w3.org/2001/XMLSchema" xmlns:p="http://schemas.microsoft.com/office/2006/metadata/properties" xmlns:ns2="4c2d5879-4e17-4934-9dac-90b30ab598df" xmlns:ns3="7a1d43f2-460a-4856-ba52-b632e8cb8017" targetNamespace="http://schemas.microsoft.com/office/2006/metadata/properties" ma:root="true" ma:fieldsID="7ce6fbc54d1f27cca640448d41403c80" ns2:_="" ns3:_="">
    <xsd:import namespace="4c2d5879-4e17-4934-9dac-90b30ab598df"/>
    <xsd:import namespace="7a1d43f2-460a-4856-ba52-b632e8cb8017"/>
    <xsd:element name="properties">
      <xsd:complexType>
        <xsd:sequence>
          <xsd:element name="documentManagement">
            <xsd:complexType>
              <xsd:all>
                <xsd:element ref="ns2:Title_x0020__x0028_Welsh_x0029_" minOccurs="0"/>
                <xsd:element ref="ns2:b6bad8d7342d4cc5ae5d0cd685ebd519" minOccurs="0"/>
                <xsd:element ref="ns2:TaxCatchAll" minOccurs="0"/>
                <xsd:element ref="ns2:TaxCatchAllLabel" minOccurs="0"/>
                <xsd:element ref="ns2:Academic_x0020_Year" minOccurs="0"/>
                <xsd:element ref="ns2:Financial_x0020_Year" minOccurs="0"/>
                <xsd:element ref="ns2:Calendar_x0020_Year" minOccurs="0"/>
                <xsd:element ref="ns2:Retention_x0020_Year" minOccurs="0"/>
                <xsd:element ref="ns3:System_x0020_-_x0020_EV" minOccurs="0"/>
                <xsd:element ref="ns3:Process_x0020_-_x0020_EV" minOccurs="0"/>
                <xsd:element ref="ns2:Sector" minOccurs="0"/>
                <xsd:element ref="ns3:Type_x0020_of_x0020_Event" minOccurs="0"/>
                <xsd:element ref="ns2:Inspector_x0020_Type" minOccurs="0"/>
                <xsd:element ref="ns3:_x0031_st_x0020_Day_x0020_of_x0020_training" minOccurs="0"/>
                <xsd:element ref="ns2:COBAS_x0020_Event_x0020_ID" minOccurs="0"/>
                <xsd:element ref="ns3:Venu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d5879-4e17-4934-9dac-90b30ab598df" elementFormDefault="qualified">
    <xsd:import namespace="http://schemas.microsoft.com/office/2006/documentManagement/types"/>
    <xsd:import namespace="http://schemas.microsoft.com/office/infopath/2007/PartnerControls"/>
    <xsd:element name="Title_x0020__x0028_Welsh_x0029_" ma:index="8" nillable="true" ma:displayName="Title (Welsh)" ma:internalName="Title_x0020__x0028_Welsh_x0029_" ma:readOnly="false">
      <xsd:simpleType>
        <xsd:restriction base="dms:Text">
          <xsd:maxLength value="255"/>
        </xsd:restriction>
      </xsd:simpleType>
    </xsd:element>
    <xsd:element name="b6bad8d7342d4cc5ae5d0cd685ebd519" ma:index="9" nillable="true" ma:taxonomy="true" ma:internalName="b6bad8d7342d4cc5ae5d0cd685ebd519" ma:taxonomyFieldName="Estyn_x0020_Language" ma:displayName="Estyn Language" ma:default="1;#English|777de1d1-cd30-4966-a2e3-f61db4c431e8" ma:fieldId="{b6bad8d7-342d-4cc5-ae5d-0cd685ebd519}" ma:sspId="5738bd62-a19a-4655-9560-0b73e07f5850" ma:termSetId="eb424e29-e252-4e5d-8539-61dc1fceb106"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eee9cb75-98a5-42be-a321-a89add8f77db}" ma:internalName="TaxCatchAll" ma:showField="CatchAllData" ma:web="4c2d5879-4e17-4934-9dac-90b30ab598d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eee9cb75-98a5-42be-a321-a89add8f77db}" ma:internalName="TaxCatchAllLabel" ma:readOnly="true" ma:showField="CatchAllDataLabel" ma:web="4c2d5879-4e17-4934-9dac-90b30ab598df">
      <xsd:complexType>
        <xsd:complexContent>
          <xsd:extension base="dms:MultiChoiceLookup">
            <xsd:sequence>
              <xsd:element name="Value" type="dms:Lookup" maxOccurs="unbounded" minOccurs="0" nillable="true"/>
            </xsd:sequence>
          </xsd:extension>
        </xsd:complexContent>
      </xsd:complexType>
    </xsd:element>
    <xsd:element name="Academic_x0020_Year" ma:index="13" nillable="true" ma:displayName="Academic Year" ma:list="{6898bcd6-8000-4fcf-a942-abceb10dcfac}" ma:internalName="Academic_x0020_Year" ma:readOnly="false" ma:showField="Title" ma:web="4c2d5879-4e17-4934-9dac-90b30ab598df">
      <xsd:simpleType>
        <xsd:restriction base="dms:Lookup"/>
      </xsd:simpleType>
    </xsd:element>
    <xsd:element name="Financial_x0020_Year" ma:index="14" nillable="true" ma:displayName="Financial Year" ma:list="{d67f7af0-7e37-411d-b0f7-68a159549fd4}" ma:internalName="Financial_x0020_Year" ma:readOnly="false" ma:showField="Title" ma:web="4c2d5879-4e17-4934-9dac-90b30ab598df">
      <xsd:simpleType>
        <xsd:restriction base="dms:Lookup"/>
      </xsd:simpleType>
    </xsd:element>
    <xsd:element name="Calendar_x0020_Year" ma:index="15" nillable="true" ma:displayName="Calendar Year" ma:list="{8616dad4-7983-4cd6-aa6b-8cfbe2eb9d6e}" ma:internalName="Calendar_x0020_Year" ma:readOnly="false" ma:showField="Title" ma:web="4c2d5879-4e17-4934-9dac-90b30ab598df">
      <xsd:simpleType>
        <xsd:restriction base="dms:Lookup"/>
      </xsd:simpleType>
    </xsd:element>
    <xsd:element name="Retention_x0020_Year" ma:index="16" nillable="true" ma:displayName="Retention Year" ma:format="DateOnly" ma:internalName="Retention_x0020_Year">
      <xsd:simpleType>
        <xsd:restriction base="dms:DateTime"/>
      </xsd:simpleType>
    </xsd:element>
    <xsd:element name="Sector" ma:index="19" nillable="true" ma:displayName="Sector" ma:format="Dropdown" ma:internalName="Sector">
      <xsd:simpleType>
        <xsd:restriction base="dms:Choice">
          <xsd:enumeration value="Adult Community Learning"/>
          <xsd:enumeration value="Careers"/>
          <xsd:enumeration value="FE"/>
          <xsd:enumeration value="Independent"/>
          <xsd:enumeration value="Independent Special"/>
          <xsd:enumeration value="Independent Special College"/>
          <xsd:enumeration value="Local Authority"/>
          <xsd:enumeration value="Non-Maintained Nurseries"/>
          <xsd:enumeration value="Maintained Nurseries"/>
          <xsd:enumeration value="Offender Learning"/>
          <xsd:enumeration value="Primary"/>
          <xsd:enumeration value="Pupil Referral Unit"/>
          <xsd:enumeration value="Secondary"/>
          <xsd:enumeration value="Special"/>
          <xsd:enumeration value="Teacher Education and Training"/>
          <xsd:enumeration value="Welsh for Adults"/>
          <xsd:enumeration value="Work Based Learning"/>
          <xsd:enumeration value="Other/Non specific"/>
          <xsd:enumeration value="X-Sector (Cross-Sector)"/>
        </xsd:restriction>
      </xsd:simpleType>
    </xsd:element>
    <xsd:element name="Inspector_x0020_Type" ma:index="21" nillable="true" ma:displayName="Inspector Type" ma:format="Dropdown" ma:internalName="Inspector_x0020_Type">
      <xsd:simpleType>
        <xsd:restriction base="dms:Choice">
          <xsd:enumeration value="AI (Additional inspectors)"/>
          <xsd:enumeration value="LA officers on EM visits"/>
          <xsd:enumeration value="LI (Lay inspectors)"/>
          <xsd:enumeration value="PI (Peer Inspectors)"/>
          <xsd:enumeration value="RgI (Registered Inspectors)"/>
          <xsd:enumeration value="RgNI (Registered Nursery Inspectors)"/>
          <xsd:enumeration value="SL (System Leader)"/>
          <xsd:enumeration value="HMI (Her Majesties Inspector)"/>
        </xsd:restriction>
      </xsd:simpleType>
    </xsd:element>
    <xsd:element name="COBAS_x0020_Event_x0020_ID" ma:index="23" nillable="true" ma:displayName="COBAS Event ID" ma:internalName="COBAS_x0020_Even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d43f2-460a-4856-ba52-b632e8cb8017" elementFormDefault="qualified">
    <xsd:import namespace="http://schemas.microsoft.com/office/2006/documentManagement/types"/>
    <xsd:import namespace="http://schemas.microsoft.com/office/infopath/2007/PartnerControls"/>
    <xsd:element name="System_x0020_-_x0020_EV" ma:index="17" nillable="true" ma:displayName="System - EV" ma:list="{680eb6eb-fee7-448d-aae5-2b2d56daebf1}" ma:internalName="System_x0020__x002d__x0020_EV" ma:readOnly="false" ma:showField="Title" ma:web="7a1d43f2-460a-4856-ba52-b632e8cb8017">
      <xsd:simpleType>
        <xsd:restriction base="dms:Lookup"/>
      </xsd:simpleType>
    </xsd:element>
    <xsd:element name="Process_x0020_-_x0020_EV" ma:index="18" nillable="true" ma:displayName="Process - EV" ma:list="{397fac23-c972-4a25-9e4c-9567a3d5d55a}" ma:internalName="Process_x0020__x002d__x0020_EV" ma:readOnly="false" ma:showField="Title" ma:web="7a1d43f2-460a-4856-ba52-b632e8cb8017">
      <xsd:simpleType>
        <xsd:restriction base="dms:Lookup"/>
      </xsd:simpleType>
    </xsd:element>
    <xsd:element name="Type_x0020_of_x0020_Event" ma:index="20" nillable="true" ma:displayName="Type of Event" ma:format="Dropdown" ma:internalName="Type_x0020_of_x0020_Event">
      <xsd:simpleType>
        <xsd:restriction base="dms:Choice">
          <xsd:enumeration value="Initial"/>
          <xsd:enumeration value="Update &amp; routine"/>
          <xsd:enumeration value="Annual forums"/>
          <xsd:enumeration value="Building capacity"/>
          <xsd:enumeration value="Estyn forums"/>
        </xsd:restriction>
      </xsd:simpleType>
    </xsd:element>
    <xsd:element name="_x0031_st_x0020_Day_x0020_of_x0020_training" ma:index="22" nillable="true" ma:displayName="1st Day of training" ma:format="DateOnly" ma:internalName="_x0031_st_x0020_Day_x0020_of_x0020_training">
      <xsd:simpleType>
        <xsd:restriction base="dms:DateTime"/>
      </xsd:simpleType>
    </xsd:element>
    <xsd:element name="Venue_x0020_Name" ma:index="24" nillable="true" ma:displayName="Venue Name" ma:list="{8b5a81d5-f063-401d-92b1-c7516704b15a}" ma:internalName="Venue_x0020_Name" ma:showField="Venue_x0020_Name_x0020_for_x0020" ma:web="7a1d43f2-460a-4856-ba52-b632e8cb8017">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3F41F0-173F-41C1-891B-F15DAC7F4685}">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4c2d5879-4e17-4934-9dac-90b30ab598df"/>
    <ds:schemaRef ds:uri="http://schemas.openxmlformats.org/package/2006/metadata/core-properties"/>
    <ds:schemaRef ds:uri="http://schemas.microsoft.com/office/infopath/2007/PartnerControls"/>
    <ds:schemaRef ds:uri="7a1d43f2-460a-4856-ba52-b632e8cb8017"/>
    <ds:schemaRef ds:uri="http://www.w3.org/XML/1998/namespace"/>
  </ds:schemaRefs>
</ds:datastoreItem>
</file>

<file path=customXml/itemProps2.xml><?xml version="1.0" encoding="utf-8"?>
<ds:datastoreItem xmlns:ds="http://schemas.openxmlformats.org/officeDocument/2006/customXml" ds:itemID="{DA85164B-0AA8-4C60-B432-1D608B925DF7}">
  <ds:schemaRefs>
    <ds:schemaRef ds:uri="http://schemas.microsoft.com/sharepoint/v3/contenttype/forms"/>
  </ds:schemaRefs>
</ds:datastoreItem>
</file>

<file path=customXml/itemProps3.xml><?xml version="1.0" encoding="utf-8"?>
<ds:datastoreItem xmlns:ds="http://schemas.openxmlformats.org/officeDocument/2006/customXml" ds:itemID="{3C71F3F2-1578-4177-8324-63888D1C6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d5879-4e17-4934-9dac-90b30ab598df"/>
    <ds:schemaRef ds:uri="7a1d43f2-460a-4856-ba52-b632e8cb8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694</TotalTime>
  <Words>304</Words>
  <Application>Microsoft Office PowerPoint</Application>
  <PresentationFormat>On-screen Show (4:3)</PresentationFormat>
  <Paragraphs>30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Bishop Gore School</vt:lpstr>
      <vt:lpstr>Our location</vt:lpstr>
      <vt:lpstr>Our context - FSM</vt:lpstr>
      <vt:lpstr>Our context - Ethnicity</vt:lpstr>
      <vt:lpstr>Our context – SEN and Mobility</vt:lpstr>
      <vt:lpstr>Our context – ability profile (y11 2013)</vt:lpstr>
      <vt:lpstr>Our context – ability profile (y11 2014)</vt:lpstr>
      <vt:lpstr>Tackling deprivation – a strategic approach – why?</vt:lpstr>
      <vt:lpstr>Tackling deprivation - targets</vt:lpstr>
      <vt:lpstr>Tackling deprivation - curriculum</vt:lpstr>
      <vt:lpstr>Tackling Deprivation - Curriculum</vt:lpstr>
      <vt:lpstr>Tackling Deprivation - Curriculum</vt:lpstr>
      <vt:lpstr>Tackling deprivation – parent/carer partnerships</vt:lpstr>
      <vt:lpstr>Tackling deprivation – Working with community groups</vt:lpstr>
      <vt:lpstr>Our performance</vt:lpstr>
      <vt:lpstr>Our performance</vt:lpstr>
      <vt:lpstr>Our performance</vt:lpstr>
      <vt:lpstr>Our performance</vt:lpstr>
    </vt:vector>
  </TitlesOfParts>
  <Company>Bishop Gore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 Gore School</dc:title>
  <dc:creator>Ryan Davies</dc:creator>
  <cp:lastModifiedBy>Dean George</cp:lastModifiedBy>
  <cp:revision>15</cp:revision>
  <dcterms:created xsi:type="dcterms:W3CDTF">2014-04-29T15:50:57Z</dcterms:created>
  <dcterms:modified xsi:type="dcterms:W3CDTF">2014-07-18T10:59:22Z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0x0101004FF563581D1EBA4688BFE70077AFADA60F00E544CC5A3007DA46AA5A86B2D5298B46</vt:lpwstr>
  </property>
  <property fmtid="{D5CDD505-2E9C-101B-9397-08002B2CF9AE}" pid="3" name="Estyn Language">
    <vt:lpwstr>1;#English|777de1d1-cd30-4966-a2e3-f61db4c431e8</vt:lpwstr>
  </property>
</Properties>
</file>