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7"/>
  </p:notesMasterIdLst>
  <p:sldIdLst>
    <p:sldId id="256" r:id="rId5"/>
    <p:sldId id="257" r:id="rId6"/>
    <p:sldId id="258" r:id="rId7"/>
    <p:sldId id="259" r:id="rId8"/>
    <p:sldId id="263" r:id="rId9"/>
    <p:sldId id="260" r:id="rId10"/>
    <p:sldId id="264" r:id="rId11"/>
    <p:sldId id="261" r:id="rId12"/>
    <p:sldId id="262" r:id="rId13"/>
    <p:sldId id="265" r:id="rId14"/>
    <p:sldId id="267" r:id="rId15"/>
    <p:sldId id="266" r:id="rId16"/>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034" autoAdjust="0"/>
  </p:normalViewPr>
  <p:slideViewPr>
    <p:cSldViewPr>
      <p:cViewPr varScale="1">
        <p:scale>
          <a:sx n="77" d="100"/>
          <a:sy n="77" d="100"/>
        </p:scale>
        <p:origin x="-102" y="-9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D92CD98A-9056-4964-A86B-712689962EA9}" type="datetimeFigureOut">
              <a:rPr lang="en-GB" smtClean="0"/>
              <a:t>18/07/2014</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22574937-ED0E-409B-A7CE-E583882DCA72}" type="slidenum">
              <a:rPr lang="en-GB" smtClean="0"/>
              <a:t>‹#›</a:t>
            </a:fld>
            <a:endParaRPr lang="en-GB"/>
          </a:p>
        </p:txBody>
      </p:sp>
    </p:spTree>
    <p:extLst>
      <p:ext uri="{BB962C8B-B14F-4D97-AF65-F5344CB8AC3E}">
        <p14:creationId xmlns:p14="http://schemas.microsoft.com/office/powerpoint/2010/main" val="12221799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2574937-ED0E-409B-A7CE-E583882DCA72}" type="slidenum">
              <a:rPr lang="en-GB" smtClean="0"/>
              <a:t>1</a:t>
            </a:fld>
            <a:endParaRPr lang="en-GB"/>
          </a:p>
        </p:txBody>
      </p:sp>
    </p:spTree>
    <p:extLst>
      <p:ext uri="{BB962C8B-B14F-4D97-AF65-F5344CB8AC3E}">
        <p14:creationId xmlns:p14="http://schemas.microsoft.com/office/powerpoint/2010/main" val="31328948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2574937-ED0E-409B-A7CE-E583882DCA72}" type="slidenum">
              <a:rPr lang="en-GB" smtClean="0"/>
              <a:t>10</a:t>
            </a:fld>
            <a:endParaRPr lang="en-GB"/>
          </a:p>
        </p:txBody>
      </p:sp>
    </p:spTree>
    <p:extLst>
      <p:ext uri="{BB962C8B-B14F-4D97-AF65-F5344CB8AC3E}">
        <p14:creationId xmlns:p14="http://schemas.microsoft.com/office/powerpoint/2010/main" val="16094120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2574937-ED0E-409B-A7CE-E583882DCA72}" type="slidenum">
              <a:rPr lang="en-GB" smtClean="0"/>
              <a:t>11</a:t>
            </a:fld>
            <a:endParaRPr lang="en-GB"/>
          </a:p>
        </p:txBody>
      </p:sp>
    </p:spTree>
    <p:extLst>
      <p:ext uri="{BB962C8B-B14F-4D97-AF65-F5344CB8AC3E}">
        <p14:creationId xmlns:p14="http://schemas.microsoft.com/office/powerpoint/2010/main" val="5989662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2574937-ED0E-409B-A7CE-E583882DCA72}" type="slidenum">
              <a:rPr lang="en-GB" smtClean="0"/>
              <a:t>12</a:t>
            </a:fld>
            <a:endParaRPr lang="en-GB"/>
          </a:p>
        </p:txBody>
      </p:sp>
    </p:spTree>
    <p:extLst>
      <p:ext uri="{BB962C8B-B14F-4D97-AF65-F5344CB8AC3E}">
        <p14:creationId xmlns:p14="http://schemas.microsoft.com/office/powerpoint/2010/main" val="28014798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2574937-ED0E-409B-A7CE-E583882DCA72}" type="slidenum">
              <a:rPr lang="en-GB" smtClean="0"/>
              <a:t>2</a:t>
            </a:fld>
            <a:endParaRPr lang="en-GB"/>
          </a:p>
        </p:txBody>
      </p:sp>
    </p:spTree>
    <p:extLst>
      <p:ext uri="{BB962C8B-B14F-4D97-AF65-F5344CB8AC3E}">
        <p14:creationId xmlns:p14="http://schemas.microsoft.com/office/powerpoint/2010/main" val="3711683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2574937-ED0E-409B-A7CE-E583882DCA72}" type="slidenum">
              <a:rPr lang="en-GB" smtClean="0"/>
              <a:t>3</a:t>
            </a:fld>
            <a:endParaRPr lang="en-GB"/>
          </a:p>
        </p:txBody>
      </p:sp>
    </p:spTree>
    <p:extLst>
      <p:ext uri="{BB962C8B-B14F-4D97-AF65-F5344CB8AC3E}">
        <p14:creationId xmlns:p14="http://schemas.microsoft.com/office/powerpoint/2010/main" val="26026132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2574937-ED0E-409B-A7CE-E583882DCA72}" type="slidenum">
              <a:rPr lang="en-GB" smtClean="0"/>
              <a:t>4</a:t>
            </a:fld>
            <a:endParaRPr lang="en-GB"/>
          </a:p>
        </p:txBody>
      </p:sp>
    </p:spTree>
    <p:extLst>
      <p:ext uri="{BB962C8B-B14F-4D97-AF65-F5344CB8AC3E}">
        <p14:creationId xmlns:p14="http://schemas.microsoft.com/office/powerpoint/2010/main" val="10204273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fld id="{22574937-ED0E-409B-A7CE-E583882DCA72}" type="slidenum">
              <a:rPr lang="en-GB" smtClean="0"/>
              <a:t>5</a:t>
            </a:fld>
            <a:endParaRPr lang="en-GB"/>
          </a:p>
        </p:txBody>
      </p:sp>
    </p:spTree>
    <p:extLst>
      <p:ext uri="{BB962C8B-B14F-4D97-AF65-F5344CB8AC3E}">
        <p14:creationId xmlns:p14="http://schemas.microsoft.com/office/powerpoint/2010/main" val="3729820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2574937-ED0E-409B-A7CE-E583882DCA72}" type="slidenum">
              <a:rPr lang="en-GB" smtClean="0"/>
              <a:t>6</a:t>
            </a:fld>
            <a:endParaRPr lang="en-GB"/>
          </a:p>
        </p:txBody>
      </p:sp>
    </p:spTree>
    <p:extLst>
      <p:ext uri="{BB962C8B-B14F-4D97-AF65-F5344CB8AC3E}">
        <p14:creationId xmlns:p14="http://schemas.microsoft.com/office/powerpoint/2010/main" val="15618583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2574937-ED0E-409B-A7CE-E583882DCA72}" type="slidenum">
              <a:rPr lang="en-GB" smtClean="0"/>
              <a:t>7</a:t>
            </a:fld>
            <a:endParaRPr lang="en-GB"/>
          </a:p>
        </p:txBody>
      </p:sp>
    </p:spTree>
    <p:extLst>
      <p:ext uri="{BB962C8B-B14F-4D97-AF65-F5344CB8AC3E}">
        <p14:creationId xmlns:p14="http://schemas.microsoft.com/office/powerpoint/2010/main" val="1667241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2574937-ED0E-409B-A7CE-E583882DCA72}" type="slidenum">
              <a:rPr lang="en-GB" smtClean="0"/>
              <a:t>8</a:t>
            </a:fld>
            <a:endParaRPr lang="en-GB"/>
          </a:p>
        </p:txBody>
      </p:sp>
    </p:spTree>
    <p:extLst>
      <p:ext uri="{BB962C8B-B14F-4D97-AF65-F5344CB8AC3E}">
        <p14:creationId xmlns:p14="http://schemas.microsoft.com/office/powerpoint/2010/main" val="41094933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fld id="{22574937-ED0E-409B-A7CE-E583882DCA72}" type="slidenum">
              <a:rPr lang="en-GB" smtClean="0"/>
              <a:t>9</a:t>
            </a:fld>
            <a:endParaRPr lang="en-GB"/>
          </a:p>
        </p:txBody>
      </p:sp>
    </p:spTree>
    <p:extLst>
      <p:ext uri="{BB962C8B-B14F-4D97-AF65-F5344CB8AC3E}">
        <p14:creationId xmlns:p14="http://schemas.microsoft.com/office/powerpoint/2010/main" val="20690376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B8CD82A-E502-436B-BC1A-14A39056C770}" type="datetimeFigureOut">
              <a:rPr lang="en-GB" smtClean="0"/>
              <a:t>18/07/2014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E7A2CF-275F-4EA4-8559-64ECE3A558EA}"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8CD82A-E502-436B-BC1A-14A39056C770}" type="datetimeFigureOut">
              <a:rPr lang="en-GB" smtClean="0"/>
              <a:t>18/07/2014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E7A2CF-275F-4EA4-8559-64ECE3A558EA}"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4B8CD82A-E502-436B-BC1A-14A39056C770}" type="datetimeFigureOut">
              <a:rPr lang="en-GB" smtClean="0"/>
              <a:t>18/07/2014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E7A2CF-275F-4EA4-8559-64ECE3A558EA}" type="slidenum">
              <a:rPr lang="en-GB" smtClean="0"/>
              <a:t>‹#›</a:t>
            </a:fld>
            <a:endParaRPr lang="en-GB"/>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8CD82A-E502-436B-BC1A-14A39056C770}" type="datetimeFigureOut">
              <a:rPr lang="en-GB" smtClean="0"/>
              <a:t>18/07/2014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E7A2CF-275F-4EA4-8559-64ECE3A558EA}" type="slidenum">
              <a:rPr lang="en-GB" smtClean="0"/>
              <a:t>‹#›</a:t>
            </a:fld>
            <a:endParaRPr lang="en-GB"/>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8CD82A-E502-436B-BC1A-14A39056C770}" type="datetimeFigureOut">
              <a:rPr lang="en-GB" smtClean="0"/>
              <a:t>18/07/2014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E7A2CF-275F-4EA4-8559-64ECE3A558EA}"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4B8CD82A-E502-436B-BC1A-14A39056C770}" type="datetimeFigureOut">
              <a:rPr lang="en-GB" smtClean="0"/>
              <a:t>18/07/2014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4E7A2CF-275F-4EA4-8559-64ECE3A558EA}" type="slidenum">
              <a:rPr lang="en-GB" smtClean="0"/>
              <a:t>‹#›</a:t>
            </a:fld>
            <a:endParaRPr lang="en-GB"/>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B8CD82A-E502-436B-BC1A-14A39056C770}" type="datetimeFigureOut">
              <a:rPr lang="en-GB" smtClean="0"/>
              <a:t>18/07/2014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4E7A2CF-275F-4EA4-8559-64ECE3A558EA}"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8CD82A-E502-436B-BC1A-14A39056C770}" type="datetimeFigureOut">
              <a:rPr lang="en-GB" smtClean="0"/>
              <a:t>18/07/2014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4E7A2CF-275F-4EA4-8559-64ECE3A558EA}"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4B8CD82A-E502-436B-BC1A-14A39056C770}" type="datetimeFigureOut">
              <a:rPr lang="en-GB" smtClean="0"/>
              <a:t>18/07/2014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4E7A2CF-275F-4EA4-8559-64ECE3A558EA}"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4B8CD82A-E502-436B-BC1A-14A39056C770}" type="datetimeFigureOut">
              <a:rPr lang="en-GB" smtClean="0"/>
              <a:t>18/07/2014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4E7A2CF-275F-4EA4-8559-64ECE3A558EA}" type="slidenum">
              <a:rPr lang="en-GB" smtClean="0"/>
              <a:t>‹#›</a:t>
            </a:fld>
            <a:endParaRPr lang="en-GB"/>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8CD82A-E502-436B-BC1A-14A39056C770}" type="datetimeFigureOut">
              <a:rPr lang="en-GB" smtClean="0"/>
              <a:t>18/07/2014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4E7A2CF-275F-4EA4-8559-64ECE3A558EA}" type="slidenum">
              <a:rPr lang="en-GB" smtClean="0"/>
              <a:t>‹#›</a:t>
            </a:fld>
            <a:endParaRPr lang="en-GB"/>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4B8CD82A-E502-436B-BC1A-14A39056C770}" type="datetimeFigureOut">
              <a:rPr lang="en-GB" smtClean="0"/>
              <a:t>18/07/2014</a:t>
            </a:fld>
            <a:endParaRPr lang="en-GB"/>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GB"/>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74E7A2CF-275F-4EA4-8559-64ECE3A558EA}" type="slidenum">
              <a:rPr lang="en-GB" smtClean="0"/>
              <a:t>‹#›</a:t>
            </a:fld>
            <a:endParaRPr lang="en-GB"/>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Cathays High School</a:t>
            </a:r>
            <a:endParaRPr lang="en-GB" dirty="0"/>
          </a:p>
        </p:txBody>
      </p:sp>
      <p:sp>
        <p:nvSpPr>
          <p:cNvPr id="3" name="Subtitle 2"/>
          <p:cNvSpPr>
            <a:spLocks noGrp="1"/>
          </p:cNvSpPr>
          <p:nvPr>
            <p:ph type="subTitle" idx="1"/>
          </p:nvPr>
        </p:nvSpPr>
        <p:spPr/>
        <p:txBody>
          <a:bodyPr/>
          <a:lstStyle/>
          <a:p>
            <a:r>
              <a:rPr lang="en-GB" dirty="0" smtClean="0"/>
              <a:t>Tackling Deprivation</a:t>
            </a:r>
            <a:endParaRPr lang="en-GB" dirty="0"/>
          </a:p>
        </p:txBody>
      </p:sp>
    </p:spTree>
    <p:extLst>
      <p:ext uri="{BB962C8B-B14F-4D97-AF65-F5344CB8AC3E}">
        <p14:creationId xmlns:p14="http://schemas.microsoft.com/office/powerpoint/2010/main" val="28971400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0" indent="0">
              <a:buNone/>
            </a:pPr>
            <a:r>
              <a:rPr lang="en-GB" b="1" u="sng" dirty="0"/>
              <a:t>FSM/Non-FSM Pupils </a:t>
            </a:r>
            <a:r>
              <a:rPr lang="en-GB" b="1" u="sng" dirty="0" smtClean="0"/>
              <a:t>KS3</a:t>
            </a:r>
          </a:p>
          <a:p>
            <a:r>
              <a:rPr lang="en-GB" dirty="0"/>
              <a:t>The percentage of FSM pupils achieving the CSI was higher than the Family, local and national average figures for the five years between 2008-2012 and is higher than the national average in 2013, which is excellent</a:t>
            </a:r>
            <a:r>
              <a:rPr lang="en-GB" dirty="0" smtClean="0"/>
              <a:t>.</a:t>
            </a:r>
          </a:p>
          <a:p>
            <a:r>
              <a:rPr lang="en-GB" dirty="0" smtClean="0"/>
              <a:t>Gap between FSM and Non FSM at CSI L5+ is lower than the Family, Local and National averages</a:t>
            </a:r>
            <a:endParaRPr lang="en-GB" dirty="0"/>
          </a:p>
          <a:p>
            <a:r>
              <a:rPr lang="en-GB" dirty="0"/>
              <a:t>According to FFT data, FSM pupils’ VA performance is significantly higher than expected over three years for the CSI and the average level, for all indicators in Maths and for L5+ in Science</a:t>
            </a:r>
          </a:p>
        </p:txBody>
      </p:sp>
      <p:sp>
        <p:nvSpPr>
          <p:cNvPr id="3" name="Title 2"/>
          <p:cNvSpPr>
            <a:spLocks noGrp="1"/>
          </p:cNvSpPr>
          <p:nvPr>
            <p:ph type="title"/>
          </p:nvPr>
        </p:nvSpPr>
        <p:spPr/>
        <p:txBody>
          <a:bodyPr/>
          <a:lstStyle/>
          <a:p>
            <a:r>
              <a:rPr lang="en-GB" dirty="0" smtClean="0"/>
              <a:t>Outcomes for Pupils</a:t>
            </a:r>
            <a:endParaRPr lang="en-GB" dirty="0"/>
          </a:p>
        </p:txBody>
      </p:sp>
    </p:spTree>
    <p:extLst>
      <p:ext uri="{BB962C8B-B14F-4D97-AF65-F5344CB8AC3E}">
        <p14:creationId xmlns:p14="http://schemas.microsoft.com/office/powerpoint/2010/main" val="30538586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0" indent="0">
              <a:buNone/>
            </a:pPr>
            <a:r>
              <a:rPr lang="en-GB" b="1" u="sng" dirty="0"/>
              <a:t>FSM/Non-FSM Pupils </a:t>
            </a:r>
            <a:r>
              <a:rPr lang="en-GB" b="1" u="sng" dirty="0" smtClean="0"/>
              <a:t>KS4-2013</a:t>
            </a:r>
            <a:endParaRPr lang="en-GB" dirty="0"/>
          </a:p>
          <a:p>
            <a:r>
              <a:rPr lang="en-GB" dirty="0" smtClean="0"/>
              <a:t>FSM L2 </a:t>
            </a:r>
            <a:r>
              <a:rPr lang="en-GB" dirty="0" err="1" smtClean="0"/>
              <a:t>inc.</a:t>
            </a:r>
            <a:r>
              <a:rPr lang="en-GB" dirty="0" smtClean="0"/>
              <a:t> E and M 2013 increased on previous 2 years</a:t>
            </a:r>
          </a:p>
          <a:p>
            <a:r>
              <a:rPr lang="en-GB" dirty="0" smtClean="0"/>
              <a:t>Higher than Family and local average and equal to national average.</a:t>
            </a:r>
          </a:p>
          <a:p>
            <a:r>
              <a:rPr lang="en-GB" dirty="0" smtClean="0"/>
              <a:t>The gap to non-FSM performance was considerably smaller than Family, Local and National averages.</a:t>
            </a:r>
          </a:p>
          <a:p>
            <a:r>
              <a:rPr lang="en-GB" dirty="0" smtClean="0"/>
              <a:t>FSM performance better than Family, Local and National averages at L1, CSI and Capped Points Score</a:t>
            </a:r>
          </a:p>
          <a:p>
            <a:r>
              <a:rPr lang="en-GB" dirty="0" smtClean="0"/>
              <a:t>Increased over 3 years on these measures and the L2 threshold.</a:t>
            </a:r>
            <a:endParaRPr lang="en-GB" dirty="0"/>
          </a:p>
        </p:txBody>
      </p:sp>
      <p:sp>
        <p:nvSpPr>
          <p:cNvPr id="3" name="Title 2"/>
          <p:cNvSpPr>
            <a:spLocks noGrp="1"/>
          </p:cNvSpPr>
          <p:nvPr>
            <p:ph type="title"/>
          </p:nvPr>
        </p:nvSpPr>
        <p:spPr/>
        <p:txBody>
          <a:bodyPr/>
          <a:lstStyle/>
          <a:p>
            <a:r>
              <a:rPr lang="en-GB" dirty="0" smtClean="0"/>
              <a:t>Outcomes for Pupils (</a:t>
            </a:r>
            <a:r>
              <a:rPr lang="en-GB" dirty="0" err="1" smtClean="0"/>
              <a:t>Contd</a:t>
            </a:r>
            <a:r>
              <a:rPr lang="en-GB" dirty="0" smtClean="0"/>
              <a:t>)</a:t>
            </a:r>
            <a:endParaRPr lang="en-GB" dirty="0"/>
          </a:p>
        </p:txBody>
      </p:sp>
    </p:spTree>
    <p:extLst>
      <p:ext uri="{BB962C8B-B14F-4D97-AF65-F5344CB8AC3E}">
        <p14:creationId xmlns:p14="http://schemas.microsoft.com/office/powerpoint/2010/main" val="11896336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GB" dirty="0"/>
              <a:t>Whole school attendance increased:</a:t>
            </a:r>
          </a:p>
          <a:p>
            <a:pPr marL="0" indent="0">
              <a:buNone/>
            </a:pPr>
            <a:r>
              <a:rPr lang="en-GB" dirty="0"/>
              <a:t>87.9%-2010-11</a:t>
            </a:r>
          </a:p>
          <a:p>
            <a:pPr marL="0" indent="0">
              <a:buNone/>
            </a:pPr>
            <a:r>
              <a:rPr lang="en-GB" dirty="0"/>
              <a:t>90.5%- 2011-12</a:t>
            </a:r>
          </a:p>
          <a:p>
            <a:pPr marL="0" indent="0">
              <a:buNone/>
            </a:pPr>
            <a:r>
              <a:rPr lang="en-GB" dirty="0"/>
              <a:t>91.8%- 2012-13</a:t>
            </a:r>
          </a:p>
          <a:p>
            <a:pPr marL="0" indent="0">
              <a:buNone/>
            </a:pPr>
            <a:r>
              <a:rPr lang="en-GB" dirty="0"/>
              <a:t>93.2%- 2013- April- 2014</a:t>
            </a:r>
          </a:p>
          <a:p>
            <a:r>
              <a:rPr lang="en-GB" dirty="0"/>
              <a:t>Attendance of Czech and Slovak Roma community increased:</a:t>
            </a:r>
          </a:p>
          <a:p>
            <a:pPr marL="0" indent="0">
              <a:buNone/>
            </a:pPr>
            <a:r>
              <a:rPr lang="en-GB" dirty="0"/>
              <a:t>69% Jan 2012</a:t>
            </a:r>
          </a:p>
          <a:p>
            <a:pPr marL="0" indent="0">
              <a:buNone/>
            </a:pPr>
            <a:r>
              <a:rPr lang="en-GB" dirty="0"/>
              <a:t>88% April </a:t>
            </a:r>
            <a:r>
              <a:rPr lang="en-GB" dirty="0" smtClean="0"/>
              <a:t>2014</a:t>
            </a:r>
          </a:p>
          <a:p>
            <a:r>
              <a:rPr lang="en-GB" dirty="0" smtClean="0"/>
              <a:t>FSM pupils attendance is over 92.5%</a:t>
            </a:r>
            <a:endParaRPr lang="en-GB" dirty="0"/>
          </a:p>
          <a:p>
            <a:r>
              <a:rPr lang="en-GB" dirty="0" smtClean="0"/>
              <a:t>Non- FSM attendance is currently 1% higher than FSM pupil attendance.</a:t>
            </a:r>
          </a:p>
          <a:p>
            <a:r>
              <a:rPr lang="en-GB" dirty="0" smtClean="0"/>
              <a:t>Gap closed compared to 2012-13 where it was almost 2%.</a:t>
            </a:r>
            <a:endParaRPr lang="en-GB" dirty="0"/>
          </a:p>
        </p:txBody>
      </p:sp>
      <p:sp>
        <p:nvSpPr>
          <p:cNvPr id="3" name="Title 2"/>
          <p:cNvSpPr>
            <a:spLocks noGrp="1"/>
          </p:cNvSpPr>
          <p:nvPr>
            <p:ph type="title"/>
          </p:nvPr>
        </p:nvSpPr>
        <p:spPr/>
        <p:txBody>
          <a:bodyPr/>
          <a:lstStyle/>
          <a:p>
            <a:r>
              <a:rPr lang="en-GB" dirty="0" smtClean="0"/>
              <a:t>Outcomes (</a:t>
            </a:r>
            <a:r>
              <a:rPr lang="en-GB" dirty="0" err="1" smtClean="0"/>
              <a:t>Contd</a:t>
            </a:r>
            <a:r>
              <a:rPr lang="en-GB" dirty="0" smtClean="0"/>
              <a:t>)</a:t>
            </a:r>
            <a:endParaRPr lang="en-GB" dirty="0"/>
          </a:p>
        </p:txBody>
      </p:sp>
    </p:spTree>
    <p:extLst>
      <p:ext uri="{BB962C8B-B14F-4D97-AF65-F5344CB8AC3E}">
        <p14:creationId xmlns:p14="http://schemas.microsoft.com/office/powerpoint/2010/main" val="32921035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GB" dirty="0" smtClean="0"/>
              <a:t>Cathays High School 11-19 English medium school near centre of Cardiff.</a:t>
            </a:r>
          </a:p>
          <a:p>
            <a:r>
              <a:rPr lang="en-GB" dirty="0" err="1" smtClean="0"/>
              <a:t>NoR</a:t>
            </a:r>
            <a:r>
              <a:rPr lang="en-GB" dirty="0" smtClean="0"/>
              <a:t> 886 (including 193 in 6</a:t>
            </a:r>
            <a:r>
              <a:rPr lang="en-GB" baseline="30000" dirty="0" smtClean="0"/>
              <a:t>th</a:t>
            </a:r>
            <a:r>
              <a:rPr lang="en-GB" dirty="0" smtClean="0"/>
              <a:t> Form Entry Level 1 to Level 3 courses)</a:t>
            </a:r>
          </a:p>
          <a:p>
            <a:r>
              <a:rPr lang="en-GB" dirty="0" smtClean="0"/>
              <a:t>37% FSM</a:t>
            </a:r>
          </a:p>
          <a:p>
            <a:r>
              <a:rPr lang="en-GB" dirty="0" smtClean="0"/>
              <a:t>60% of pupils come from outside the catchment area of the school </a:t>
            </a:r>
          </a:p>
          <a:p>
            <a:r>
              <a:rPr lang="en-GB" dirty="0" smtClean="0"/>
              <a:t>69% EAL (43% below competent in English)</a:t>
            </a:r>
          </a:p>
          <a:p>
            <a:r>
              <a:rPr lang="en-GB" dirty="0" smtClean="0"/>
              <a:t>53 different ethnic groups and 64 languages other than English.</a:t>
            </a:r>
          </a:p>
          <a:p>
            <a:r>
              <a:rPr lang="en-GB" dirty="0" smtClean="0"/>
              <a:t>118 of the current years 7 to 11 came to </a:t>
            </a:r>
            <a:r>
              <a:rPr lang="en-GB" dirty="0" err="1" smtClean="0"/>
              <a:t>Cathays</a:t>
            </a:r>
            <a:r>
              <a:rPr lang="en-GB" dirty="0" smtClean="0"/>
              <a:t> High from outside UK (46 this year)</a:t>
            </a:r>
          </a:p>
          <a:p>
            <a:r>
              <a:rPr lang="en-GB" dirty="0" smtClean="0"/>
              <a:t>Another 99 students (26 this year) started secondary education other UK schools, mostly in Cardiff (26% annual pupil turnover)</a:t>
            </a:r>
          </a:p>
          <a:p>
            <a:endParaRPr lang="en-GB" dirty="0"/>
          </a:p>
        </p:txBody>
      </p:sp>
      <p:sp>
        <p:nvSpPr>
          <p:cNvPr id="3" name="Title 2"/>
          <p:cNvSpPr>
            <a:spLocks noGrp="1"/>
          </p:cNvSpPr>
          <p:nvPr>
            <p:ph type="title"/>
          </p:nvPr>
        </p:nvSpPr>
        <p:spPr/>
        <p:txBody>
          <a:bodyPr/>
          <a:lstStyle/>
          <a:p>
            <a:r>
              <a:rPr lang="en-GB" dirty="0" smtClean="0"/>
              <a:t>Context</a:t>
            </a:r>
            <a:endParaRPr lang="en-GB" dirty="0"/>
          </a:p>
        </p:txBody>
      </p:sp>
    </p:spTree>
    <p:extLst>
      <p:ext uri="{BB962C8B-B14F-4D97-AF65-F5344CB8AC3E}">
        <p14:creationId xmlns:p14="http://schemas.microsoft.com/office/powerpoint/2010/main" val="6142565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GB" dirty="0" smtClean="0"/>
              <a:t>Significant numbers of pupils (around 30% in Years 7 to 11) enter the school below functional levels of literacy.</a:t>
            </a:r>
          </a:p>
          <a:p>
            <a:r>
              <a:rPr lang="en-GB" dirty="0" smtClean="0"/>
              <a:t>Over 40% of pupils are identified with additional learning needs</a:t>
            </a:r>
          </a:p>
          <a:p>
            <a:r>
              <a:rPr lang="en-GB" dirty="0" smtClean="0"/>
              <a:t>FSM pupils over-represented in these two groups.</a:t>
            </a:r>
          </a:p>
          <a:p>
            <a:r>
              <a:rPr lang="en-GB" dirty="0" smtClean="0"/>
              <a:t>Significant increase in pupils from Czech and Slovak Roma backgrounds often are illiterate (-6 </a:t>
            </a:r>
            <a:r>
              <a:rPr lang="en-GB" dirty="0" err="1" smtClean="0"/>
              <a:t>yrs</a:t>
            </a:r>
            <a:r>
              <a:rPr lang="en-GB" dirty="0" smtClean="0"/>
              <a:t> 8mths) or functionally illiterate (below 9yrs 6mths) on arrival. </a:t>
            </a:r>
          </a:p>
          <a:p>
            <a:r>
              <a:rPr lang="en-GB" dirty="0" smtClean="0"/>
              <a:t>52% of pupils from Czech and Slovak Roma community are FSM.</a:t>
            </a:r>
          </a:p>
          <a:p>
            <a:r>
              <a:rPr lang="en-GB" dirty="0" smtClean="0"/>
              <a:t>In 2010-11 attendance was 87.9% and there was significantly worse attendance amongst FSM pupils.</a:t>
            </a:r>
          </a:p>
          <a:p>
            <a:r>
              <a:rPr lang="en-GB" dirty="0" smtClean="0"/>
              <a:t>Attendance of Czech and Slovak Roma Pupils in January 2012 was 69%.</a:t>
            </a:r>
            <a:endParaRPr lang="en-GB" dirty="0"/>
          </a:p>
        </p:txBody>
      </p:sp>
      <p:sp>
        <p:nvSpPr>
          <p:cNvPr id="3" name="Title 2"/>
          <p:cNvSpPr>
            <a:spLocks noGrp="1"/>
          </p:cNvSpPr>
          <p:nvPr>
            <p:ph type="title"/>
          </p:nvPr>
        </p:nvSpPr>
        <p:spPr/>
        <p:txBody>
          <a:bodyPr/>
          <a:lstStyle/>
          <a:p>
            <a:r>
              <a:rPr lang="en-GB" dirty="0" smtClean="0"/>
              <a:t>Challenges</a:t>
            </a:r>
            <a:endParaRPr lang="en-GB" dirty="0"/>
          </a:p>
        </p:txBody>
      </p:sp>
    </p:spTree>
    <p:extLst>
      <p:ext uri="{BB962C8B-B14F-4D97-AF65-F5344CB8AC3E}">
        <p14:creationId xmlns:p14="http://schemas.microsoft.com/office/powerpoint/2010/main" val="3820810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GB" dirty="0" smtClean="0"/>
              <a:t>AHT responsible for Inclusion and Wellbeing with explicit responsibility to develop strategies to tackle effects of poverty.</a:t>
            </a:r>
          </a:p>
          <a:p>
            <a:r>
              <a:rPr lang="en-GB" dirty="0" smtClean="0"/>
              <a:t>Area Improvement Plans and Performance Management targets of TLR holders and other staff in Inclusion and Wellbeing Team reflect key priorities in tackling disadvantage</a:t>
            </a:r>
          </a:p>
          <a:p>
            <a:r>
              <a:rPr lang="en-GB" dirty="0" smtClean="0"/>
              <a:t>Whole School Improvement Plan targets reflected</a:t>
            </a:r>
          </a:p>
          <a:p>
            <a:r>
              <a:rPr lang="en-GB" dirty="0" smtClean="0"/>
              <a:t>Specific improvement plans written to target certain groups with acute deprivation e.g. Czech and Slovak Roma community</a:t>
            </a:r>
          </a:p>
          <a:p>
            <a:r>
              <a:rPr lang="en-GB" dirty="0" smtClean="0"/>
              <a:t>Use of data to target groups from socio-economically deprived backgrounds in Inclusion and Wellbeing TLR holder meetings which focuses on a particular group e.g. White-British FSM</a:t>
            </a:r>
          </a:p>
          <a:p>
            <a:r>
              <a:rPr lang="en-GB" dirty="0" smtClean="0"/>
              <a:t>Development of individual and group action plans for identified pupils in need of support.</a:t>
            </a:r>
          </a:p>
          <a:p>
            <a:endParaRPr lang="en-GB" dirty="0"/>
          </a:p>
        </p:txBody>
      </p:sp>
      <p:sp>
        <p:nvSpPr>
          <p:cNvPr id="3" name="Title 2"/>
          <p:cNvSpPr>
            <a:spLocks noGrp="1"/>
          </p:cNvSpPr>
          <p:nvPr>
            <p:ph type="title"/>
          </p:nvPr>
        </p:nvSpPr>
        <p:spPr/>
        <p:txBody>
          <a:bodyPr>
            <a:normAutofit fontScale="90000"/>
          </a:bodyPr>
          <a:lstStyle/>
          <a:p>
            <a:r>
              <a:rPr lang="en-GB" dirty="0" smtClean="0"/>
              <a:t>Strategic Approach to Tackling deprivation</a:t>
            </a:r>
            <a:endParaRPr lang="en-GB" dirty="0"/>
          </a:p>
        </p:txBody>
      </p:sp>
    </p:spTree>
    <p:extLst>
      <p:ext uri="{BB962C8B-B14F-4D97-AF65-F5344CB8AC3E}">
        <p14:creationId xmlns:p14="http://schemas.microsoft.com/office/powerpoint/2010/main" val="540891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GB" dirty="0" smtClean="0"/>
              <a:t>Re-structure of non-teaching pastoral support staff to become Inclusion and Wellbeing Officers</a:t>
            </a:r>
          </a:p>
          <a:p>
            <a:r>
              <a:rPr lang="en-GB" dirty="0" smtClean="0"/>
              <a:t>4 of the 7 go out to families as well as in-school work</a:t>
            </a:r>
          </a:p>
          <a:p>
            <a:r>
              <a:rPr lang="en-GB" dirty="0" smtClean="0"/>
              <a:t>Faster action to address disaffection and poor attendance, behaviour and punctuality</a:t>
            </a:r>
          </a:p>
          <a:p>
            <a:r>
              <a:rPr lang="en-GB" dirty="0" smtClean="0"/>
              <a:t>Strengthens link with parents as we often go to them</a:t>
            </a:r>
          </a:p>
          <a:p>
            <a:r>
              <a:rPr lang="en-GB" dirty="0"/>
              <a:t>3 of the 7 more school based implementing strategies to keep pupils in </a:t>
            </a:r>
            <a:r>
              <a:rPr lang="en-GB" dirty="0" smtClean="0"/>
              <a:t>school</a:t>
            </a:r>
          </a:p>
          <a:p>
            <a:r>
              <a:rPr lang="en-GB" dirty="0" smtClean="0"/>
              <a:t>2 are in charge of developing provision to avoid FTEs</a:t>
            </a:r>
          </a:p>
          <a:p>
            <a:r>
              <a:rPr lang="en-GB" dirty="0" smtClean="0"/>
              <a:t>Head of School roles gave greater focus to positive engagement strategies</a:t>
            </a:r>
          </a:p>
          <a:p>
            <a:r>
              <a:rPr lang="en-GB" dirty="0" err="1" smtClean="0"/>
              <a:t>HoY</a:t>
            </a:r>
            <a:r>
              <a:rPr lang="en-GB" dirty="0" smtClean="0"/>
              <a:t> role has greater emphasis on tackling disadvantage and deprivation through use of data and leading on engagement strategies.</a:t>
            </a:r>
            <a:endParaRPr lang="en-GB" dirty="0"/>
          </a:p>
        </p:txBody>
      </p:sp>
      <p:sp>
        <p:nvSpPr>
          <p:cNvPr id="3" name="Title 2"/>
          <p:cNvSpPr>
            <a:spLocks noGrp="1"/>
          </p:cNvSpPr>
          <p:nvPr>
            <p:ph type="title"/>
          </p:nvPr>
        </p:nvSpPr>
        <p:spPr/>
        <p:txBody>
          <a:bodyPr>
            <a:normAutofit fontScale="90000"/>
          </a:bodyPr>
          <a:lstStyle/>
          <a:p>
            <a:r>
              <a:rPr lang="en-GB" dirty="0" smtClean="0"/>
              <a:t>Specific Action- Staff roles and responsibilities</a:t>
            </a:r>
            <a:endParaRPr lang="en-GB" dirty="0"/>
          </a:p>
        </p:txBody>
      </p:sp>
    </p:spTree>
    <p:extLst>
      <p:ext uri="{BB962C8B-B14F-4D97-AF65-F5344CB8AC3E}">
        <p14:creationId xmlns:p14="http://schemas.microsoft.com/office/powerpoint/2010/main" val="27977051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GB" dirty="0" smtClean="0"/>
              <a:t>Every pupil in years 7, 10 and 11 is offered a family interview with a member of SMT</a:t>
            </a:r>
          </a:p>
          <a:p>
            <a:r>
              <a:rPr lang="en-GB" dirty="0" smtClean="0"/>
              <a:t>Bilingual translation at Parents’ Evening</a:t>
            </a:r>
          </a:p>
          <a:p>
            <a:r>
              <a:rPr lang="en-GB" dirty="0" smtClean="0"/>
              <a:t>Bring a Parent to School Day, Open Evening and New Parents</a:t>
            </a:r>
            <a:r>
              <a:rPr lang="en-GB" dirty="0"/>
              <a:t>’ Evening, Family Learning </a:t>
            </a:r>
            <a:r>
              <a:rPr lang="en-GB" dirty="0" smtClean="0"/>
              <a:t>activities and Transition Saturdays- Year 7</a:t>
            </a:r>
          </a:p>
          <a:p>
            <a:r>
              <a:rPr lang="en-GB" dirty="0" smtClean="0"/>
              <a:t>Strategies to help parents, help their children’s learning</a:t>
            </a:r>
          </a:p>
          <a:p>
            <a:r>
              <a:rPr lang="en-GB" dirty="0" smtClean="0"/>
              <a:t>Meeting with Czech and Slovak Roma parents.</a:t>
            </a:r>
          </a:p>
        </p:txBody>
      </p:sp>
      <p:sp>
        <p:nvSpPr>
          <p:cNvPr id="3" name="Title 2"/>
          <p:cNvSpPr>
            <a:spLocks noGrp="1"/>
          </p:cNvSpPr>
          <p:nvPr>
            <p:ph type="title"/>
          </p:nvPr>
        </p:nvSpPr>
        <p:spPr/>
        <p:txBody>
          <a:bodyPr>
            <a:normAutofit fontScale="90000"/>
          </a:bodyPr>
          <a:lstStyle/>
          <a:p>
            <a:r>
              <a:rPr lang="en-GB" dirty="0" smtClean="0"/>
              <a:t>Specific Actions- Parental Engagement</a:t>
            </a:r>
            <a:endParaRPr lang="en-GB" dirty="0"/>
          </a:p>
        </p:txBody>
      </p:sp>
    </p:spTree>
    <p:extLst>
      <p:ext uri="{BB962C8B-B14F-4D97-AF65-F5344CB8AC3E}">
        <p14:creationId xmlns:p14="http://schemas.microsoft.com/office/powerpoint/2010/main" val="5782354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Linking with Somali community support groups</a:t>
            </a:r>
          </a:p>
          <a:p>
            <a:r>
              <a:rPr lang="en-GB" dirty="0" smtClean="0"/>
              <a:t>Inclusion and Wellbeing Officer from Czech and Slovak Roma community</a:t>
            </a:r>
          </a:p>
          <a:p>
            <a:r>
              <a:rPr lang="en-GB" dirty="0" smtClean="0"/>
              <a:t>Developing links with local Mosques and engaging positive role models</a:t>
            </a:r>
          </a:p>
          <a:p>
            <a:endParaRPr lang="en-GB" dirty="0"/>
          </a:p>
        </p:txBody>
      </p:sp>
      <p:sp>
        <p:nvSpPr>
          <p:cNvPr id="3" name="Title 2"/>
          <p:cNvSpPr>
            <a:spLocks noGrp="1"/>
          </p:cNvSpPr>
          <p:nvPr>
            <p:ph type="title"/>
          </p:nvPr>
        </p:nvSpPr>
        <p:spPr/>
        <p:txBody>
          <a:bodyPr>
            <a:normAutofit fontScale="90000"/>
          </a:bodyPr>
          <a:lstStyle/>
          <a:p>
            <a:r>
              <a:rPr lang="en-GB" dirty="0" smtClean="0"/>
              <a:t>Specific Action- Using Community expertise</a:t>
            </a:r>
            <a:endParaRPr lang="en-GB" dirty="0"/>
          </a:p>
        </p:txBody>
      </p:sp>
    </p:spTree>
    <p:extLst>
      <p:ext uri="{BB962C8B-B14F-4D97-AF65-F5344CB8AC3E}">
        <p14:creationId xmlns:p14="http://schemas.microsoft.com/office/powerpoint/2010/main" val="3079716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Development of KS3 Integrated Studies group focus on developing Literacy and Numeracy</a:t>
            </a:r>
          </a:p>
          <a:p>
            <a:r>
              <a:rPr lang="en-GB" dirty="0" smtClean="0"/>
              <a:t>Development of KS4 Integrated Studies group developing literacy and numeracy and achieving Level 1 threshold</a:t>
            </a:r>
          </a:p>
          <a:p>
            <a:r>
              <a:rPr lang="en-GB" dirty="0" smtClean="0"/>
              <a:t>Alternative Curriculum programme development</a:t>
            </a:r>
          </a:p>
          <a:p>
            <a:pPr marL="0" indent="0">
              <a:buNone/>
            </a:pPr>
            <a:endParaRPr lang="en-GB" dirty="0"/>
          </a:p>
        </p:txBody>
      </p:sp>
      <p:sp>
        <p:nvSpPr>
          <p:cNvPr id="3" name="Title 2"/>
          <p:cNvSpPr>
            <a:spLocks noGrp="1"/>
          </p:cNvSpPr>
          <p:nvPr>
            <p:ph type="title"/>
          </p:nvPr>
        </p:nvSpPr>
        <p:spPr/>
        <p:txBody>
          <a:bodyPr>
            <a:normAutofit fontScale="90000"/>
          </a:bodyPr>
          <a:lstStyle/>
          <a:p>
            <a:r>
              <a:rPr lang="en-GB" dirty="0" smtClean="0"/>
              <a:t>Specific Actions- Developing Provision</a:t>
            </a:r>
            <a:endParaRPr lang="en-GB" dirty="0"/>
          </a:p>
        </p:txBody>
      </p:sp>
    </p:spTree>
    <p:extLst>
      <p:ext uri="{BB962C8B-B14F-4D97-AF65-F5344CB8AC3E}">
        <p14:creationId xmlns:p14="http://schemas.microsoft.com/office/powerpoint/2010/main" val="36450703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Development of Restorative Approaches</a:t>
            </a:r>
          </a:p>
          <a:p>
            <a:r>
              <a:rPr lang="en-GB" dirty="0" smtClean="0"/>
              <a:t>Refining the data tracking system for ALN pupils</a:t>
            </a:r>
          </a:p>
          <a:p>
            <a:r>
              <a:rPr lang="en-GB" dirty="0" smtClean="0"/>
              <a:t>Targeting FSM and other identified pupils vulnerable to disadvantage for enrichment opportunities in school and within the community.</a:t>
            </a:r>
            <a:endParaRPr lang="en-GB" dirty="0"/>
          </a:p>
        </p:txBody>
      </p:sp>
      <p:sp>
        <p:nvSpPr>
          <p:cNvPr id="3" name="Title 2"/>
          <p:cNvSpPr>
            <a:spLocks noGrp="1"/>
          </p:cNvSpPr>
          <p:nvPr>
            <p:ph type="title"/>
          </p:nvPr>
        </p:nvSpPr>
        <p:spPr/>
        <p:txBody>
          <a:bodyPr>
            <a:normAutofit fontScale="90000"/>
          </a:bodyPr>
          <a:lstStyle/>
          <a:p>
            <a:r>
              <a:rPr lang="en-GB" dirty="0" smtClean="0"/>
              <a:t>Specific Action- Current developments</a:t>
            </a:r>
            <a:endParaRPr lang="en-GB" dirty="0"/>
          </a:p>
        </p:txBody>
      </p:sp>
    </p:spTree>
    <p:extLst>
      <p:ext uri="{BB962C8B-B14F-4D97-AF65-F5344CB8AC3E}">
        <p14:creationId xmlns:p14="http://schemas.microsoft.com/office/powerpoint/2010/main" val="4298561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itle_x0020__x0028_Welsh_x0029_ xmlns="4c2d5879-4e17-4934-9dac-90b30ab598df" xsi:nil="true"/>
    <b6bad8d7342d4cc5ae5d0cd685ebd519 xmlns="4c2d5879-4e17-4934-9dac-90b30ab598df">
      <Terms xmlns="http://schemas.microsoft.com/office/infopath/2007/PartnerControls">
        <TermInfo xmlns="http://schemas.microsoft.com/office/infopath/2007/PartnerControls">
          <TermName xmlns="http://schemas.microsoft.com/office/infopath/2007/PartnerControls">English</TermName>
          <TermId xmlns="http://schemas.microsoft.com/office/infopath/2007/PartnerControls">777de1d1-cd30-4966-a2e3-f61db4c431e8</TermId>
        </TermInfo>
      </Terms>
    </b6bad8d7342d4cc5ae5d0cd685ebd519>
    <Calendar_x0020_Year xmlns="4c2d5879-4e17-4934-9dac-90b30ab598df" xsi:nil="true"/>
    <Retention_x0020_Year xmlns="4c2d5879-4e17-4934-9dac-90b30ab598df" xsi:nil="true"/>
    <TaxCatchAll xmlns="4c2d5879-4e17-4934-9dac-90b30ab598df">
      <Value>1</Value>
    </TaxCatchAll>
    <Academic_x0020_Year xmlns="4c2d5879-4e17-4934-9dac-90b30ab598df" xsi:nil="true"/>
    <Financial_x0020_Year xmlns="4c2d5879-4e17-4934-9dac-90b30ab598df" xsi:nil="true"/>
    <Sector xmlns="4c2d5879-4e17-4934-9dac-90b30ab598df" xsi:nil="true"/>
    <Process_x0020_-_x0020_EV xmlns="7a1d43f2-460a-4856-ba52-b632e8cb8017" xsi:nil="true"/>
    <Type_x0020_of_x0020_Event xmlns="7a1d43f2-460a-4856-ba52-b632e8cb8017" xsi:nil="true"/>
    <Inspector_x0020_Type xmlns="4c2d5879-4e17-4934-9dac-90b30ab598df" xsi:nil="true"/>
    <Venue_x0020_Name xmlns="7a1d43f2-460a-4856-ba52-b632e8cb8017" xsi:nil="true"/>
    <System_x0020_-_x0020_EV xmlns="7a1d43f2-460a-4856-ba52-b632e8cb8017" xsi:nil="true"/>
    <_x0031_st_x0020_Day_x0020_of_x0020_training xmlns="7a1d43f2-460a-4856-ba52-b632e8cb8017">2014-05-06T23:00:00+00:00</_x0031_st_x0020_Day_x0020_of_x0020_training>
    <COBAS_x0020_Event_x0020_ID xmlns="4c2d5879-4e17-4934-9dac-90b30ab598df">04882</COBAS_x0020_Event_x0020_ID>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Events Standard Document" ma:contentTypeID="0x0101004FF563581D1EBA4688BFE70077AFADA60F00E544CC5A3007DA46AA5A86B2D5298B46" ma:contentTypeVersion="8" ma:contentTypeDescription="" ma:contentTypeScope="" ma:versionID="9bc3c8db5dda290c9e6b99c4165e2440">
  <xsd:schema xmlns:xsd="http://www.w3.org/2001/XMLSchema" xmlns:xs="http://www.w3.org/2001/XMLSchema" xmlns:p="http://schemas.microsoft.com/office/2006/metadata/properties" xmlns:ns2="4c2d5879-4e17-4934-9dac-90b30ab598df" xmlns:ns3="7a1d43f2-460a-4856-ba52-b632e8cb8017" targetNamespace="http://schemas.microsoft.com/office/2006/metadata/properties" ma:root="true" ma:fieldsID="7ce6fbc54d1f27cca640448d41403c80" ns2:_="" ns3:_="">
    <xsd:import namespace="4c2d5879-4e17-4934-9dac-90b30ab598df"/>
    <xsd:import namespace="7a1d43f2-460a-4856-ba52-b632e8cb8017"/>
    <xsd:element name="properties">
      <xsd:complexType>
        <xsd:sequence>
          <xsd:element name="documentManagement">
            <xsd:complexType>
              <xsd:all>
                <xsd:element ref="ns2:Title_x0020__x0028_Welsh_x0029_" minOccurs="0"/>
                <xsd:element ref="ns2:b6bad8d7342d4cc5ae5d0cd685ebd519" minOccurs="0"/>
                <xsd:element ref="ns2:TaxCatchAll" minOccurs="0"/>
                <xsd:element ref="ns2:TaxCatchAllLabel" minOccurs="0"/>
                <xsd:element ref="ns2:Academic_x0020_Year" minOccurs="0"/>
                <xsd:element ref="ns2:Financial_x0020_Year" minOccurs="0"/>
                <xsd:element ref="ns2:Calendar_x0020_Year" minOccurs="0"/>
                <xsd:element ref="ns2:Retention_x0020_Year" minOccurs="0"/>
                <xsd:element ref="ns3:System_x0020_-_x0020_EV" minOccurs="0"/>
                <xsd:element ref="ns3:Process_x0020_-_x0020_EV" minOccurs="0"/>
                <xsd:element ref="ns2:Sector" minOccurs="0"/>
                <xsd:element ref="ns3:Type_x0020_of_x0020_Event" minOccurs="0"/>
                <xsd:element ref="ns2:Inspector_x0020_Type" minOccurs="0"/>
                <xsd:element ref="ns3:_x0031_st_x0020_Day_x0020_of_x0020_training" minOccurs="0"/>
                <xsd:element ref="ns2:COBAS_x0020_Event_x0020_ID" minOccurs="0"/>
                <xsd:element ref="ns3:Venue_x0020_Na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2d5879-4e17-4934-9dac-90b30ab598df" elementFormDefault="qualified">
    <xsd:import namespace="http://schemas.microsoft.com/office/2006/documentManagement/types"/>
    <xsd:import namespace="http://schemas.microsoft.com/office/infopath/2007/PartnerControls"/>
    <xsd:element name="Title_x0020__x0028_Welsh_x0029_" ma:index="8" nillable="true" ma:displayName="Title (Welsh)" ma:internalName="Title_x0020__x0028_Welsh_x0029_" ma:readOnly="false">
      <xsd:simpleType>
        <xsd:restriction base="dms:Text">
          <xsd:maxLength value="255"/>
        </xsd:restriction>
      </xsd:simpleType>
    </xsd:element>
    <xsd:element name="b6bad8d7342d4cc5ae5d0cd685ebd519" ma:index="9" nillable="true" ma:taxonomy="true" ma:internalName="b6bad8d7342d4cc5ae5d0cd685ebd519" ma:taxonomyFieldName="Estyn_x0020_Language" ma:displayName="Estyn Language" ma:default="1;#English|777de1d1-cd30-4966-a2e3-f61db4c431e8" ma:fieldId="{b6bad8d7-342d-4cc5-ae5d-0cd685ebd519}" ma:sspId="5738bd62-a19a-4655-9560-0b73e07f5850" ma:termSetId="eb424e29-e252-4e5d-8539-61dc1fceb106" ma:anchorId="00000000-0000-0000-0000-000000000000" ma:open="false" ma:isKeyword="false">
      <xsd:complexType>
        <xsd:sequence>
          <xsd:element ref="pc:Terms" minOccurs="0" maxOccurs="1"/>
        </xsd:sequence>
      </xsd:complexType>
    </xsd:element>
    <xsd:element name="TaxCatchAll" ma:index="10" nillable="true" ma:displayName="Taxonomy Catch All Column" ma:description="" ma:hidden="true" ma:list="{eee9cb75-98a5-42be-a321-a89add8f77db}" ma:internalName="TaxCatchAll" ma:showField="CatchAllData"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TaxCatchAllLabel" ma:index="11" nillable="true" ma:displayName="Taxonomy Catch All Column1" ma:description="" ma:hidden="true" ma:list="{eee9cb75-98a5-42be-a321-a89add8f77db}" ma:internalName="TaxCatchAllLabel" ma:readOnly="true" ma:showField="CatchAllDataLabel"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Academic_x0020_Year" ma:index="13" nillable="true" ma:displayName="Academic Year" ma:list="{6898bcd6-8000-4fcf-a942-abceb10dcfac}" ma:internalName="Academic_x0020_Year" ma:readOnly="false" ma:showField="Title" ma:web="4c2d5879-4e17-4934-9dac-90b30ab598df">
      <xsd:simpleType>
        <xsd:restriction base="dms:Lookup"/>
      </xsd:simpleType>
    </xsd:element>
    <xsd:element name="Financial_x0020_Year" ma:index="14" nillable="true" ma:displayName="Financial Year" ma:list="{d67f7af0-7e37-411d-b0f7-68a159549fd4}" ma:internalName="Financial_x0020_Year" ma:readOnly="false" ma:showField="Title" ma:web="4c2d5879-4e17-4934-9dac-90b30ab598df">
      <xsd:simpleType>
        <xsd:restriction base="dms:Lookup"/>
      </xsd:simpleType>
    </xsd:element>
    <xsd:element name="Calendar_x0020_Year" ma:index="15" nillable="true" ma:displayName="Calendar Year" ma:list="{8616dad4-7983-4cd6-aa6b-8cfbe2eb9d6e}" ma:internalName="Calendar_x0020_Year" ma:readOnly="false" ma:showField="Title" ma:web="4c2d5879-4e17-4934-9dac-90b30ab598df">
      <xsd:simpleType>
        <xsd:restriction base="dms:Lookup"/>
      </xsd:simpleType>
    </xsd:element>
    <xsd:element name="Retention_x0020_Year" ma:index="16" nillable="true" ma:displayName="Retention Year" ma:format="DateOnly" ma:internalName="Retention_x0020_Year">
      <xsd:simpleType>
        <xsd:restriction base="dms:DateTime"/>
      </xsd:simpleType>
    </xsd:element>
    <xsd:element name="Sector" ma:index="19" nillable="true" ma:displayName="Sector" ma:format="Dropdown" ma:internalName="Sector">
      <xsd:simpleType>
        <xsd:restriction base="dms:Choice">
          <xsd:enumeration value="Adult Community Learning"/>
          <xsd:enumeration value="Careers"/>
          <xsd:enumeration value="FE"/>
          <xsd:enumeration value="Independent"/>
          <xsd:enumeration value="Independent Special"/>
          <xsd:enumeration value="Independent Special College"/>
          <xsd:enumeration value="Local Authority"/>
          <xsd:enumeration value="Non-Maintained Nurseries"/>
          <xsd:enumeration value="Maintained Nurseries"/>
          <xsd:enumeration value="Offender Learning"/>
          <xsd:enumeration value="Primary"/>
          <xsd:enumeration value="Pupil Referral Unit"/>
          <xsd:enumeration value="Secondary"/>
          <xsd:enumeration value="Special"/>
          <xsd:enumeration value="Teacher Education and Training"/>
          <xsd:enumeration value="Welsh for Adults"/>
          <xsd:enumeration value="Work Based Learning"/>
          <xsd:enumeration value="Other/Non specific"/>
          <xsd:enumeration value="X-Sector (Cross-Sector)"/>
        </xsd:restriction>
      </xsd:simpleType>
    </xsd:element>
    <xsd:element name="Inspector_x0020_Type" ma:index="21" nillable="true" ma:displayName="Inspector Type" ma:format="Dropdown" ma:internalName="Inspector_x0020_Type">
      <xsd:simpleType>
        <xsd:restriction base="dms:Choice">
          <xsd:enumeration value="AI (Additional inspectors)"/>
          <xsd:enumeration value="LA officers on EM visits"/>
          <xsd:enumeration value="LI (Lay inspectors)"/>
          <xsd:enumeration value="PI (Peer Inspectors)"/>
          <xsd:enumeration value="RgI (Registered Inspectors)"/>
          <xsd:enumeration value="RgNI (Registered Nursery Inspectors)"/>
          <xsd:enumeration value="SL (System Leader)"/>
          <xsd:enumeration value="HMI (Her Majesties Inspector)"/>
        </xsd:restriction>
      </xsd:simpleType>
    </xsd:element>
    <xsd:element name="COBAS_x0020_Event_x0020_ID" ma:index="23" nillable="true" ma:displayName="COBAS Event ID" ma:internalName="COBAS_x0020_Event_x0020_ID">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a1d43f2-460a-4856-ba52-b632e8cb8017" elementFormDefault="qualified">
    <xsd:import namespace="http://schemas.microsoft.com/office/2006/documentManagement/types"/>
    <xsd:import namespace="http://schemas.microsoft.com/office/infopath/2007/PartnerControls"/>
    <xsd:element name="System_x0020_-_x0020_EV" ma:index="17" nillable="true" ma:displayName="System - EV" ma:list="{680eb6eb-fee7-448d-aae5-2b2d56daebf1}" ma:internalName="System_x0020__x002d__x0020_EV" ma:readOnly="false" ma:showField="Title" ma:web="7a1d43f2-460a-4856-ba52-b632e8cb8017">
      <xsd:simpleType>
        <xsd:restriction base="dms:Lookup"/>
      </xsd:simpleType>
    </xsd:element>
    <xsd:element name="Process_x0020_-_x0020_EV" ma:index="18" nillable="true" ma:displayName="Process - EV" ma:list="{397fac23-c972-4a25-9e4c-9567a3d5d55a}" ma:internalName="Process_x0020__x002d__x0020_EV" ma:readOnly="false" ma:showField="Title" ma:web="7a1d43f2-460a-4856-ba52-b632e8cb8017">
      <xsd:simpleType>
        <xsd:restriction base="dms:Lookup"/>
      </xsd:simpleType>
    </xsd:element>
    <xsd:element name="Type_x0020_of_x0020_Event" ma:index="20" nillable="true" ma:displayName="Type of Event" ma:format="Dropdown" ma:internalName="Type_x0020_of_x0020_Event">
      <xsd:simpleType>
        <xsd:restriction base="dms:Choice">
          <xsd:enumeration value="Initial"/>
          <xsd:enumeration value="Update &amp; routine"/>
          <xsd:enumeration value="Annual forums"/>
          <xsd:enumeration value="Building capacity"/>
          <xsd:enumeration value="Estyn forums"/>
        </xsd:restriction>
      </xsd:simpleType>
    </xsd:element>
    <xsd:element name="_x0031_st_x0020_Day_x0020_of_x0020_training" ma:index="22" nillable="true" ma:displayName="1st Day of training" ma:format="DateOnly" ma:internalName="_x0031_st_x0020_Day_x0020_of_x0020_training">
      <xsd:simpleType>
        <xsd:restriction base="dms:DateTime"/>
      </xsd:simpleType>
    </xsd:element>
    <xsd:element name="Venue_x0020_Name" ma:index="24" nillable="true" ma:displayName="Venue Name" ma:list="{8b5a81d5-f063-401d-92b1-c7516704b15a}" ma:internalName="Venue_x0020_Name" ma:showField="Venue_x0020_Name_x0020_for_x0020" ma:web="7a1d43f2-460a-4856-ba52-b632e8cb8017">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F44D356-1D9A-43BD-AD72-9248FE91007C}">
  <ds:schemaRefs>
    <ds:schemaRef ds:uri="http://purl.org/dc/dcmitype/"/>
    <ds:schemaRef ds:uri="http://schemas.microsoft.com/office/2006/documentManagement/types"/>
    <ds:schemaRef ds:uri="http://schemas.openxmlformats.org/package/2006/metadata/core-properties"/>
    <ds:schemaRef ds:uri="http://purl.org/dc/elements/1.1/"/>
    <ds:schemaRef ds:uri="http://schemas.microsoft.com/office/2006/metadata/properties"/>
    <ds:schemaRef ds:uri="4c2d5879-4e17-4934-9dac-90b30ab598df"/>
    <ds:schemaRef ds:uri="http://schemas.microsoft.com/office/infopath/2007/PartnerControls"/>
    <ds:schemaRef ds:uri="7a1d43f2-460a-4856-ba52-b632e8cb8017"/>
    <ds:schemaRef ds:uri="http://www.w3.org/XML/1998/namespace"/>
    <ds:schemaRef ds:uri="http://purl.org/dc/terms/"/>
  </ds:schemaRefs>
</ds:datastoreItem>
</file>

<file path=customXml/itemProps2.xml><?xml version="1.0" encoding="utf-8"?>
<ds:datastoreItem xmlns:ds="http://schemas.openxmlformats.org/officeDocument/2006/customXml" ds:itemID="{7F86D9C3-F00F-429C-B9D3-1349EC991785}">
  <ds:schemaRefs>
    <ds:schemaRef ds:uri="http://schemas.microsoft.com/sharepoint/v3/contenttype/forms"/>
  </ds:schemaRefs>
</ds:datastoreItem>
</file>

<file path=customXml/itemProps3.xml><?xml version="1.0" encoding="utf-8"?>
<ds:datastoreItem xmlns:ds="http://schemas.openxmlformats.org/officeDocument/2006/customXml" ds:itemID="{C090C032-F87A-4317-88B3-23D2C1CF52E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2d5879-4e17-4934-9dac-90b30ab598df"/>
    <ds:schemaRef ds:uri="7a1d43f2-460a-4856-ba52-b632e8cb801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Waveform</Template>
  <TotalTime>244</TotalTime>
  <Words>887</Words>
  <Application>Microsoft Office PowerPoint</Application>
  <PresentationFormat>On-screen Show (4:3)</PresentationFormat>
  <Paragraphs>89</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Waveform</vt:lpstr>
      <vt:lpstr>Cathays High School</vt:lpstr>
      <vt:lpstr>Context</vt:lpstr>
      <vt:lpstr>Challenges</vt:lpstr>
      <vt:lpstr>Strategic Approach to Tackling deprivation</vt:lpstr>
      <vt:lpstr>Specific Action- Staff roles and responsibilities</vt:lpstr>
      <vt:lpstr>Specific Actions- Parental Engagement</vt:lpstr>
      <vt:lpstr>Specific Action- Using Community expertise</vt:lpstr>
      <vt:lpstr>Specific Actions- Developing Provision</vt:lpstr>
      <vt:lpstr>Specific Action- Current developments</vt:lpstr>
      <vt:lpstr>Outcomes for Pupils</vt:lpstr>
      <vt:lpstr>Outcomes for Pupils (Contd)</vt:lpstr>
      <vt:lpstr>Outcomes (Contd)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Cathays High School</dc:title>
  <dc:creator>Stuart</dc:creator>
  <cp:lastModifiedBy>Dean George</cp:lastModifiedBy>
  <cp:revision>25</cp:revision>
  <cp:lastPrinted>2014-04-29T17:19:38Z</cp:lastPrinted>
  <dcterms:created xsi:type="dcterms:W3CDTF">2014-04-29T13:04:21Z</dcterms:created>
  <dcterms:modified xsi:type="dcterms:W3CDTF">2014-07-18T10:58:29Z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0x0101004FF563581D1EBA4688BFE70077AFADA60F00E544CC5A3007DA46AA5A86B2D5298B46</vt:lpwstr>
  </property>
  <property fmtid="{D5CDD505-2E9C-101B-9397-08002B2CF9AE}" pid="3" name="Estyn Language">
    <vt:lpwstr>1;#English|777de1d1-cd30-4966-a2e3-f61db4c431e8</vt:lpwstr>
  </property>
</Properties>
</file>