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handoutMasterIdLst>
    <p:handoutMasterId r:id="rId23"/>
  </p:handoutMasterIdLst>
  <p:sldIdLst>
    <p:sldId id="256" r:id="rId6"/>
    <p:sldId id="257" r:id="rId7"/>
    <p:sldId id="270" r:id="rId8"/>
    <p:sldId id="258" r:id="rId9"/>
    <p:sldId id="260" r:id="rId10"/>
    <p:sldId id="262" r:id="rId11"/>
    <p:sldId id="259" r:id="rId12"/>
    <p:sldId id="263" r:id="rId13"/>
    <p:sldId id="264" r:id="rId14"/>
    <p:sldId id="265" r:id="rId15"/>
    <p:sldId id="266" r:id="rId16"/>
    <p:sldId id="267" r:id="rId17"/>
    <p:sldId id="268" r:id="rId18"/>
    <p:sldId id="269" r:id="rId19"/>
    <p:sldId id="271" r:id="rId20"/>
    <p:sldId id="272" r:id="rId21"/>
    <p:sldId id="273" r:id="rId22"/>
  </p:sldIdLst>
  <p:sldSz cx="9144000" cy="6858000" type="screen4x3"/>
  <p:notesSz cx="6797675" cy="9928225"/>
  <p:defaultTextStyle>
    <a:defPPr>
      <a:defRPr lang="en-GB"/>
    </a:defPPr>
    <a:lvl1pPr algn="r" rtl="0" fontAlgn="base">
      <a:spcBef>
        <a:spcPct val="0"/>
      </a:spcBef>
      <a:spcAft>
        <a:spcPct val="0"/>
      </a:spcAft>
      <a:defRPr kern="1200">
        <a:solidFill>
          <a:schemeClr val="tx1"/>
        </a:solidFill>
        <a:latin typeface="Arial" charset="0"/>
        <a:ea typeface="+mn-ea"/>
        <a:cs typeface="+mn-cs"/>
      </a:defRPr>
    </a:lvl1pPr>
    <a:lvl2pPr marL="457200" algn="r" rtl="0" fontAlgn="base">
      <a:spcBef>
        <a:spcPct val="0"/>
      </a:spcBef>
      <a:spcAft>
        <a:spcPct val="0"/>
      </a:spcAft>
      <a:defRPr kern="1200">
        <a:solidFill>
          <a:schemeClr val="tx1"/>
        </a:solidFill>
        <a:latin typeface="Arial" charset="0"/>
        <a:ea typeface="+mn-ea"/>
        <a:cs typeface="+mn-cs"/>
      </a:defRPr>
    </a:lvl2pPr>
    <a:lvl3pPr marL="914400" algn="r" rtl="0" fontAlgn="base">
      <a:spcBef>
        <a:spcPct val="0"/>
      </a:spcBef>
      <a:spcAft>
        <a:spcPct val="0"/>
      </a:spcAft>
      <a:defRPr kern="1200">
        <a:solidFill>
          <a:schemeClr val="tx1"/>
        </a:solidFill>
        <a:latin typeface="Arial" charset="0"/>
        <a:ea typeface="+mn-ea"/>
        <a:cs typeface="+mn-cs"/>
      </a:defRPr>
    </a:lvl3pPr>
    <a:lvl4pPr marL="1371600" algn="r" rtl="0" fontAlgn="base">
      <a:spcBef>
        <a:spcPct val="0"/>
      </a:spcBef>
      <a:spcAft>
        <a:spcPct val="0"/>
      </a:spcAft>
      <a:defRPr kern="1200">
        <a:solidFill>
          <a:schemeClr val="tx1"/>
        </a:solidFill>
        <a:latin typeface="Arial" charset="0"/>
        <a:ea typeface="+mn-ea"/>
        <a:cs typeface="+mn-cs"/>
      </a:defRPr>
    </a:lvl4pPr>
    <a:lvl5pPr marL="1828800" algn="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0" autoAdjust="0"/>
    <p:restoredTop sz="94643" autoAdjust="0"/>
  </p:normalViewPr>
  <p:slideViewPr>
    <p:cSldViewPr>
      <p:cViewPr varScale="1">
        <p:scale>
          <a:sx n="77" d="100"/>
          <a:sy n="77" d="100"/>
        </p:scale>
        <p:origin x="-96" y="-13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426650-A0F9-458E-A683-98C402BCF5D9}"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GB"/>
        </a:p>
      </dgm:t>
    </dgm:pt>
    <dgm:pt modelId="{3C0E5F33-78CE-4DC2-95E8-117C70D8D515}">
      <dgm:prSet phldrT="[Text]" custT="1"/>
      <dgm:spPr/>
      <dgm:t>
        <a:bodyPr/>
        <a:lstStyle/>
        <a:p>
          <a:r>
            <a:rPr lang="en-GB" sz="1800" b="1" dirty="0" smtClean="0">
              <a:solidFill>
                <a:schemeClr val="tx1"/>
              </a:solidFill>
              <a:latin typeface="Century Gothic" pitchFamily="34" charset="0"/>
            </a:rPr>
            <a:t>Leadership</a:t>
          </a:r>
          <a:endParaRPr lang="en-GB" sz="1800" b="1" dirty="0">
            <a:solidFill>
              <a:schemeClr val="tx1"/>
            </a:solidFill>
            <a:latin typeface="Century Gothic" pitchFamily="34" charset="0"/>
          </a:endParaRPr>
        </a:p>
      </dgm:t>
    </dgm:pt>
    <dgm:pt modelId="{43EAFC41-0FDB-4D5F-8B04-D66250AEF8A3}" type="parTrans" cxnId="{6FDED9E2-63D7-45F2-AE7D-0BE3D9601FD2}">
      <dgm:prSet/>
      <dgm:spPr/>
      <dgm:t>
        <a:bodyPr/>
        <a:lstStyle/>
        <a:p>
          <a:endParaRPr lang="en-GB"/>
        </a:p>
      </dgm:t>
    </dgm:pt>
    <dgm:pt modelId="{ABDEE355-7FCF-4A72-9C89-0DA8B27E73F9}" type="sibTrans" cxnId="{6FDED9E2-63D7-45F2-AE7D-0BE3D9601FD2}">
      <dgm:prSet/>
      <dgm:spPr/>
      <dgm:t>
        <a:bodyPr/>
        <a:lstStyle/>
        <a:p>
          <a:endParaRPr lang="en-GB"/>
        </a:p>
      </dgm:t>
    </dgm:pt>
    <dgm:pt modelId="{3FCD9309-67FE-4C9A-B972-6704ED6F63F7}">
      <dgm:prSet phldrT="[Text]" custT="1"/>
      <dgm:spPr/>
      <dgm:t>
        <a:bodyPr/>
        <a:lstStyle/>
        <a:p>
          <a:r>
            <a:rPr lang="en-GB" sz="1800" b="1" dirty="0" smtClean="0">
              <a:solidFill>
                <a:schemeClr val="tx1"/>
              </a:solidFill>
              <a:latin typeface="Century Gothic" pitchFamily="34" charset="0"/>
            </a:rPr>
            <a:t>Data</a:t>
          </a:r>
          <a:endParaRPr lang="en-GB" sz="1800" b="1" dirty="0">
            <a:solidFill>
              <a:schemeClr val="tx1"/>
            </a:solidFill>
            <a:latin typeface="Century Gothic" pitchFamily="34" charset="0"/>
          </a:endParaRPr>
        </a:p>
      </dgm:t>
    </dgm:pt>
    <dgm:pt modelId="{DF528ACB-2A6B-4912-9B97-D798C1A7E6D3}" type="parTrans" cxnId="{4031D7D3-46C3-436F-80D4-02A8196AD8D8}">
      <dgm:prSet/>
      <dgm:spPr/>
      <dgm:t>
        <a:bodyPr/>
        <a:lstStyle/>
        <a:p>
          <a:endParaRPr lang="en-GB"/>
        </a:p>
      </dgm:t>
    </dgm:pt>
    <dgm:pt modelId="{F41DCCA0-2B35-40C7-A216-A66275866B24}" type="sibTrans" cxnId="{4031D7D3-46C3-436F-80D4-02A8196AD8D8}">
      <dgm:prSet/>
      <dgm:spPr/>
      <dgm:t>
        <a:bodyPr/>
        <a:lstStyle/>
        <a:p>
          <a:endParaRPr lang="en-GB"/>
        </a:p>
      </dgm:t>
    </dgm:pt>
    <dgm:pt modelId="{C7FC6385-7D10-4578-AE80-BAB88A35C207}">
      <dgm:prSet phldrT="[Text]" custT="1"/>
      <dgm:spPr/>
      <dgm:t>
        <a:bodyPr/>
        <a:lstStyle/>
        <a:p>
          <a:r>
            <a:rPr lang="en-GB" sz="1700" b="1" dirty="0" smtClean="0">
              <a:solidFill>
                <a:schemeClr val="tx1"/>
              </a:solidFill>
              <a:latin typeface="Century Gothic" pitchFamily="34" charset="0"/>
            </a:rPr>
            <a:t>Curriculum</a:t>
          </a:r>
          <a:endParaRPr lang="en-GB" sz="1700" b="1" dirty="0">
            <a:solidFill>
              <a:schemeClr val="tx1"/>
            </a:solidFill>
            <a:latin typeface="Century Gothic" pitchFamily="34" charset="0"/>
          </a:endParaRPr>
        </a:p>
      </dgm:t>
    </dgm:pt>
    <dgm:pt modelId="{A8A7E111-01C6-4D4A-95C8-CED49E3C8DED}" type="parTrans" cxnId="{16388EE6-C413-467C-A432-E8EC7675E975}">
      <dgm:prSet/>
      <dgm:spPr/>
      <dgm:t>
        <a:bodyPr/>
        <a:lstStyle/>
        <a:p>
          <a:endParaRPr lang="en-GB"/>
        </a:p>
      </dgm:t>
    </dgm:pt>
    <dgm:pt modelId="{3D4A4B7B-6FCC-457B-923D-B53855CF3BF7}" type="sibTrans" cxnId="{16388EE6-C413-467C-A432-E8EC7675E975}">
      <dgm:prSet/>
      <dgm:spPr/>
      <dgm:t>
        <a:bodyPr/>
        <a:lstStyle/>
        <a:p>
          <a:endParaRPr lang="en-GB"/>
        </a:p>
      </dgm:t>
    </dgm:pt>
    <dgm:pt modelId="{FAFD32FB-4BA3-4A43-96AD-6B283034382F}">
      <dgm:prSet phldrT="[Text]" custT="1"/>
      <dgm:spPr/>
      <dgm:t>
        <a:bodyPr/>
        <a:lstStyle/>
        <a:p>
          <a:r>
            <a:rPr lang="en-GB" sz="2000" b="1" dirty="0" smtClean="0">
              <a:solidFill>
                <a:schemeClr val="tx1"/>
              </a:solidFill>
              <a:latin typeface="Century Gothic" pitchFamily="34" charset="0"/>
            </a:rPr>
            <a:t>PDG</a:t>
          </a:r>
          <a:endParaRPr lang="en-GB" sz="2000" b="1" dirty="0">
            <a:solidFill>
              <a:schemeClr val="tx1"/>
            </a:solidFill>
            <a:latin typeface="Century Gothic" pitchFamily="34" charset="0"/>
          </a:endParaRPr>
        </a:p>
      </dgm:t>
    </dgm:pt>
    <dgm:pt modelId="{CE65E440-2AF3-49AB-AE66-9AD975F6F9E6}" type="parTrans" cxnId="{53910B92-CCB9-4D29-BEB2-0CA5A2698294}">
      <dgm:prSet/>
      <dgm:spPr/>
      <dgm:t>
        <a:bodyPr/>
        <a:lstStyle/>
        <a:p>
          <a:endParaRPr lang="en-GB"/>
        </a:p>
      </dgm:t>
    </dgm:pt>
    <dgm:pt modelId="{FD41D2A9-ECE3-4E4F-B890-D1BDBAE63C4C}" type="sibTrans" cxnId="{53910B92-CCB9-4D29-BEB2-0CA5A2698294}">
      <dgm:prSet/>
      <dgm:spPr/>
      <dgm:t>
        <a:bodyPr/>
        <a:lstStyle/>
        <a:p>
          <a:endParaRPr lang="en-GB"/>
        </a:p>
      </dgm:t>
    </dgm:pt>
    <dgm:pt modelId="{8FAF055C-9927-4791-BE48-E78A85E2FD3B}">
      <dgm:prSet phldrT="[Text]" custT="1"/>
      <dgm:spPr/>
      <dgm:t>
        <a:bodyPr/>
        <a:lstStyle/>
        <a:p>
          <a:r>
            <a:rPr lang="en-GB" sz="1600" b="1" dirty="0" smtClean="0">
              <a:solidFill>
                <a:schemeClr val="tx1"/>
              </a:solidFill>
              <a:latin typeface="Century Gothic" pitchFamily="34" charset="0"/>
            </a:rPr>
            <a:t>Listening to learners &amp; parents/carers</a:t>
          </a:r>
          <a:endParaRPr lang="en-GB" sz="1600" b="1" dirty="0">
            <a:solidFill>
              <a:schemeClr val="tx1"/>
            </a:solidFill>
            <a:latin typeface="Century Gothic" pitchFamily="34" charset="0"/>
          </a:endParaRPr>
        </a:p>
      </dgm:t>
    </dgm:pt>
    <dgm:pt modelId="{850FEC1E-619D-4F04-A6E8-E82BD7B13FA9}" type="parTrans" cxnId="{D4C1FE67-2534-4085-A5A9-FF143C8CBC8A}">
      <dgm:prSet/>
      <dgm:spPr/>
      <dgm:t>
        <a:bodyPr/>
        <a:lstStyle/>
        <a:p>
          <a:endParaRPr lang="en-GB"/>
        </a:p>
      </dgm:t>
    </dgm:pt>
    <dgm:pt modelId="{E9A4A48B-BBB2-41B7-85C1-45E63182DD63}" type="sibTrans" cxnId="{D4C1FE67-2534-4085-A5A9-FF143C8CBC8A}">
      <dgm:prSet/>
      <dgm:spPr/>
      <dgm:t>
        <a:bodyPr/>
        <a:lstStyle/>
        <a:p>
          <a:endParaRPr lang="en-GB"/>
        </a:p>
      </dgm:t>
    </dgm:pt>
    <dgm:pt modelId="{58C137D3-F78E-4486-9699-74896231CEB4}">
      <dgm:prSet/>
      <dgm:spPr/>
      <dgm:t>
        <a:bodyPr/>
        <a:lstStyle/>
        <a:p>
          <a:r>
            <a:rPr lang="en-GB" b="1" smtClean="0">
              <a:solidFill>
                <a:schemeClr val="tx1"/>
              </a:solidFill>
              <a:latin typeface="Century Gothic" pitchFamily="34" charset="0"/>
            </a:rPr>
            <a:t>Attendance &amp; behaviour</a:t>
          </a:r>
          <a:endParaRPr lang="en-GB" b="1" dirty="0">
            <a:solidFill>
              <a:schemeClr val="tx1"/>
            </a:solidFill>
            <a:latin typeface="Century Gothic" pitchFamily="34" charset="0"/>
          </a:endParaRPr>
        </a:p>
      </dgm:t>
    </dgm:pt>
    <dgm:pt modelId="{D191AE0C-B6F7-463E-9298-1B9106D120D6}" type="parTrans" cxnId="{1DD7C9B7-F242-46B4-A088-C4DF7A89E0A9}">
      <dgm:prSet/>
      <dgm:spPr/>
      <dgm:t>
        <a:bodyPr/>
        <a:lstStyle/>
        <a:p>
          <a:endParaRPr lang="en-GB"/>
        </a:p>
      </dgm:t>
    </dgm:pt>
    <dgm:pt modelId="{03A601E0-8834-487F-A181-408AE9DA014B}" type="sibTrans" cxnId="{1DD7C9B7-F242-46B4-A088-C4DF7A89E0A9}">
      <dgm:prSet/>
      <dgm:spPr/>
      <dgm:t>
        <a:bodyPr/>
        <a:lstStyle/>
        <a:p>
          <a:endParaRPr lang="en-GB"/>
        </a:p>
      </dgm:t>
    </dgm:pt>
    <dgm:pt modelId="{8BD19E05-1ADD-4E32-92B4-FECA5D21526E}" type="pres">
      <dgm:prSet presAssocID="{1D426650-A0F9-458E-A683-98C402BCF5D9}" presName="cycle" presStyleCnt="0">
        <dgm:presLayoutVars>
          <dgm:dir/>
          <dgm:resizeHandles val="exact"/>
        </dgm:presLayoutVars>
      </dgm:prSet>
      <dgm:spPr/>
      <dgm:t>
        <a:bodyPr/>
        <a:lstStyle/>
        <a:p>
          <a:endParaRPr lang="en-GB"/>
        </a:p>
      </dgm:t>
    </dgm:pt>
    <dgm:pt modelId="{856BA1C9-C199-4D58-BCE5-BD2F6860D510}" type="pres">
      <dgm:prSet presAssocID="{3C0E5F33-78CE-4DC2-95E8-117C70D8D515}" presName="node" presStyleLbl="node1" presStyleIdx="0" presStyleCnt="6" custScaleX="127323">
        <dgm:presLayoutVars>
          <dgm:bulletEnabled val="1"/>
        </dgm:presLayoutVars>
      </dgm:prSet>
      <dgm:spPr/>
      <dgm:t>
        <a:bodyPr/>
        <a:lstStyle/>
        <a:p>
          <a:endParaRPr lang="en-GB"/>
        </a:p>
      </dgm:t>
    </dgm:pt>
    <dgm:pt modelId="{052DFDF4-EE77-4AF2-BDAA-53AF66178C23}" type="pres">
      <dgm:prSet presAssocID="{3C0E5F33-78CE-4DC2-95E8-117C70D8D515}" presName="spNode" presStyleCnt="0"/>
      <dgm:spPr/>
    </dgm:pt>
    <dgm:pt modelId="{E064CF16-2E4D-4608-9843-864CE13D2322}" type="pres">
      <dgm:prSet presAssocID="{ABDEE355-7FCF-4A72-9C89-0DA8B27E73F9}" presName="sibTrans" presStyleLbl="sibTrans1D1" presStyleIdx="0" presStyleCnt="6"/>
      <dgm:spPr/>
      <dgm:t>
        <a:bodyPr/>
        <a:lstStyle/>
        <a:p>
          <a:endParaRPr lang="en-GB"/>
        </a:p>
      </dgm:t>
    </dgm:pt>
    <dgm:pt modelId="{CACDE4D3-002E-49CB-890D-C82DB906C8B4}" type="pres">
      <dgm:prSet presAssocID="{3FCD9309-67FE-4C9A-B972-6704ED6F63F7}" presName="node" presStyleLbl="node1" presStyleIdx="1" presStyleCnt="6" custScaleX="131796" custRadScaleRad="102098" custRadScaleInc="721">
        <dgm:presLayoutVars>
          <dgm:bulletEnabled val="1"/>
        </dgm:presLayoutVars>
      </dgm:prSet>
      <dgm:spPr/>
      <dgm:t>
        <a:bodyPr/>
        <a:lstStyle/>
        <a:p>
          <a:endParaRPr lang="en-GB"/>
        </a:p>
      </dgm:t>
    </dgm:pt>
    <dgm:pt modelId="{874461BC-BE29-4B52-8830-31C4F20AB6F7}" type="pres">
      <dgm:prSet presAssocID="{3FCD9309-67FE-4C9A-B972-6704ED6F63F7}" presName="spNode" presStyleCnt="0"/>
      <dgm:spPr/>
    </dgm:pt>
    <dgm:pt modelId="{54FB8B93-E770-4D24-A2A3-0F634B017F8D}" type="pres">
      <dgm:prSet presAssocID="{F41DCCA0-2B35-40C7-A216-A66275866B24}" presName="sibTrans" presStyleLbl="sibTrans1D1" presStyleIdx="1" presStyleCnt="6"/>
      <dgm:spPr/>
      <dgm:t>
        <a:bodyPr/>
        <a:lstStyle/>
        <a:p>
          <a:endParaRPr lang="en-GB"/>
        </a:p>
      </dgm:t>
    </dgm:pt>
    <dgm:pt modelId="{461AE584-5FD7-4C0E-9CFB-800440E48E12}" type="pres">
      <dgm:prSet presAssocID="{8FAF055C-9927-4791-BE48-E78A85E2FD3B}" presName="node" presStyleLbl="node1" presStyleIdx="2" presStyleCnt="6" custScaleX="152199" custScaleY="123607" custRadScaleRad="100415" custRadScaleInc="-37828">
        <dgm:presLayoutVars>
          <dgm:bulletEnabled val="1"/>
        </dgm:presLayoutVars>
      </dgm:prSet>
      <dgm:spPr/>
      <dgm:t>
        <a:bodyPr/>
        <a:lstStyle/>
        <a:p>
          <a:endParaRPr lang="en-GB"/>
        </a:p>
      </dgm:t>
    </dgm:pt>
    <dgm:pt modelId="{34DEC3B6-1D5D-41C7-9998-3FD6703A2E64}" type="pres">
      <dgm:prSet presAssocID="{8FAF055C-9927-4791-BE48-E78A85E2FD3B}" presName="spNode" presStyleCnt="0"/>
      <dgm:spPr/>
    </dgm:pt>
    <dgm:pt modelId="{09C5AB1F-7FA5-4E6F-8F94-29D8B97D5E96}" type="pres">
      <dgm:prSet presAssocID="{E9A4A48B-BBB2-41B7-85C1-45E63182DD63}" presName="sibTrans" presStyleLbl="sibTrans1D1" presStyleIdx="2" presStyleCnt="6"/>
      <dgm:spPr/>
      <dgm:t>
        <a:bodyPr/>
        <a:lstStyle/>
        <a:p>
          <a:endParaRPr lang="en-GB"/>
        </a:p>
      </dgm:t>
    </dgm:pt>
    <dgm:pt modelId="{89355BC8-1FD5-4302-BE63-61A846A91E1F}" type="pres">
      <dgm:prSet presAssocID="{58C137D3-F78E-4486-9699-74896231CEB4}" presName="node" presStyleLbl="node1" presStyleIdx="3" presStyleCnt="6" custScaleX="146454" custRadScaleRad="99089" custRadScaleInc="-38198">
        <dgm:presLayoutVars>
          <dgm:bulletEnabled val="1"/>
        </dgm:presLayoutVars>
      </dgm:prSet>
      <dgm:spPr/>
      <dgm:t>
        <a:bodyPr/>
        <a:lstStyle/>
        <a:p>
          <a:endParaRPr lang="en-GB"/>
        </a:p>
      </dgm:t>
    </dgm:pt>
    <dgm:pt modelId="{AF51A489-D154-42FC-8728-F4E448F2D86A}" type="pres">
      <dgm:prSet presAssocID="{58C137D3-F78E-4486-9699-74896231CEB4}" presName="spNode" presStyleCnt="0"/>
      <dgm:spPr/>
    </dgm:pt>
    <dgm:pt modelId="{44D436A8-37D3-4786-B98E-B9B1AEE67ECC}" type="pres">
      <dgm:prSet presAssocID="{03A601E0-8834-487F-A181-408AE9DA014B}" presName="sibTrans" presStyleLbl="sibTrans1D1" presStyleIdx="3" presStyleCnt="6"/>
      <dgm:spPr/>
      <dgm:t>
        <a:bodyPr/>
        <a:lstStyle/>
        <a:p>
          <a:endParaRPr lang="en-GB"/>
        </a:p>
      </dgm:t>
    </dgm:pt>
    <dgm:pt modelId="{6E3C52D8-DC93-4A97-90EE-5E06778257A3}" type="pres">
      <dgm:prSet presAssocID="{C7FC6385-7D10-4578-AE80-BAB88A35C207}" presName="node" presStyleLbl="node1" presStyleIdx="4" presStyleCnt="6" custScaleX="122263" custScaleY="127651" custRadScaleRad="96654" custRadScaleInc="37676">
        <dgm:presLayoutVars>
          <dgm:bulletEnabled val="1"/>
        </dgm:presLayoutVars>
      </dgm:prSet>
      <dgm:spPr/>
      <dgm:t>
        <a:bodyPr/>
        <a:lstStyle/>
        <a:p>
          <a:endParaRPr lang="en-GB"/>
        </a:p>
      </dgm:t>
    </dgm:pt>
    <dgm:pt modelId="{23E8BF06-FC86-4DB1-AB87-4D3A38B462B0}" type="pres">
      <dgm:prSet presAssocID="{C7FC6385-7D10-4578-AE80-BAB88A35C207}" presName="spNode" presStyleCnt="0"/>
      <dgm:spPr/>
    </dgm:pt>
    <dgm:pt modelId="{C37014B3-F56A-41E6-A0C1-E338D72707FF}" type="pres">
      <dgm:prSet presAssocID="{3D4A4B7B-6FCC-457B-923D-B53855CF3BF7}" presName="sibTrans" presStyleLbl="sibTrans1D1" presStyleIdx="4" presStyleCnt="6"/>
      <dgm:spPr/>
      <dgm:t>
        <a:bodyPr/>
        <a:lstStyle/>
        <a:p>
          <a:endParaRPr lang="en-GB"/>
        </a:p>
      </dgm:t>
    </dgm:pt>
    <dgm:pt modelId="{AFC4302B-02BB-4F15-8363-6679A1F40FFD}" type="pres">
      <dgm:prSet presAssocID="{FAFD32FB-4BA3-4A43-96AD-6B283034382F}" presName="node" presStyleLbl="node1" presStyleIdx="5" presStyleCnt="6" custScaleX="138151">
        <dgm:presLayoutVars>
          <dgm:bulletEnabled val="1"/>
        </dgm:presLayoutVars>
      </dgm:prSet>
      <dgm:spPr/>
      <dgm:t>
        <a:bodyPr/>
        <a:lstStyle/>
        <a:p>
          <a:endParaRPr lang="en-GB"/>
        </a:p>
      </dgm:t>
    </dgm:pt>
    <dgm:pt modelId="{8F4C1801-655C-44B7-8855-0D577C7C59AB}" type="pres">
      <dgm:prSet presAssocID="{FAFD32FB-4BA3-4A43-96AD-6B283034382F}" presName="spNode" presStyleCnt="0"/>
      <dgm:spPr/>
    </dgm:pt>
    <dgm:pt modelId="{7D96EE70-74BF-478C-ABEE-6EA22C4244DC}" type="pres">
      <dgm:prSet presAssocID="{FD41D2A9-ECE3-4E4F-B890-D1BDBAE63C4C}" presName="sibTrans" presStyleLbl="sibTrans1D1" presStyleIdx="5" presStyleCnt="6"/>
      <dgm:spPr/>
      <dgm:t>
        <a:bodyPr/>
        <a:lstStyle/>
        <a:p>
          <a:endParaRPr lang="en-GB"/>
        </a:p>
      </dgm:t>
    </dgm:pt>
  </dgm:ptLst>
  <dgm:cxnLst>
    <dgm:cxn modelId="{B2B59306-1C57-4716-8CBC-816F1D0475C2}" type="presOf" srcId="{FAFD32FB-4BA3-4A43-96AD-6B283034382F}" destId="{AFC4302B-02BB-4F15-8363-6679A1F40FFD}" srcOrd="0" destOrd="0" presId="urn:microsoft.com/office/officeart/2005/8/layout/cycle6"/>
    <dgm:cxn modelId="{CD2CCE9E-D8A5-4BAA-A0EE-E7FEF5505F4E}" type="presOf" srcId="{FD41D2A9-ECE3-4E4F-B890-D1BDBAE63C4C}" destId="{7D96EE70-74BF-478C-ABEE-6EA22C4244DC}" srcOrd="0" destOrd="0" presId="urn:microsoft.com/office/officeart/2005/8/layout/cycle6"/>
    <dgm:cxn modelId="{D4C1FE67-2534-4085-A5A9-FF143C8CBC8A}" srcId="{1D426650-A0F9-458E-A683-98C402BCF5D9}" destId="{8FAF055C-9927-4791-BE48-E78A85E2FD3B}" srcOrd="2" destOrd="0" parTransId="{850FEC1E-619D-4F04-A6E8-E82BD7B13FA9}" sibTransId="{E9A4A48B-BBB2-41B7-85C1-45E63182DD63}"/>
    <dgm:cxn modelId="{6FDED9E2-63D7-45F2-AE7D-0BE3D9601FD2}" srcId="{1D426650-A0F9-458E-A683-98C402BCF5D9}" destId="{3C0E5F33-78CE-4DC2-95E8-117C70D8D515}" srcOrd="0" destOrd="0" parTransId="{43EAFC41-0FDB-4D5F-8B04-D66250AEF8A3}" sibTransId="{ABDEE355-7FCF-4A72-9C89-0DA8B27E73F9}"/>
    <dgm:cxn modelId="{CECDD2E0-FFD7-479F-82E3-B2678414719E}" type="presOf" srcId="{58C137D3-F78E-4486-9699-74896231CEB4}" destId="{89355BC8-1FD5-4302-BE63-61A846A91E1F}" srcOrd="0" destOrd="0" presId="urn:microsoft.com/office/officeart/2005/8/layout/cycle6"/>
    <dgm:cxn modelId="{743A128A-4843-4C62-810D-2363DC85CF32}" type="presOf" srcId="{3FCD9309-67FE-4C9A-B972-6704ED6F63F7}" destId="{CACDE4D3-002E-49CB-890D-C82DB906C8B4}" srcOrd="0" destOrd="0" presId="urn:microsoft.com/office/officeart/2005/8/layout/cycle6"/>
    <dgm:cxn modelId="{D9EC96C6-151C-4193-9092-E9A41262D7D1}" type="presOf" srcId="{8FAF055C-9927-4791-BE48-E78A85E2FD3B}" destId="{461AE584-5FD7-4C0E-9CFB-800440E48E12}" srcOrd="0" destOrd="0" presId="urn:microsoft.com/office/officeart/2005/8/layout/cycle6"/>
    <dgm:cxn modelId="{E0ED9EE2-5A12-4130-A3B4-38666065841E}" type="presOf" srcId="{03A601E0-8834-487F-A181-408AE9DA014B}" destId="{44D436A8-37D3-4786-B98E-B9B1AEE67ECC}" srcOrd="0" destOrd="0" presId="urn:microsoft.com/office/officeart/2005/8/layout/cycle6"/>
    <dgm:cxn modelId="{A80E0412-89BB-4A1E-8C5F-F05EE7E60073}" type="presOf" srcId="{F41DCCA0-2B35-40C7-A216-A66275866B24}" destId="{54FB8B93-E770-4D24-A2A3-0F634B017F8D}" srcOrd="0" destOrd="0" presId="urn:microsoft.com/office/officeart/2005/8/layout/cycle6"/>
    <dgm:cxn modelId="{C41ED046-C488-4C9B-B850-71627474256E}" type="presOf" srcId="{ABDEE355-7FCF-4A72-9C89-0DA8B27E73F9}" destId="{E064CF16-2E4D-4608-9843-864CE13D2322}" srcOrd="0" destOrd="0" presId="urn:microsoft.com/office/officeart/2005/8/layout/cycle6"/>
    <dgm:cxn modelId="{F8225E9C-6E15-47BA-8454-D8354A4307D8}" type="presOf" srcId="{E9A4A48B-BBB2-41B7-85C1-45E63182DD63}" destId="{09C5AB1F-7FA5-4E6F-8F94-29D8B97D5E96}" srcOrd="0" destOrd="0" presId="urn:microsoft.com/office/officeart/2005/8/layout/cycle6"/>
    <dgm:cxn modelId="{F9B67C45-62CA-4F32-9481-830E57BDF923}" type="presOf" srcId="{3D4A4B7B-6FCC-457B-923D-B53855CF3BF7}" destId="{C37014B3-F56A-41E6-A0C1-E338D72707FF}" srcOrd="0" destOrd="0" presId="urn:microsoft.com/office/officeart/2005/8/layout/cycle6"/>
    <dgm:cxn modelId="{1DD7C9B7-F242-46B4-A088-C4DF7A89E0A9}" srcId="{1D426650-A0F9-458E-A683-98C402BCF5D9}" destId="{58C137D3-F78E-4486-9699-74896231CEB4}" srcOrd="3" destOrd="0" parTransId="{D191AE0C-B6F7-463E-9298-1B9106D120D6}" sibTransId="{03A601E0-8834-487F-A181-408AE9DA014B}"/>
    <dgm:cxn modelId="{B2CACD92-BD09-4EFC-8ED6-83AE3770B6E0}" type="presOf" srcId="{C7FC6385-7D10-4578-AE80-BAB88A35C207}" destId="{6E3C52D8-DC93-4A97-90EE-5E06778257A3}" srcOrd="0" destOrd="0" presId="urn:microsoft.com/office/officeart/2005/8/layout/cycle6"/>
    <dgm:cxn modelId="{4031D7D3-46C3-436F-80D4-02A8196AD8D8}" srcId="{1D426650-A0F9-458E-A683-98C402BCF5D9}" destId="{3FCD9309-67FE-4C9A-B972-6704ED6F63F7}" srcOrd="1" destOrd="0" parTransId="{DF528ACB-2A6B-4912-9B97-D798C1A7E6D3}" sibTransId="{F41DCCA0-2B35-40C7-A216-A66275866B24}"/>
    <dgm:cxn modelId="{33525ED2-04C9-4DC1-8900-7940FFFAD653}" type="presOf" srcId="{3C0E5F33-78CE-4DC2-95E8-117C70D8D515}" destId="{856BA1C9-C199-4D58-BCE5-BD2F6860D510}" srcOrd="0" destOrd="0" presId="urn:microsoft.com/office/officeart/2005/8/layout/cycle6"/>
    <dgm:cxn modelId="{DF162881-8E46-4DB4-9A3B-0B1F128788C1}" type="presOf" srcId="{1D426650-A0F9-458E-A683-98C402BCF5D9}" destId="{8BD19E05-1ADD-4E32-92B4-FECA5D21526E}" srcOrd="0" destOrd="0" presId="urn:microsoft.com/office/officeart/2005/8/layout/cycle6"/>
    <dgm:cxn modelId="{16388EE6-C413-467C-A432-E8EC7675E975}" srcId="{1D426650-A0F9-458E-A683-98C402BCF5D9}" destId="{C7FC6385-7D10-4578-AE80-BAB88A35C207}" srcOrd="4" destOrd="0" parTransId="{A8A7E111-01C6-4D4A-95C8-CED49E3C8DED}" sibTransId="{3D4A4B7B-6FCC-457B-923D-B53855CF3BF7}"/>
    <dgm:cxn modelId="{53910B92-CCB9-4D29-BEB2-0CA5A2698294}" srcId="{1D426650-A0F9-458E-A683-98C402BCF5D9}" destId="{FAFD32FB-4BA3-4A43-96AD-6B283034382F}" srcOrd="5" destOrd="0" parTransId="{CE65E440-2AF3-49AB-AE66-9AD975F6F9E6}" sibTransId="{FD41D2A9-ECE3-4E4F-B890-D1BDBAE63C4C}"/>
    <dgm:cxn modelId="{491D39D9-CD0C-44CD-8554-AC1A23BFAF21}" type="presParOf" srcId="{8BD19E05-1ADD-4E32-92B4-FECA5D21526E}" destId="{856BA1C9-C199-4D58-BCE5-BD2F6860D510}" srcOrd="0" destOrd="0" presId="urn:microsoft.com/office/officeart/2005/8/layout/cycle6"/>
    <dgm:cxn modelId="{EBC7A2A5-0234-42F6-8828-6FAB351EDC3A}" type="presParOf" srcId="{8BD19E05-1ADD-4E32-92B4-FECA5D21526E}" destId="{052DFDF4-EE77-4AF2-BDAA-53AF66178C23}" srcOrd="1" destOrd="0" presId="urn:microsoft.com/office/officeart/2005/8/layout/cycle6"/>
    <dgm:cxn modelId="{D8421D8A-E87D-45D5-8393-4889E9DCA91A}" type="presParOf" srcId="{8BD19E05-1ADD-4E32-92B4-FECA5D21526E}" destId="{E064CF16-2E4D-4608-9843-864CE13D2322}" srcOrd="2" destOrd="0" presId="urn:microsoft.com/office/officeart/2005/8/layout/cycle6"/>
    <dgm:cxn modelId="{68542C33-1B36-4CA3-A781-942993936962}" type="presParOf" srcId="{8BD19E05-1ADD-4E32-92B4-FECA5D21526E}" destId="{CACDE4D3-002E-49CB-890D-C82DB906C8B4}" srcOrd="3" destOrd="0" presId="urn:microsoft.com/office/officeart/2005/8/layout/cycle6"/>
    <dgm:cxn modelId="{FD8A2119-512E-4A37-B20A-BB220C05C99B}" type="presParOf" srcId="{8BD19E05-1ADD-4E32-92B4-FECA5D21526E}" destId="{874461BC-BE29-4B52-8830-31C4F20AB6F7}" srcOrd="4" destOrd="0" presId="urn:microsoft.com/office/officeart/2005/8/layout/cycle6"/>
    <dgm:cxn modelId="{DEFE169A-D21C-4F50-BABD-18D7EDE83BE0}" type="presParOf" srcId="{8BD19E05-1ADD-4E32-92B4-FECA5D21526E}" destId="{54FB8B93-E770-4D24-A2A3-0F634B017F8D}" srcOrd="5" destOrd="0" presId="urn:microsoft.com/office/officeart/2005/8/layout/cycle6"/>
    <dgm:cxn modelId="{1C02C786-1FA8-49EA-8272-641FB0FD0E87}" type="presParOf" srcId="{8BD19E05-1ADD-4E32-92B4-FECA5D21526E}" destId="{461AE584-5FD7-4C0E-9CFB-800440E48E12}" srcOrd="6" destOrd="0" presId="urn:microsoft.com/office/officeart/2005/8/layout/cycle6"/>
    <dgm:cxn modelId="{D29684E9-9ABB-45CD-8C4C-599F5B6AA620}" type="presParOf" srcId="{8BD19E05-1ADD-4E32-92B4-FECA5D21526E}" destId="{34DEC3B6-1D5D-41C7-9998-3FD6703A2E64}" srcOrd="7" destOrd="0" presId="urn:microsoft.com/office/officeart/2005/8/layout/cycle6"/>
    <dgm:cxn modelId="{EBFEEB5B-1838-4335-AE09-32CFF2375459}" type="presParOf" srcId="{8BD19E05-1ADD-4E32-92B4-FECA5D21526E}" destId="{09C5AB1F-7FA5-4E6F-8F94-29D8B97D5E96}" srcOrd="8" destOrd="0" presId="urn:microsoft.com/office/officeart/2005/8/layout/cycle6"/>
    <dgm:cxn modelId="{399BA2E6-C44C-46C3-8848-BCCC45BA9D5A}" type="presParOf" srcId="{8BD19E05-1ADD-4E32-92B4-FECA5D21526E}" destId="{89355BC8-1FD5-4302-BE63-61A846A91E1F}" srcOrd="9" destOrd="0" presId="urn:microsoft.com/office/officeart/2005/8/layout/cycle6"/>
    <dgm:cxn modelId="{50268D3D-8F89-4148-86CC-33BCD6C33AB7}" type="presParOf" srcId="{8BD19E05-1ADD-4E32-92B4-FECA5D21526E}" destId="{AF51A489-D154-42FC-8728-F4E448F2D86A}" srcOrd="10" destOrd="0" presId="urn:microsoft.com/office/officeart/2005/8/layout/cycle6"/>
    <dgm:cxn modelId="{F9F0A5DF-8758-4A52-930E-16B26F135A00}" type="presParOf" srcId="{8BD19E05-1ADD-4E32-92B4-FECA5D21526E}" destId="{44D436A8-37D3-4786-B98E-B9B1AEE67ECC}" srcOrd="11" destOrd="0" presId="urn:microsoft.com/office/officeart/2005/8/layout/cycle6"/>
    <dgm:cxn modelId="{716C838F-5B63-4466-87E0-303F55D4BCC0}" type="presParOf" srcId="{8BD19E05-1ADD-4E32-92B4-FECA5D21526E}" destId="{6E3C52D8-DC93-4A97-90EE-5E06778257A3}" srcOrd="12" destOrd="0" presId="urn:microsoft.com/office/officeart/2005/8/layout/cycle6"/>
    <dgm:cxn modelId="{69A202B1-07EE-4FB9-9B5E-850E454A585A}" type="presParOf" srcId="{8BD19E05-1ADD-4E32-92B4-FECA5D21526E}" destId="{23E8BF06-FC86-4DB1-AB87-4D3A38B462B0}" srcOrd="13" destOrd="0" presId="urn:microsoft.com/office/officeart/2005/8/layout/cycle6"/>
    <dgm:cxn modelId="{F4982DA9-6E08-4879-8FFC-837EDF086021}" type="presParOf" srcId="{8BD19E05-1ADD-4E32-92B4-FECA5D21526E}" destId="{C37014B3-F56A-41E6-A0C1-E338D72707FF}" srcOrd="14" destOrd="0" presId="urn:microsoft.com/office/officeart/2005/8/layout/cycle6"/>
    <dgm:cxn modelId="{32DE7796-3628-4533-A7FA-1A137479CF3F}" type="presParOf" srcId="{8BD19E05-1ADD-4E32-92B4-FECA5D21526E}" destId="{AFC4302B-02BB-4F15-8363-6679A1F40FFD}" srcOrd="15" destOrd="0" presId="urn:microsoft.com/office/officeart/2005/8/layout/cycle6"/>
    <dgm:cxn modelId="{AD1BE165-18C7-421D-B551-D9A941971FFB}" type="presParOf" srcId="{8BD19E05-1ADD-4E32-92B4-FECA5D21526E}" destId="{8F4C1801-655C-44B7-8855-0D577C7C59AB}" srcOrd="16" destOrd="0" presId="urn:microsoft.com/office/officeart/2005/8/layout/cycle6"/>
    <dgm:cxn modelId="{6A532BE5-DAA6-4182-88E2-C9058BB331D2}" type="presParOf" srcId="{8BD19E05-1ADD-4E32-92B4-FECA5D21526E}" destId="{7D96EE70-74BF-478C-ABEE-6EA22C4244DC}"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34078C-6A10-4DD5-B133-BBFC123BD8A2}" type="doc">
      <dgm:prSet loTypeId="urn:microsoft.com/office/officeart/2005/8/layout/radial1" loCatId="relationship" qsTypeId="urn:microsoft.com/office/officeart/2005/8/quickstyle/simple1" qsCatId="simple" csTypeId="urn:microsoft.com/office/officeart/2005/8/colors/accent1_2" csCatId="accent1" phldr="1"/>
      <dgm:spPr/>
    </dgm:pt>
    <dgm:pt modelId="{C706C5DE-C083-425E-B08B-D75EDAADF33C}">
      <dgm:prSet/>
      <dgm:spPr/>
      <dgm:t>
        <a:bodyPr/>
        <a:lstStyle/>
        <a:p>
          <a:pPr marR="0" algn="l" rtl="0"/>
          <a:r>
            <a:rPr lang="en-GB" b="1" baseline="0" dirty="0" smtClean="0">
              <a:latin typeface="Calibri"/>
            </a:rPr>
            <a:t>     </a:t>
          </a:r>
          <a:r>
            <a:rPr lang="en-GB" b="1" baseline="0" dirty="0" smtClean="0">
              <a:solidFill>
                <a:srgbClr val="FF0000"/>
              </a:solidFill>
              <a:latin typeface="Century Gothic" pitchFamily="34" charset="0"/>
            </a:rPr>
            <a:t>FAMILY</a:t>
          </a:r>
          <a:endParaRPr lang="en-GB" b="1" dirty="0" smtClean="0">
            <a:solidFill>
              <a:srgbClr val="FF0000"/>
            </a:solidFill>
            <a:latin typeface="Century Gothic" pitchFamily="34" charset="0"/>
          </a:endParaRPr>
        </a:p>
      </dgm:t>
    </dgm:pt>
    <dgm:pt modelId="{00E94256-4C69-4A37-B3FA-A015C288BEED}" type="parTrans" cxnId="{C042FF43-4741-4D91-82B0-579ED2DEDD01}">
      <dgm:prSet/>
      <dgm:spPr/>
      <dgm:t>
        <a:bodyPr/>
        <a:lstStyle/>
        <a:p>
          <a:endParaRPr lang="en-GB" b="1"/>
        </a:p>
      </dgm:t>
    </dgm:pt>
    <dgm:pt modelId="{788255DA-A131-41AD-BD59-04482A4B3E7C}" type="sibTrans" cxnId="{C042FF43-4741-4D91-82B0-579ED2DEDD01}">
      <dgm:prSet/>
      <dgm:spPr/>
      <dgm:t>
        <a:bodyPr/>
        <a:lstStyle/>
        <a:p>
          <a:endParaRPr lang="en-GB" b="1"/>
        </a:p>
      </dgm:t>
    </dgm:pt>
    <dgm:pt modelId="{BF71079A-586B-4149-9F56-B795E86824B7}">
      <dgm:prSet custT="1"/>
      <dgm:spPr/>
      <dgm:t>
        <a:bodyPr/>
        <a:lstStyle/>
        <a:p>
          <a:pPr marR="0" algn="ctr" rtl="0"/>
          <a:r>
            <a:rPr lang="en-GB" sz="1400" b="1" baseline="0" dirty="0" smtClean="0">
              <a:solidFill>
                <a:schemeClr val="tx1"/>
              </a:solidFill>
              <a:latin typeface="Century Gothic" pitchFamily="34" charset="0"/>
            </a:rPr>
            <a:t>Health professional</a:t>
          </a:r>
        </a:p>
        <a:p>
          <a:pPr marR="0" algn="ctr" rtl="0"/>
          <a:r>
            <a:rPr lang="en-GB" sz="1400" b="1" baseline="0" dirty="0" smtClean="0">
              <a:solidFill>
                <a:schemeClr val="tx1"/>
              </a:solidFill>
              <a:latin typeface="Century Gothic" pitchFamily="34" charset="0"/>
            </a:rPr>
            <a:t>School Nurse</a:t>
          </a:r>
          <a:endParaRPr lang="en-GB" sz="1400" b="1" dirty="0" smtClean="0">
            <a:solidFill>
              <a:schemeClr val="tx1"/>
            </a:solidFill>
            <a:latin typeface="Century Gothic" pitchFamily="34" charset="0"/>
          </a:endParaRPr>
        </a:p>
      </dgm:t>
    </dgm:pt>
    <dgm:pt modelId="{133E0C86-1C9C-47BF-92C8-83B7F9A841F6}" type="parTrans" cxnId="{31C29D96-E356-4617-BB67-1336966A424D}">
      <dgm:prSet/>
      <dgm:spPr/>
      <dgm:t>
        <a:bodyPr/>
        <a:lstStyle/>
        <a:p>
          <a:endParaRPr lang="en-GB" b="1"/>
        </a:p>
      </dgm:t>
    </dgm:pt>
    <dgm:pt modelId="{7F86D269-A25B-4D68-B4F0-3062AFDC5D03}" type="sibTrans" cxnId="{31C29D96-E356-4617-BB67-1336966A424D}">
      <dgm:prSet/>
      <dgm:spPr/>
      <dgm:t>
        <a:bodyPr/>
        <a:lstStyle/>
        <a:p>
          <a:endParaRPr lang="en-GB" b="1"/>
        </a:p>
      </dgm:t>
    </dgm:pt>
    <dgm:pt modelId="{6E4C627F-4001-42CB-AE41-F4393DFE1878}">
      <dgm:prSet custT="1"/>
      <dgm:spPr/>
      <dgm:t>
        <a:bodyPr/>
        <a:lstStyle/>
        <a:p>
          <a:pPr marR="0" algn="ctr" rtl="0"/>
          <a:endParaRPr lang="en-GB" sz="1200" b="1" baseline="0" dirty="0" smtClean="0">
            <a:latin typeface="Times New Roman"/>
          </a:endParaRPr>
        </a:p>
        <a:p>
          <a:pPr marR="0" algn="ctr" rtl="0"/>
          <a:r>
            <a:rPr lang="en-GB" sz="1600" b="1" baseline="0" dirty="0" smtClean="0">
              <a:solidFill>
                <a:schemeClr val="tx1"/>
              </a:solidFill>
              <a:latin typeface="Century Gothic" pitchFamily="34" charset="0"/>
            </a:rPr>
            <a:t>School</a:t>
          </a:r>
          <a:endParaRPr lang="en-GB" sz="1600" b="1" dirty="0" smtClean="0">
            <a:solidFill>
              <a:schemeClr val="tx1"/>
            </a:solidFill>
            <a:latin typeface="Century Gothic" pitchFamily="34" charset="0"/>
          </a:endParaRPr>
        </a:p>
      </dgm:t>
    </dgm:pt>
    <dgm:pt modelId="{C3088AFB-0242-4E24-BA93-BDB29D31FB69}" type="parTrans" cxnId="{74A93BCC-971E-41CB-96AA-836A8DA83D05}">
      <dgm:prSet/>
      <dgm:spPr/>
      <dgm:t>
        <a:bodyPr/>
        <a:lstStyle/>
        <a:p>
          <a:endParaRPr lang="en-GB" b="1"/>
        </a:p>
      </dgm:t>
    </dgm:pt>
    <dgm:pt modelId="{31E66305-49FE-4298-8049-82F70019F84A}" type="sibTrans" cxnId="{74A93BCC-971E-41CB-96AA-836A8DA83D05}">
      <dgm:prSet/>
      <dgm:spPr/>
      <dgm:t>
        <a:bodyPr/>
        <a:lstStyle/>
        <a:p>
          <a:endParaRPr lang="en-GB" b="1"/>
        </a:p>
      </dgm:t>
    </dgm:pt>
    <dgm:pt modelId="{96D6F92C-FA2B-4FEE-BDF0-51AF2F998751}">
      <dgm:prSet custT="1"/>
      <dgm:spPr/>
      <dgm:t>
        <a:bodyPr/>
        <a:lstStyle/>
        <a:p>
          <a:pPr marR="0" algn="ctr" rtl="0"/>
          <a:endParaRPr lang="en-GB" sz="1200" b="1" baseline="0" dirty="0" smtClean="0">
            <a:latin typeface="Times New Roman"/>
          </a:endParaRPr>
        </a:p>
        <a:p>
          <a:pPr marR="0" algn="ctr" rtl="0"/>
          <a:r>
            <a:rPr lang="en-GB" sz="1600" b="1" baseline="0" dirty="0" smtClean="0">
              <a:solidFill>
                <a:schemeClr val="tx1"/>
              </a:solidFill>
              <a:latin typeface="Century Gothic" pitchFamily="34" charset="0"/>
            </a:rPr>
            <a:t>FEW</a:t>
          </a:r>
          <a:endParaRPr lang="en-GB" sz="1600" b="1" dirty="0" smtClean="0">
            <a:solidFill>
              <a:schemeClr val="tx1"/>
            </a:solidFill>
            <a:latin typeface="Century Gothic" pitchFamily="34" charset="0"/>
          </a:endParaRPr>
        </a:p>
      </dgm:t>
    </dgm:pt>
    <dgm:pt modelId="{5E0E5FB6-B178-4889-938E-530371B21657}" type="parTrans" cxnId="{5873FB24-FB6F-4175-AF53-4EB1000EB375}">
      <dgm:prSet/>
      <dgm:spPr/>
      <dgm:t>
        <a:bodyPr/>
        <a:lstStyle/>
        <a:p>
          <a:endParaRPr lang="en-GB" b="1"/>
        </a:p>
      </dgm:t>
    </dgm:pt>
    <dgm:pt modelId="{EC4096B9-B08A-4BB2-A938-55F6315AF460}" type="sibTrans" cxnId="{5873FB24-FB6F-4175-AF53-4EB1000EB375}">
      <dgm:prSet/>
      <dgm:spPr/>
      <dgm:t>
        <a:bodyPr/>
        <a:lstStyle/>
        <a:p>
          <a:endParaRPr lang="en-GB" b="1"/>
        </a:p>
      </dgm:t>
    </dgm:pt>
    <dgm:pt modelId="{5696E776-06F6-41FA-B7B0-7034D079A123}">
      <dgm:prSet/>
      <dgm:spPr/>
      <dgm:t>
        <a:bodyPr/>
        <a:lstStyle/>
        <a:p>
          <a:pPr marR="0" algn="ctr" rtl="0"/>
          <a:r>
            <a:rPr lang="en-GB" b="1" baseline="0" dirty="0" smtClean="0">
              <a:solidFill>
                <a:schemeClr val="tx1"/>
              </a:solidFill>
              <a:latin typeface="Century Gothic" pitchFamily="34" charset="0"/>
            </a:rPr>
            <a:t>Youth service</a:t>
          </a:r>
          <a:endParaRPr lang="en-GB" b="1" dirty="0" smtClean="0">
            <a:solidFill>
              <a:schemeClr val="tx1"/>
            </a:solidFill>
            <a:latin typeface="Century Gothic" pitchFamily="34" charset="0"/>
          </a:endParaRPr>
        </a:p>
      </dgm:t>
    </dgm:pt>
    <dgm:pt modelId="{32E469A4-16D1-4408-8068-F706CA8E9361}" type="parTrans" cxnId="{47A692E4-5BBF-48F3-B3AB-348CB709E66A}">
      <dgm:prSet/>
      <dgm:spPr/>
      <dgm:t>
        <a:bodyPr/>
        <a:lstStyle/>
        <a:p>
          <a:endParaRPr lang="en-GB" b="1"/>
        </a:p>
      </dgm:t>
    </dgm:pt>
    <dgm:pt modelId="{D8E9EEF6-280E-4544-A8C6-4D8B60023C13}" type="sibTrans" cxnId="{47A692E4-5BBF-48F3-B3AB-348CB709E66A}">
      <dgm:prSet/>
      <dgm:spPr/>
      <dgm:t>
        <a:bodyPr/>
        <a:lstStyle/>
        <a:p>
          <a:endParaRPr lang="en-GB" b="1"/>
        </a:p>
      </dgm:t>
    </dgm:pt>
    <dgm:pt modelId="{E5A7D365-E165-4F1F-ACF1-A6CB467DE891}">
      <dgm:prSet custT="1"/>
      <dgm:spPr/>
      <dgm:t>
        <a:bodyPr/>
        <a:lstStyle/>
        <a:p>
          <a:pPr marR="0" algn="ctr" rtl="0"/>
          <a:r>
            <a:rPr lang="en-GB" sz="1600" b="1" dirty="0" smtClean="0">
              <a:solidFill>
                <a:schemeClr val="tx1"/>
              </a:solidFill>
              <a:latin typeface="Century Gothic" pitchFamily="34" charset="0"/>
            </a:rPr>
            <a:t>Young carers’ service</a:t>
          </a:r>
        </a:p>
      </dgm:t>
    </dgm:pt>
    <dgm:pt modelId="{8BB5D9D3-5F74-4779-9A31-D66483D98AC3}" type="parTrans" cxnId="{91BC6E96-6E6F-4C5C-95C9-0B16A93BE34B}">
      <dgm:prSet/>
      <dgm:spPr/>
      <dgm:t>
        <a:bodyPr/>
        <a:lstStyle/>
        <a:p>
          <a:endParaRPr lang="en-GB" b="1"/>
        </a:p>
      </dgm:t>
    </dgm:pt>
    <dgm:pt modelId="{ABFCDB12-B6BE-4872-B7D6-8055ADE65DD4}" type="sibTrans" cxnId="{91BC6E96-6E6F-4C5C-95C9-0B16A93BE34B}">
      <dgm:prSet/>
      <dgm:spPr/>
      <dgm:t>
        <a:bodyPr/>
        <a:lstStyle/>
        <a:p>
          <a:endParaRPr lang="en-GB" b="1"/>
        </a:p>
      </dgm:t>
    </dgm:pt>
    <dgm:pt modelId="{DE6F78E9-BEF9-4AAE-BFBE-F49C00AEB11C}">
      <dgm:prSet custT="1"/>
      <dgm:spPr/>
      <dgm:t>
        <a:bodyPr/>
        <a:lstStyle/>
        <a:p>
          <a:pPr marR="0" algn="ctr" rtl="0"/>
          <a:r>
            <a:rPr lang="en-GB" sz="1400" b="1" baseline="0" dirty="0" smtClean="0">
              <a:solidFill>
                <a:schemeClr val="tx1"/>
              </a:solidFill>
              <a:latin typeface="Century Gothic" pitchFamily="34" charset="0"/>
            </a:rPr>
            <a:t>Social worker</a:t>
          </a:r>
          <a:endParaRPr lang="en-GB" sz="1400" b="1" dirty="0" smtClean="0">
            <a:solidFill>
              <a:schemeClr val="tx1"/>
            </a:solidFill>
            <a:latin typeface="Century Gothic" pitchFamily="34" charset="0"/>
          </a:endParaRPr>
        </a:p>
      </dgm:t>
    </dgm:pt>
    <dgm:pt modelId="{7B2A4673-563E-4DBB-A92B-9B83A0AD65C7}" type="parTrans" cxnId="{C17A7F7C-314B-4C1F-B1FD-C3AE944F453B}">
      <dgm:prSet/>
      <dgm:spPr/>
      <dgm:t>
        <a:bodyPr/>
        <a:lstStyle/>
        <a:p>
          <a:endParaRPr lang="en-GB" b="1"/>
        </a:p>
      </dgm:t>
    </dgm:pt>
    <dgm:pt modelId="{D610D6F2-2BEE-4EF0-A512-C2BBF426B3D9}" type="sibTrans" cxnId="{C17A7F7C-314B-4C1F-B1FD-C3AE944F453B}">
      <dgm:prSet/>
      <dgm:spPr/>
      <dgm:t>
        <a:bodyPr/>
        <a:lstStyle/>
        <a:p>
          <a:endParaRPr lang="en-GB" b="1"/>
        </a:p>
      </dgm:t>
    </dgm:pt>
    <dgm:pt modelId="{BF110DDC-6F58-4A87-86CB-44D8A0328D34}">
      <dgm:prSet custT="1"/>
      <dgm:spPr/>
      <dgm:t>
        <a:bodyPr/>
        <a:lstStyle/>
        <a:p>
          <a:pPr marR="0" algn="ctr" rtl="0"/>
          <a:r>
            <a:rPr lang="en-GB" sz="1200" b="1" baseline="0" dirty="0" smtClean="0">
              <a:solidFill>
                <a:schemeClr val="tx1"/>
              </a:solidFill>
              <a:latin typeface="Century Gothic" pitchFamily="34" charset="0"/>
            </a:rPr>
            <a:t>Parenting support agencies</a:t>
          </a:r>
          <a:endParaRPr lang="en-GB" sz="1200" b="1" dirty="0" smtClean="0">
            <a:solidFill>
              <a:schemeClr val="tx1"/>
            </a:solidFill>
            <a:latin typeface="Century Gothic" pitchFamily="34" charset="0"/>
          </a:endParaRPr>
        </a:p>
      </dgm:t>
    </dgm:pt>
    <dgm:pt modelId="{0A58939B-75FB-4848-A95F-6465BE5E3340}" type="parTrans" cxnId="{EB0B4463-D580-4B81-A185-EDC371574E7E}">
      <dgm:prSet/>
      <dgm:spPr/>
      <dgm:t>
        <a:bodyPr/>
        <a:lstStyle/>
        <a:p>
          <a:endParaRPr lang="en-GB" b="1"/>
        </a:p>
      </dgm:t>
    </dgm:pt>
    <dgm:pt modelId="{1D59E0DB-57F5-4C7B-9E9E-CB5A919B1121}" type="sibTrans" cxnId="{EB0B4463-D580-4B81-A185-EDC371574E7E}">
      <dgm:prSet/>
      <dgm:spPr/>
      <dgm:t>
        <a:bodyPr/>
        <a:lstStyle/>
        <a:p>
          <a:endParaRPr lang="en-GB" b="1"/>
        </a:p>
      </dgm:t>
    </dgm:pt>
    <dgm:pt modelId="{E47C3BF8-E1A9-412B-A518-FF27B8191A5F}" type="pres">
      <dgm:prSet presAssocID="{AC34078C-6A10-4DD5-B133-BBFC123BD8A2}" presName="cycle" presStyleCnt="0">
        <dgm:presLayoutVars>
          <dgm:chMax val="1"/>
          <dgm:dir/>
          <dgm:animLvl val="ctr"/>
          <dgm:resizeHandles val="exact"/>
        </dgm:presLayoutVars>
      </dgm:prSet>
      <dgm:spPr/>
    </dgm:pt>
    <dgm:pt modelId="{FB5ACC42-2537-4ED0-AE9A-5BB6264FE141}" type="pres">
      <dgm:prSet presAssocID="{C706C5DE-C083-425E-B08B-D75EDAADF33C}" presName="centerShape" presStyleLbl="node0" presStyleIdx="0" presStyleCnt="1"/>
      <dgm:spPr/>
      <dgm:t>
        <a:bodyPr/>
        <a:lstStyle/>
        <a:p>
          <a:endParaRPr lang="en-GB"/>
        </a:p>
      </dgm:t>
    </dgm:pt>
    <dgm:pt modelId="{B9E68EEF-08AF-4B0B-A6A2-272044F5A264}" type="pres">
      <dgm:prSet presAssocID="{133E0C86-1C9C-47BF-92C8-83B7F9A841F6}" presName="Name9" presStyleLbl="parChTrans1D2" presStyleIdx="0" presStyleCnt="7"/>
      <dgm:spPr/>
      <dgm:t>
        <a:bodyPr/>
        <a:lstStyle/>
        <a:p>
          <a:endParaRPr lang="en-GB"/>
        </a:p>
      </dgm:t>
    </dgm:pt>
    <dgm:pt modelId="{D76EFE98-83E8-4656-8C2B-19F112409B52}" type="pres">
      <dgm:prSet presAssocID="{133E0C86-1C9C-47BF-92C8-83B7F9A841F6}" presName="connTx" presStyleLbl="parChTrans1D2" presStyleIdx="0" presStyleCnt="7"/>
      <dgm:spPr/>
      <dgm:t>
        <a:bodyPr/>
        <a:lstStyle/>
        <a:p>
          <a:endParaRPr lang="en-GB"/>
        </a:p>
      </dgm:t>
    </dgm:pt>
    <dgm:pt modelId="{B634B220-3189-4C45-8D29-7D24E87AD813}" type="pres">
      <dgm:prSet presAssocID="{BF71079A-586B-4149-9F56-B795E86824B7}" presName="node" presStyleLbl="node1" presStyleIdx="0" presStyleCnt="7" custScaleX="132240">
        <dgm:presLayoutVars>
          <dgm:bulletEnabled val="1"/>
        </dgm:presLayoutVars>
      </dgm:prSet>
      <dgm:spPr/>
      <dgm:t>
        <a:bodyPr/>
        <a:lstStyle/>
        <a:p>
          <a:endParaRPr lang="en-GB"/>
        </a:p>
      </dgm:t>
    </dgm:pt>
    <dgm:pt modelId="{6BD1D17D-BBBB-404B-BF39-49D86A25F5B3}" type="pres">
      <dgm:prSet presAssocID="{C3088AFB-0242-4E24-BA93-BDB29D31FB69}" presName="Name9" presStyleLbl="parChTrans1D2" presStyleIdx="1" presStyleCnt="7"/>
      <dgm:spPr/>
      <dgm:t>
        <a:bodyPr/>
        <a:lstStyle/>
        <a:p>
          <a:endParaRPr lang="en-GB"/>
        </a:p>
      </dgm:t>
    </dgm:pt>
    <dgm:pt modelId="{7BFBE45C-1FE2-4CA3-B1B3-D664BDF0003A}" type="pres">
      <dgm:prSet presAssocID="{C3088AFB-0242-4E24-BA93-BDB29D31FB69}" presName="connTx" presStyleLbl="parChTrans1D2" presStyleIdx="1" presStyleCnt="7"/>
      <dgm:spPr/>
      <dgm:t>
        <a:bodyPr/>
        <a:lstStyle/>
        <a:p>
          <a:endParaRPr lang="en-GB"/>
        </a:p>
      </dgm:t>
    </dgm:pt>
    <dgm:pt modelId="{2D8DB046-D37A-41DC-9824-9CF01F162101}" type="pres">
      <dgm:prSet presAssocID="{6E4C627F-4001-42CB-AE41-F4393DFE1878}" presName="node" presStyleLbl="node1" presStyleIdx="1" presStyleCnt="7">
        <dgm:presLayoutVars>
          <dgm:bulletEnabled val="1"/>
        </dgm:presLayoutVars>
      </dgm:prSet>
      <dgm:spPr/>
      <dgm:t>
        <a:bodyPr/>
        <a:lstStyle/>
        <a:p>
          <a:endParaRPr lang="en-GB"/>
        </a:p>
      </dgm:t>
    </dgm:pt>
    <dgm:pt modelId="{CF4AB4B2-87BC-4405-8DEB-7C40DE8A8A3D}" type="pres">
      <dgm:prSet presAssocID="{5E0E5FB6-B178-4889-938E-530371B21657}" presName="Name9" presStyleLbl="parChTrans1D2" presStyleIdx="2" presStyleCnt="7"/>
      <dgm:spPr/>
      <dgm:t>
        <a:bodyPr/>
        <a:lstStyle/>
        <a:p>
          <a:endParaRPr lang="en-GB"/>
        </a:p>
      </dgm:t>
    </dgm:pt>
    <dgm:pt modelId="{6C7B278D-3780-46D3-8E79-DC2B15E872AB}" type="pres">
      <dgm:prSet presAssocID="{5E0E5FB6-B178-4889-938E-530371B21657}" presName="connTx" presStyleLbl="parChTrans1D2" presStyleIdx="2" presStyleCnt="7"/>
      <dgm:spPr/>
      <dgm:t>
        <a:bodyPr/>
        <a:lstStyle/>
        <a:p>
          <a:endParaRPr lang="en-GB"/>
        </a:p>
      </dgm:t>
    </dgm:pt>
    <dgm:pt modelId="{E1ACAEE8-AC89-4244-BF8B-B2112F12D70A}" type="pres">
      <dgm:prSet presAssocID="{96D6F92C-FA2B-4FEE-BDF0-51AF2F998751}" presName="node" presStyleLbl="node1" presStyleIdx="2" presStyleCnt="7">
        <dgm:presLayoutVars>
          <dgm:bulletEnabled val="1"/>
        </dgm:presLayoutVars>
      </dgm:prSet>
      <dgm:spPr/>
      <dgm:t>
        <a:bodyPr/>
        <a:lstStyle/>
        <a:p>
          <a:endParaRPr lang="en-GB"/>
        </a:p>
      </dgm:t>
    </dgm:pt>
    <dgm:pt modelId="{329C4F14-14B3-46CA-B33E-4CC79EF016A1}" type="pres">
      <dgm:prSet presAssocID="{32E469A4-16D1-4408-8068-F706CA8E9361}" presName="Name9" presStyleLbl="parChTrans1D2" presStyleIdx="3" presStyleCnt="7"/>
      <dgm:spPr/>
      <dgm:t>
        <a:bodyPr/>
        <a:lstStyle/>
        <a:p>
          <a:endParaRPr lang="en-GB"/>
        </a:p>
      </dgm:t>
    </dgm:pt>
    <dgm:pt modelId="{23F6389C-1A09-4167-B006-7B0FFEBA39D2}" type="pres">
      <dgm:prSet presAssocID="{32E469A4-16D1-4408-8068-F706CA8E9361}" presName="connTx" presStyleLbl="parChTrans1D2" presStyleIdx="3" presStyleCnt="7"/>
      <dgm:spPr/>
      <dgm:t>
        <a:bodyPr/>
        <a:lstStyle/>
        <a:p>
          <a:endParaRPr lang="en-GB"/>
        </a:p>
      </dgm:t>
    </dgm:pt>
    <dgm:pt modelId="{ED47D328-DB3B-4788-8619-715AF5DF5C20}" type="pres">
      <dgm:prSet presAssocID="{5696E776-06F6-41FA-B7B0-7034D079A123}" presName="node" presStyleLbl="node1" presStyleIdx="3" presStyleCnt="7">
        <dgm:presLayoutVars>
          <dgm:bulletEnabled val="1"/>
        </dgm:presLayoutVars>
      </dgm:prSet>
      <dgm:spPr/>
      <dgm:t>
        <a:bodyPr/>
        <a:lstStyle/>
        <a:p>
          <a:endParaRPr lang="en-GB"/>
        </a:p>
      </dgm:t>
    </dgm:pt>
    <dgm:pt modelId="{84BFEEB1-11F7-4BA2-86AE-6E429620A01C}" type="pres">
      <dgm:prSet presAssocID="{8BB5D9D3-5F74-4779-9A31-D66483D98AC3}" presName="Name9" presStyleLbl="parChTrans1D2" presStyleIdx="4" presStyleCnt="7"/>
      <dgm:spPr/>
      <dgm:t>
        <a:bodyPr/>
        <a:lstStyle/>
        <a:p>
          <a:endParaRPr lang="en-GB"/>
        </a:p>
      </dgm:t>
    </dgm:pt>
    <dgm:pt modelId="{920B4F7A-D867-430B-9E4F-A1FDA57AA475}" type="pres">
      <dgm:prSet presAssocID="{8BB5D9D3-5F74-4779-9A31-D66483D98AC3}" presName="connTx" presStyleLbl="parChTrans1D2" presStyleIdx="4" presStyleCnt="7"/>
      <dgm:spPr/>
      <dgm:t>
        <a:bodyPr/>
        <a:lstStyle/>
        <a:p>
          <a:endParaRPr lang="en-GB"/>
        </a:p>
      </dgm:t>
    </dgm:pt>
    <dgm:pt modelId="{00D34F0D-24B7-4FC3-B3CB-22BD690DB667}" type="pres">
      <dgm:prSet presAssocID="{E5A7D365-E165-4F1F-ACF1-A6CB467DE891}" presName="node" presStyleLbl="node1" presStyleIdx="4" presStyleCnt="7">
        <dgm:presLayoutVars>
          <dgm:bulletEnabled val="1"/>
        </dgm:presLayoutVars>
      </dgm:prSet>
      <dgm:spPr/>
      <dgm:t>
        <a:bodyPr/>
        <a:lstStyle/>
        <a:p>
          <a:endParaRPr lang="en-GB"/>
        </a:p>
      </dgm:t>
    </dgm:pt>
    <dgm:pt modelId="{C78B5ED1-C6EA-46B7-A3AF-D13C7845DE11}" type="pres">
      <dgm:prSet presAssocID="{7B2A4673-563E-4DBB-A92B-9B83A0AD65C7}" presName="Name9" presStyleLbl="parChTrans1D2" presStyleIdx="5" presStyleCnt="7"/>
      <dgm:spPr/>
      <dgm:t>
        <a:bodyPr/>
        <a:lstStyle/>
        <a:p>
          <a:endParaRPr lang="en-GB"/>
        </a:p>
      </dgm:t>
    </dgm:pt>
    <dgm:pt modelId="{2FD82BF1-D7DB-4FC3-98B3-2DEB7E78C1D7}" type="pres">
      <dgm:prSet presAssocID="{7B2A4673-563E-4DBB-A92B-9B83A0AD65C7}" presName="connTx" presStyleLbl="parChTrans1D2" presStyleIdx="5" presStyleCnt="7"/>
      <dgm:spPr/>
      <dgm:t>
        <a:bodyPr/>
        <a:lstStyle/>
        <a:p>
          <a:endParaRPr lang="en-GB"/>
        </a:p>
      </dgm:t>
    </dgm:pt>
    <dgm:pt modelId="{9A55F430-51D8-4EE1-AFB8-048D3D5708FC}" type="pres">
      <dgm:prSet presAssocID="{DE6F78E9-BEF9-4AAE-BFBE-F49C00AEB11C}" presName="node" presStyleLbl="node1" presStyleIdx="5" presStyleCnt="7">
        <dgm:presLayoutVars>
          <dgm:bulletEnabled val="1"/>
        </dgm:presLayoutVars>
      </dgm:prSet>
      <dgm:spPr/>
      <dgm:t>
        <a:bodyPr/>
        <a:lstStyle/>
        <a:p>
          <a:endParaRPr lang="en-GB"/>
        </a:p>
      </dgm:t>
    </dgm:pt>
    <dgm:pt modelId="{7A0478BF-1CCF-48E5-9524-FF9CF2DC795E}" type="pres">
      <dgm:prSet presAssocID="{0A58939B-75FB-4848-A95F-6465BE5E3340}" presName="Name9" presStyleLbl="parChTrans1D2" presStyleIdx="6" presStyleCnt="7"/>
      <dgm:spPr/>
      <dgm:t>
        <a:bodyPr/>
        <a:lstStyle/>
        <a:p>
          <a:endParaRPr lang="en-GB"/>
        </a:p>
      </dgm:t>
    </dgm:pt>
    <dgm:pt modelId="{14FDCDAE-41D9-4378-8164-E0D58D858287}" type="pres">
      <dgm:prSet presAssocID="{0A58939B-75FB-4848-A95F-6465BE5E3340}" presName="connTx" presStyleLbl="parChTrans1D2" presStyleIdx="6" presStyleCnt="7"/>
      <dgm:spPr/>
      <dgm:t>
        <a:bodyPr/>
        <a:lstStyle/>
        <a:p>
          <a:endParaRPr lang="en-GB"/>
        </a:p>
      </dgm:t>
    </dgm:pt>
    <dgm:pt modelId="{5114F76B-6507-4B29-A051-7F851D8FB1C3}" type="pres">
      <dgm:prSet presAssocID="{BF110DDC-6F58-4A87-86CB-44D8A0328D34}" presName="node" presStyleLbl="node1" presStyleIdx="6" presStyleCnt="7">
        <dgm:presLayoutVars>
          <dgm:bulletEnabled val="1"/>
        </dgm:presLayoutVars>
      </dgm:prSet>
      <dgm:spPr/>
      <dgm:t>
        <a:bodyPr/>
        <a:lstStyle/>
        <a:p>
          <a:endParaRPr lang="en-GB"/>
        </a:p>
      </dgm:t>
    </dgm:pt>
  </dgm:ptLst>
  <dgm:cxnLst>
    <dgm:cxn modelId="{C042FF43-4741-4D91-82B0-579ED2DEDD01}" srcId="{AC34078C-6A10-4DD5-B133-BBFC123BD8A2}" destId="{C706C5DE-C083-425E-B08B-D75EDAADF33C}" srcOrd="0" destOrd="0" parTransId="{00E94256-4C69-4A37-B3FA-A015C288BEED}" sibTransId="{788255DA-A131-41AD-BD59-04482A4B3E7C}"/>
    <dgm:cxn modelId="{EB0B4463-D580-4B81-A185-EDC371574E7E}" srcId="{C706C5DE-C083-425E-B08B-D75EDAADF33C}" destId="{BF110DDC-6F58-4A87-86CB-44D8A0328D34}" srcOrd="6" destOrd="0" parTransId="{0A58939B-75FB-4848-A95F-6465BE5E3340}" sibTransId="{1D59E0DB-57F5-4C7B-9E9E-CB5A919B1121}"/>
    <dgm:cxn modelId="{15116CC2-4785-4B1A-AC5B-895A7DB61D81}" type="presOf" srcId="{133E0C86-1C9C-47BF-92C8-83B7F9A841F6}" destId="{D76EFE98-83E8-4656-8C2B-19F112409B52}" srcOrd="1" destOrd="0" presId="urn:microsoft.com/office/officeart/2005/8/layout/radial1"/>
    <dgm:cxn modelId="{3741D827-47A4-4C44-A64B-C5258A948876}" type="presOf" srcId="{8BB5D9D3-5F74-4779-9A31-D66483D98AC3}" destId="{920B4F7A-D867-430B-9E4F-A1FDA57AA475}" srcOrd="1" destOrd="0" presId="urn:microsoft.com/office/officeart/2005/8/layout/radial1"/>
    <dgm:cxn modelId="{35A24480-164B-402B-A227-642A2A30D817}" type="presOf" srcId="{6E4C627F-4001-42CB-AE41-F4393DFE1878}" destId="{2D8DB046-D37A-41DC-9824-9CF01F162101}" srcOrd="0" destOrd="0" presId="urn:microsoft.com/office/officeart/2005/8/layout/radial1"/>
    <dgm:cxn modelId="{91BC6E96-6E6F-4C5C-95C9-0B16A93BE34B}" srcId="{C706C5DE-C083-425E-B08B-D75EDAADF33C}" destId="{E5A7D365-E165-4F1F-ACF1-A6CB467DE891}" srcOrd="4" destOrd="0" parTransId="{8BB5D9D3-5F74-4779-9A31-D66483D98AC3}" sibTransId="{ABFCDB12-B6BE-4872-B7D6-8055ADE65DD4}"/>
    <dgm:cxn modelId="{EEA9A4ED-0EE9-44F3-940E-82BEC90C0AED}" type="presOf" srcId="{32E469A4-16D1-4408-8068-F706CA8E9361}" destId="{329C4F14-14B3-46CA-B33E-4CC79EF016A1}" srcOrd="0" destOrd="0" presId="urn:microsoft.com/office/officeart/2005/8/layout/radial1"/>
    <dgm:cxn modelId="{AE8AE9E0-D580-494D-A8FA-60B43ABA5BBE}" type="presOf" srcId="{5696E776-06F6-41FA-B7B0-7034D079A123}" destId="{ED47D328-DB3B-4788-8619-715AF5DF5C20}" srcOrd="0" destOrd="0" presId="urn:microsoft.com/office/officeart/2005/8/layout/radial1"/>
    <dgm:cxn modelId="{186C40ED-97F5-4BF3-923C-D34B597788A3}" type="presOf" srcId="{E5A7D365-E165-4F1F-ACF1-A6CB467DE891}" destId="{00D34F0D-24B7-4FC3-B3CB-22BD690DB667}" srcOrd="0" destOrd="0" presId="urn:microsoft.com/office/officeart/2005/8/layout/radial1"/>
    <dgm:cxn modelId="{5873FB24-FB6F-4175-AF53-4EB1000EB375}" srcId="{C706C5DE-C083-425E-B08B-D75EDAADF33C}" destId="{96D6F92C-FA2B-4FEE-BDF0-51AF2F998751}" srcOrd="2" destOrd="0" parTransId="{5E0E5FB6-B178-4889-938E-530371B21657}" sibTransId="{EC4096B9-B08A-4BB2-A938-55F6315AF460}"/>
    <dgm:cxn modelId="{9F55CF20-8CFF-4BA0-828B-A3D667543138}" type="presOf" srcId="{C3088AFB-0242-4E24-BA93-BDB29D31FB69}" destId="{7BFBE45C-1FE2-4CA3-B1B3-D664BDF0003A}" srcOrd="1" destOrd="0" presId="urn:microsoft.com/office/officeart/2005/8/layout/radial1"/>
    <dgm:cxn modelId="{FBB0B0A5-9C5F-477D-B039-47E0896FCFFD}" type="presOf" srcId="{C3088AFB-0242-4E24-BA93-BDB29D31FB69}" destId="{6BD1D17D-BBBB-404B-BF39-49D86A25F5B3}" srcOrd="0" destOrd="0" presId="urn:microsoft.com/office/officeart/2005/8/layout/radial1"/>
    <dgm:cxn modelId="{4888EBFA-816D-468E-9563-D94E80326656}" type="presOf" srcId="{BF110DDC-6F58-4A87-86CB-44D8A0328D34}" destId="{5114F76B-6507-4B29-A051-7F851D8FB1C3}" srcOrd="0" destOrd="0" presId="urn:microsoft.com/office/officeart/2005/8/layout/radial1"/>
    <dgm:cxn modelId="{31C29D96-E356-4617-BB67-1336966A424D}" srcId="{C706C5DE-C083-425E-B08B-D75EDAADF33C}" destId="{BF71079A-586B-4149-9F56-B795E86824B7}" srcOrd="0" destOrd="0" parTransId="{133E0C86-1C9C-47BF-92C8-83B7F9A841F6}" sibTransId="{7F86D269-A25B-4D68-B4F0-3062AFDC5D03}"/>
    <dgm:cxn modelId="{05E9A380-670D-4BD1-AE54-2A4113C40C74}" type="presOf" srcId="{32E469A4-16D1-4408-8068-F706CA8E9361}" destId="{23F6389C-1A09-4167-B006-7B0FFEBA39D2}" srcOrd="1" destOrd="0" presId="urn:microsoft.com/office/officeart/2005/8/layout/radial1"/>
    <dgm:cxn modelId="{C17A7F7C-314B-4C1F-B1FD-C3AE944F453B}" srcId="{C706C5DE-C083-425E-B08B-D75EDAADF33C}" destId="{DE6F78E9-BEF9-4AAE-BFBE-F49C00AEB11C}" srcOrd="5" destOrd="0" parTransId="{7B2A4673-563E-4DBB-A92B-9B83A0AD65C7}" sibTransId="{D610D6F2-2BEE-4EF0-A512-C2BBF426B3D9}"/>
    <dgm:cxn modelId="{74A93BCC-971E-41CB-96AA-836A8DA83D05}" srcId="{C706C5DE-C083-425E-B08B-D75EDAADF33C}" destId="{6E4C627F-4001-42CB-AE41-F4393DFE1878}" srcOrd="1" destOrd="0" parTransId="{C3088AFB-0242-4E24-BA93-BDB29D31FB69}" sibTransId="{31E66305-49FE-4298-8049-82F70019F84A}"/>
    <dgm:cxn modelId="{185CA8A2-76A7-4DA0-A78A-03632973A27B}" type="presOf" srcId="{BF71079A-586B-4149-9F56-B795E86824B7}" destId="{B634B220-3189-4C45-8D29-7D24E87AD813}" srcOrd="0" destOrd="0" presId="urn:microsoft.com/office/officeart/2005/8/layout/radial1"/>
    <dgm:cxn modelId="{617C7A52-88D5-4DAA-9D5F-4CA37874225B}" type="presOf" srcId="{96D6F92C-FA2B-4FEE-BDF0-51AF2F998751}" destId="{E1ACAEE8-AC89-4244-BF8B-B2112F12D70A}" srcOrd="0" destOrd="0" presId="urn:microsoft.com/office/officeart/2005/8/layout/radial1"/>
    <dgm:cxn modelId="{03EA4FEE-D262-4384-8F03-AFC3838C2AFE}" type="presOf" srcId="{5E0E5FB6-B178-4889-938E-530371B21657}" destId="{6C7B278D-3780-46D3-8E79-DC2B15E872AB}" srcOrd="1" destOrd="0" presId="urn:microsoft.com/office/officeart/2005/8/layout/radial1"/>
    <dgm:cxn modelId="{FBE6F374-4671-4D08-97BA-106E89644C79}" type="presOf" srcId="{0A58939B-75FB-4848-A95F-6465BE5E3340}" destId="{14FDCDAE-41D9-4378-8164-E0D58D858287}" srcOrd="1" destOrd="0" presId="urn:microsoft.com/office/officeart/2005/8/layout/radial1"/>
    <dgm:cxn modelId="{3D0CDB71-A63F-477B-97B1-CE0AD4EADD7F}" type="presOf" srcId="{C706C5DE-C083-425E-B08B-D75EDAADF33C}" destId="{FB5ACC42-2537-4ED0-AE9A-5BB6264FE141}" srcOrd="0" destOrd="0" presId="urn:microsoft.com/office/officeart/2005/8/layout/radial1"/>
    <dgm:cxn modelId="{7386D928-A9B8-4CF9-988E-F0DFD280612C}" type="presOf" srcId="{DE6F78E9-BEF9-4AAE-BFBE-F49C00AEB11C}" destId="{9A55F430-51D8-4EE1-AFB8-048D3D5708FC}" srcOrd="0" destOrd="0" presId="urn:microsoft.com/office/officeart/2005/8/layout/radial1"/>
    <dgm:cxn modelId="{47A692E4-5BBF-48F3-B3AB-348CB709E66A}" srcId="{C706C5DE-C083-425E-B08B-D75EDAADF33C}" destId="{5696E776-06F6-41FA-B7B0-7034D079A123}" srcOrd="3" destOrd="0" parTransId="{32E469A4-16D1-4408-8068-F706CA8E9361}" sibTransId="{D8E9EEF6-280E-4544-A8C6-4D8B60023C13}"/>
    <dgm:cxn modelId="{E4815526-7576-4191-BFE8-C735AF2CED82}" type="presOf" srcId="{7B2A4673-563E-4DBB-A92B-9B83A0AD65C7}" destId="{C78B5ED1-C6EA-46B7-A3AF-D13C7845DE11}" srcOrd="0" destOrd="0" presId="urn:microsoft.com/office/officeart/2005/8/layout/radial1"/>
    <dgm:cxn modelId="{111B4BA4-43E3-4185-A402-66AAC3458E13}" type="presOf" srcId="{8BB5D9D3-5F74-4779-9A31-D66483D98AC3}" destId="{84BFEEB1-11F7-4BA2-86AE-6E429620A01C}" srcOrd="0" destOrd="0" presId="urn:microsoft.com/office/officeart/2005/8/layout/radial1"/>
    <dgm:cxn modelId="{EC1DF8B9-3D53-41B3-BD5C-753975335A9D}" type="presOf" srcId="{0A58939B-75FB-4848-A95F-6465BE5E3340}" destId="{7A0478BF-1CCF-48E5-9524-FF9CF2DC795E}" srcOrd="0" destOrd="0" presId="urn:microsoft.com/office/officeart/2005/8/layout/radial1"/>
    <dgm:cxn modelId="{7F952B7D-4FAA-46B6-AE74-95AD25D7D0E9}" type="presOf" srcId="{133E0C86-1C9C-47BF-92C8-83B7F9A841F6}" destId="{B9E68EEF-08AF-4B0B-A6A2-272044F5A264}" srcOrd="0" destOrd="0" presId="urn:microsoft.com/office/officeart/2005/8/layout/radial1"/>
    <dgm:cxn modelId="{E5BBF2A9-473E-406A-A4DF-B1E94CB0DA1C}" type="presOf" srcId="{7B2A4673-563E-4DBB-A92B-9B83A0AD65C7}" destId="{2FD82BF1-D7DB-4FC3-98B3-2DEB7E78C1D7}" srcOrd="1" destOrd="0" presId="urn:microsoft.com/office/officeart/2005/8/layout/radial1"/>
    <dgm:cxn modelId="{7E2D599D-DEC8-43C3-AC81-BC7773541667}" type="presOf" srcId="{5E0E5FB6-B178-4889-938E-530371B21657}" destId="{CF4AB4B2-87BC-4405-8DEB-7C40DE8A8A3D}" srcOrd="0" destOrd="0" presId="urn:microsoft.com/office/officeart/2005/8/layout/radial1"/>
    <dgm:cxn modelId="{A3BF8E7A-EFE8-4486-A7E8-35DD86683673}" type="presOf" srcId="{AC34078C-6A10-4DD5-B133-BBFC123BD8A2}" destId="{E47C3BF8-E1A9-412B-A518-FF27B8191A5F}" srcOrd="0" destOrd="0" presId="urn:microsoft.com/office/officeart/2005/8/layout/radial1"/>
    <dgm:cxn modelId="{1EE0C530-0C56-42C3-B445-3015FD9D293F}" type="presParOf" srcId="{E47C3BF8-E1A9-412B-A518-FF27B8191A5F}" destId="{FB5ACC42-2537-4ED0-AE9A-5BB6264FE141}" srcOrd="0" destOrd="0" presId="urn:microsoft.com/office/officeart/2005/8/layout/radial1"/>
    <dgm:cxn modelId="{2C61752E-56C6-4028-B104-C0FB055F08A5}" type="presParOf" srcId="{E47C3BF8-E1A9-412B-A518-FF27B8191A5F}" destId="{B9E68EEF-08AF-4B0B-A6A2-272044F5A264}" srcOrd="1" destOrd="0" presId="urn:microsoft.com/office/officeart/2005/8/layout/radial1"/>
    <dgm:cxn modelId="{49BB04E0-5C85-41E4-AD66-F57B6A28AB2A}" type="presParOf" srcId="{B9E68EEF-08AF-4B0B-A6A2-272044F5A264}" destId="{D76EFE98-83E8-4656-8C2B-19F112409B52}" srcOrd="0" destOrd="0" presId="urn:microsoft.com/office/officeart/2005/8/layout/radial1"/>
    <dgm:cxn modelId="{B7660913-3009-4629-8689-09D343DC364C}" type="presParOf" srcId="{E47C3BF8-E1A9-412B-A518-FF27B8191A5F}" destId="{B634B220-3189-4C45-8D29-7D24E87AD813}" srcOrd="2" destOrd="0" presId="urn:microsoft.com/office/officeart/2005/8/layout/radial1"/>
    <dgm:cxn modelId="{10F52DD1-6625-43A9-AFDD-745280886100}" type="presParOf" srcId="{E47C3BF8-E1A9-412B-A518-FF27B8191A5F}" destId="{6BD1D17D-BBBB-404B-BF39-49D86A25F5B3}" srcOrd="3" destOrd="0" presId="urn:microsoft.com/office/officeart/2005/8/layout/radial1"/>
    <dgm:cxn modelId="{2FBD9A64-5806-4E99-A7AA-978FC6A528FE}" type="presParOf" srcId="{6BD1D17D-BBBB-404B-BF39-49D86A25F5B3}" destId="{7BFBE45C-1FE2-4CA3-B1B3-D664BDF0003A}" srcOrd="0" destOrd="0" presId="urn:microsoft.com/office/officeart/2005/8/layout/radial1"/>
    <dgm:cxn modelId="{60DB1474-C7BB-410D-AB7D-0968F4D0FEEB}" type="presParOf" srcId="{E47C3BF8-E1A9-412B-A518-FF27B8191A5F}" destId="{2D8DB046-D37A-41DC-9824-9CF01F162101}" srcOrd="4" destOrd="0" presId="urn:microsoft.com/office/officeart/2005/8/layout/radial1"/>
    <dgm:cxn modelId="{FEC92F16-4464-4BA2-AFB6-B291937CBD3F}" type="presParOf" srcId="{E47C3BF8-E1A9-412B-A518-FF27B8191A5F}" destId="{CF4AB4B2-87BC-4405-8DEB-7C40DE8A8A3D}" srcOrd="5" destOrd="0" presId="urn:microsoft.com/office/officeart/2005/8/layout/radial1"/>
    <dgm:cxn modelId="{899E81C3-C099-4FEF-8152-F8452E05515A}" type="presParOf" srcId="{CF4AB4B2-87BC-4405-8DEB-7C40DE8A8A3D}" destId="{6C7B278D-3780-46D3-8E79-DC2B15E872AB}" srcOrd="0" destOrd="0" presId="urn:microsoft.com/office/officeart/2005/8/layout/radial1"/>
    <dgm:cxn modelId="{89584832-EA09-4701-A58B-AA60C89C4257}" type="presParOf" srcId="{E47C3BF8-E1A9-412B-A518-FF27B8191A5F}" destId="{E1ACAEE8-AC89-4244-BF8B-B2112F12D70A}" srcOrd="6" destOrd="0" presId="urn:microsoft.com/office/officeart/2005/8/layout/radial1"/>
    <dgm:cxn modelId="{67F02E1E-11AE-49FF-8582-CF90F0289E30}" type="presParOf" srcId="{E47C3BF8-E1A9-412B-A518-FF27B8191A5F}" destId="{329C4F14-14B3-46CA-B33E-4CC79EF016A1}" srcOrd="7" destOrd="0" presId="urn:microsoft.com/office/officeart/2005/8/layout/radial1"/>
    <dgm:cxn modelId="{C85B984F-E7E7-402E-A35C-ED5CEF19C0AF}" type="presParOf" srcId="{329C4F14-14B3-46CA-B33E-4CC79EF016A1}" destId="{23F6389C-1A09-4167-B006-7B0FFEBA39D2}" srcOrd="0" destOrd="0" presId="urn:microsoft.com/office/officeart/2005/8/layout/radial1"/>
    <dgm:cxn modelId="{E0EBA6C9-0865-4A12-A3EC-FE692BE5C649}" type="presParOf" srcId="{E47C3BF8-E1A9-412B-A518-FF27B8191A5F}" destId="{ED47D328-DB3B-4788-8619-715AF5DF5C20}" srcOrd="8" destOrd="0" presId="urn:microsoft.com/office/officeart/2005/8/layout/radial1"/>
    <dgm:cxn modelId="{EE10546D-A3B7-4C91-AD03-9F654761F5E6}" type="presParOf" srcId="{E47C3BF8-E1A9-412B-A518-FF27B8191A5F}" destId="{84BFEEB1-11F7-4BA2-86AE-6E429620A01C}" srcOrd="9" destOrd="0" presId="urn:microsoft.com/office/officeart/2005/8/layout/radial1"/>
    <dgm:cxn modelId="{F3D34731-DAC5-4145-A141-1623DD1686A1}" type="presParOf" srcId="{84BFEEB1-11F7-4BA2-86AE-6E429620A01C}" destId="{920B4F7A-D867-430B-9E4F-A1FDA57AA475}" srcOrd="0" destOrd="0" presId="urn:microsoft.com/office/officeart/2005/8/layout/radial1"/>
    <dgm:cxn modelId="{61EFC91D-4B56-46F5-A6A3-ED9EACC4B085}" type="presParOf" srcId="{E47C3BF8-E1A9-412B-A518-FF27B8191A5F}" destId="{00D34F0D-24B7-4FC3-B3CB-22BD690DB667}" srcOrd="10" destOrd="0" presId="urn:microsoft.com/office/officeart/2005/8/layout/radial1"/>
    <dgm:cxn modelId="{1E900C2C-E291-48DF-B2BE-98C1EEC18EC1}" type="presParOf" srcId="{E47C3BF8-E1A9-412B-A518-FF27B8191A5F}" destId="{C78B5ED1-C6EA-46B7-A3AF-D13C7845DE11}" srcOrd="11" destOrd="0" presId="urn:microsoft.com/office/officeart/2005/8/layout/radial1"/>
    <dgm:cxn modelId="{80FCC3BF-AC2B-4E8E-81A1-123A384A073A}" type="presParOf" srcId="{C78B5ED1-C6EA-46B7-A3AF-D13C7845DE11}" destId="{2FD82BF1-D7DB-4FC3-98B3-2DEB7E78C1D7}" srcOrd="0" destOrd="0" presId="urn:microsoft.com/office/officeart/2005/8/layout/radial1"/>
    <dgm:cxn modelId="{05D678AA-6463-4194-9D8F-D7F7A716FE74}" type="presParOf" srcId="{E47C3BF8-E1A9-412B-A518-FF27B8191A5F}" destId="{9A55F430-51D8-4EE1-AFB8-048D3D5708FC}" srcOrd="12" destOrd="0" presId="urn:microsoft.com/office/officeart/2005/8/layout/radial1"/>
    <dgm:cxn modelId="{650281ED-2AFA-467F-81B7-4351241A7364}" type="presParOf" srcId="{E47C3BF8-E1A9-412B-A518-FF27B8191A5F}" destId="{7A0478BF-1CCF-48E5-9524-FF9CF2DC795E}" srcOrd="13" destOrd="0" presId="urn:microsoft.com/office/officeart/2005/8/layout/radial1"/>
    <dgm:cxn modelId="{7F6E4976-DFE8-4540-9D98-695069E8C42A}" type="presParOf" srcId="{7A0478BF-1CCF-48E5-9524-FF9CF2DC795E}" destId="{14FDCDAE-41D9-4378-8164-E0D58D858287}" srcOrd="0" destOrd="0" presId="urn:microsoft.com/office/officeart/2005/8/layout/radial1"/>
    <dgm:cxn modelId="{E46F9258-5B39-4044-9135-C8AC5209AD70}" type="presParOf" srcId="{E47C3BF8-E1A9-412B-A518-FF27B8191A5F}" destId="{5114F76B-6507-4B29-A051-7F851D8FB1C3}" srcOrd="14"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6BA1C9-C199-4D58-BCE5-BD2F6860D510}">
      <dsp:nvSpPr>
        <dsp:cNvPr id="0" name=""/>
        <dsp:cNvSpPr/>
      </dsp:nvSpPr>
      <dsp:spPr>
        <a:xfrm>
          <a:off x="2469408" y="1431"/>
          <a:ext cx="1756687"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Century Gothic" pitchFamily="34" charset="0"/>
            </a:rPr>
            <a:t>Leadership</a:t>
          </a:r>
          <a:endParaRPr lang="en-GB" sz="1800" b="1" kern="1200" dirty="0">
            <a:solidFill>
              <a:schemeClr val="tx1"/>
            </a:solidFill>
            <a:latin typeface="Century Gothic" pitchFamily="34" charset="0"/>
          </a:endParaRPr>
        </a:p>
      </dsp:txBody>
      <dsp:txXfrm>
        <a:off x="2513187" y="45210"/>
        <a:ext cx="1669129" cy="809253"/>
      </dsp:txXfrm>
    </dsp:sp>
    <dsp:sp modelId="{E064CF16-2E4D-4608-9843-864CE13D2322}">
      <dsp:nvSpPr>
        <dsp:cNvPr id="0" name=""/>
        <dsp:cNvSpPr/>
      </dsp:nvSpPr>
      <dsp:spPr>
        <a:xfrm>
          <a:off x="1348983" y="498527"/>
          <a:ext cx="4228670" cy="4228670"/>
        </a:xfrm>
        <a:custGeom>
          <a:avLst/>
          <a:gdLst/>
          <a:ahLst/>
          <a:cxnLst/>
          <a:rect l="0" t="0" r="0" b="0"/>
          <a:pathLst>
            <a:path>
              <a:moveTo>
                <a:pt x="2884238" y="145157"/>
              </a:moveTo>
              <a:arcTo wR="2114335" hR="2114335" stAng="17481262" swAng="122514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ACDE4D3-002E-49CB-890D-C82DB906C8B4}">
      <dsp:nvSpPr>
        <dsp:cNvPr id="0" name=""/>
        <dsp:cNvSpPr/>
      </dsp:nvSpPr>
      <dsp:spPr>
        <a:xfrm>
          <a:off x="4310745" y="1041127"/>
          <a:ext cx="1818401"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chemeClr val="tx1"/>
              </a:solidFill>
              <a:latin typeface="Century Gothic" pitchFamily="34" charset="0"/>
            </a:rPr>
            <a:t>Data</a:t>
          </a:r>
          <a:endParaRPr lang="en-GB" sz="1800" b="1" kern="1200" dirty="0">
            <a:solidFill>
              <a:schemeClr val="tx1"/>
            </a:solidFill>
            <a:latin typeface="Century Gothic" pitchFamily="34" charset="0"/>
          </a:endParaRPr>
        </a:p>
      </dsp:txBody>
      <dsp:txXfrm>
        <a:off x="4354524" y="1084906"/>
        <a:ext cx="1730843" cy="809253"/>
      </dsp:txXfrm>
    </dsp:sp>
    <dsp:sp modelId="{54FB8B93-E770-4D24-A2A3-0F634B017F8D}">
      <dsp:nvSpPr>
        <dsp:cNvPr id="0" name=""/>
        <dsp:cNvSpPr/>
      </dsp:nvSpPr>
      <dsp:spPr>
        <a:xfrm>
          <a:off x="1254767" y="362471"/>
          <a:ext cx="4228670" cy="4228670"/>
        </a:xfrm>
        <a:custGeom>
          <a:avLst/>
          <a:gdLst/>
          <a:ahLst/>
          <a:cxnLst/>
          <a:rect l="0" t="0" r="0" b="0"/>
          <a:pathLst>
            <a:path>
              <a:moveTo>
                <a:pt x="4161081" y="1584012"/>
              </a:moveTo>
              <a:arcTo wR="2114335" hR="2114335" stAng="20728429" swAng="141793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1AE584-5FD7-4C0E-9CFB-800440E48E12}">
      <dsp:nvSpPr>
        <dsp:cNvPr id="0" name=""/>
        <dsp:cNvSpPr/>
      </dsp:nvSpPr>
      <dsp:spPr>
        <a:xfrm>
          <a:off x="4260227" y="2820143"/>
          <a:ext cx="2099904" cy="110852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tx1"/>
              </a:solidFill>
              <a:latin typeface="Century Gothic" pitchFamily="34" charset="0"/>
            </a:rPr>
            <a:t>Listening to learners &amp; parents/carers</a:t>
          </a:r>
          <a:endParaRPr lang="en-GB" sz="1600" b="1" kern="1200" dirty="0">
            <a:solidFill>
              <a:schemeClr val="tx1"/>
            </a:solidFill>
            <a:latin typeface="Century Gothic" pitchFamily="34" charset="0"/>
          </a:endParaRPr>
        </a:p>
      </dsp:txBody>
      <dsp:txXfrm>
        <a:off x="4314341" y="2874257"/>
        <a:ext cx="1991676" cy="1000293"/>
      </dsp:txXfrm>
    </dsp:sp>
    <dsp:sp modelId="{09C5AB1F-7FA5-4E6F-8F94-29D8B97D5E96}">
      <dsp:nvSpPr>
        <dsp:cNvPr id="0" name=""/>
        <dsp:cNvSpPr/>
      </dsp:nvSpPr>
      <dsp:spPr>
        <a:xfrm>
          <a:off x="1328876" y="356218"/>
          <a:ext cx="4228670" cy="4228670"/>
        </a:xfrm>
        <a:custGeom>
          <a:avLst/>
          <a:gdLst/>
          <a:ahLst/>
          <a:cxnLst/>
          <a:rect l="0" t="0" r="0" b="0"/>
          <a:pathLst>
            <a:path>
              <a:moveTo>
                <a:pt x="3642392" y="3575654"/>
              </a:moveTo>
              <a:arcTo wR="2114335" hR="2114335" stAng="2623265" swAng="70778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355BC8-1FD5-4302-BE63-61A846A91E1F}">
      <dsp:nvSpPr>
        <dsp:cNvPr id="0" name=""/>
        <dsp:cNvSpPr/>
      </dsp:nvSpPr>
      <dsp:spPr>
        <a:xfrm>
          <a:off x="2615954" y="4192243"/>
          <a:ext cx="2020639"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b="1" kern="1200" smtClean="0">
              <a:solidFill>
                <a:schemeClr val="tx1"/>
              </a:solidFill>
              <a:latin typeface="Century Gothic" pitchFamily="34" charset="0"/>
            </a:rPr>
            <a:t>Attendance &amp; behaviour</a:t>
          </a:r>
          <a:endParaRPr lang="en-GB" sz="2200" b="1" kern="1200" dirty="0">
            <a:solidFill>
              <a:schemeClr val="tx1"/>
            </a:solidFill>
            <a:latin typeface="Century Gothic" pitchFamily="34" charset="0"/>
          </a:endParaRPr>
        </a:p>
      </dsp:txBody>
      <dsp:txXfrm>
        <a:off x="2659733" y="4236022"/>
        <a:ext cx="1933081" cy="809253"/>
      </dsp:txXfrm>
    </dsp:sp>
    <dsp:sp modelId="{44D436A8-37D3-4786-B98E-B9B1AEE67ECC}">
      <dsp:nvSpPr>
        <dsp:cNvPr id="0" name=""/>
        <dsp:cNvSpPr/>
      </dsp:nvSpPr>
      <dsp:spPr>
        <a:xfrm>
          <a:off x="1347374" y="475136"/>
          <a:ext cx="4228670" cy="4228670"/>
        </a:xfrm>
        <a:custGeom>
          <a:avLst/>
          <a:gdLst/>
          <a:ahLst/>
          <a:cxnLst/>
          <a:rect l="0" t="0" r="0" b="0"/>
          <a:pathLst>
            <a:path>
              <a:moveTo>
                <a:pt x="1259374" y="4048102"/>
              </a:moveTo>
              <a:arcTo wR="2114335" hR="2114335" stAng="6831076" swAng="161803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3C52D8-DC93-4A97-90EE-5E06778257A3}">
      <dsp:nvSpPr>
        <dsp:cNvPr id="0" name=""/>
        <dsp:cNvSpPr/>
      </dsp:nvSpPr>
      <dsp:spPr>
        <a:xfrm>
          <a:off x="615804" y="2772665"/>
          <a:ext cx="1686874" cy="114478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tx1"/>
              </a:solidFill>
              <a:latin typeface="Century Gothic" pitchFamily="34" charset="0"/>
            </a:rPr>
            <a:t>Curriculum</a:t>
          </a:r>
          <a:endParaRPr lang="en-GB" sz="1700" b="1" kern="1200" dirty="0">
            <a:solidFill>
              <a:schemeClr val="tx1"/>
            </a:solidFill>
            <a:latin typeface="Century Gothic" pitchFamily="34" charset="0"/>
          </a:endParaRPr>
        </a:p>
      </dsp:txBody>
      <dsp:txXfrm>
        <a:off x="671688" y="2828549"/>
        <a:ext cx="1575106" cy="1033020"/>
      </dsp:txXfrm>
    </dsp:sp>
    <dsp:sp modelId="{C37014B3-F56A-41E6-A0C1-E338D72707FF}">
      <dsp:nvSpPr>
        <dsp:cNvPr id="0" name=""/>
        <dsp:cNvSpPr/>
      </dsp:nvSpPr>
      <dsp:spPr>
        <a:xfrm>
          <a:off x="1278919" y="270324"/>
          <a:ext cx="4228670" cy="4228670"/>
        </a:xfrm>
        <a:custGeom>
          <a:avLst/>
          <a:gdLst/>
          <a:ahLst/>
          <a:cxnLst/>
          <a:rect l="0" t="0" r="0" b="0"/>
          <a:pathLst>
            <a:path>
              <a:moveTo>
                <a:pt x="34422" y="2494304"/>
              </a:moveTo>
              <a:arcTo wR="2114335" hR="2114335" stAng="10178824" swAng="131069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C4302B-02BB-4F15-8363-6679A1F40FFD}">
      <dsp:nvSpPr>
        <dsp:cNvPr id="0" name=""/>
        <dsp:cNvSpPr/>
      </dsp:nvSpPr>
      <dsp:spPr>
        <a:xfrm>
          <a:off x="563643" y="1058598"/>
          <a:ext cx="1906082" cy="8968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b="1" kern="1200" dirty="0" smtClean="0">
              <a:solidFill>
                <a:schemeClr val="tx1"/>
              </a:solidFill>
              <a:latin typeface="Century Gothic" pitchFamily="34" charset="0"/>
            </a:rPr>
            <a:t>PDG</a:t>
          </a:r>
          <a:endParaRPr lang="en-GB" sz="2000" b="1" kern="1200" dirty="0">
            <a:solidFill>
              <a:schemeClr val="tx1"/>
            </a:solidFill>
            <a:latin typeface="Century Gothic" pitchFamily="34" charset="0"/>
          </a:endParaRPr>
        </a:p>
      </dsp:txBody>
      <dsp:txXfrm>
        <a:off x="607422" y="1102377"/>
        <a:ext cx="1818524" cy="809253"/>
      </dsp:txXfrm>
    </dsp:sp>
    <dsp:sp modelId="{7D96EE70-74BF-478C-ABEE-6EA22C4244DC}">
      <dsp:nvSpPr>
        <dsp:cNvPr id="0" name=""/>
        <dsp:cNvSpPr/>
      </dsp:nvSpPr>
      <dsp:spPr>
        <a:xfrm>
          <a:off x="1233417" y="449836"/>
          <a:ext cx="4228670" cy="4228670"/>
        </a:xfrm>
        <a:custGeom>
          <a:avLst/>
          <a:gdLst/>
          <a:ahLst/>
          <a:cxnLst/>
          <a:rect l="0" t="0" r="0" b="0"/>
          <a:pathLst>
            <a:path>
              <a:moveTo>
                <a:pt x="635111" y="603602"/>
              </a:moveTo>
              <a:arcTo wR="2114335" hR="2114335" stAng="13536227" swAng="117904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5ACC42-2537-4ED0-AE9A-5BB6264FE141}">
      <dsp:nvSpPr>
        <dsp:cNvPr id="0" name=""/>
        <dsp:cNvSpPr/>
      </dsp:nvSpPr>
      <dsp:spPr>
        <a:xfrm>
          <a:off x="3411315" y="1784333"/>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R="0" lvl="0" algn="l" defTabSz="800100" rtl="0">
            <a:lnSpc>
              <a:spcPct val="90000"/>
            </a:lnSpc>
            <a:spcBef>
              <a:spcPct val="0"/>
            </a:spcBef>
            <a:spcAft>
              <a:spcPct val="35000"/>
            </a:spcAft>
          </a:pPr>
          <a:r>
            <a:rPr lang="en-GB" sz="1800" b="1" kern="1200" baseline="0" dirty="0" smtClean="0">
              <a:latin typeface="Calibri"/>
            </a:rPr>
            <a:t>     </a:t>
          </a:r>
          <a:r>
            <a:rPr lang="en-GB" sz="1800" b="1" kern="1200" baseline="0" dirty="0" smtClean="0">
              <a:solidFill>
                <a:srgbClr val="FF0000"/>
              </a:solidFill>
              <a:latin typeface="Century Gothic" pitchFamily="34" charset="0"/>
            </a:rPr>
            <a:t>FAMILY</a:t>
          </a:r>
          <a:endParaRPr lang="en-GB" sz="1800" b="1" kern="1200" dirty="0" smtClean="0">
            <a:solidFill>
              <a:srgbClr val="FF0000"/>
            </a:solidFill>
            <a:latin typeface="Century Gothic" pitchFamily="34" charset="0"/>
          </a:endParaRPr>
        </a:p>
      </dsp:txBody>
      <dsp:txXfrm>
        <a:off x="3583883" y="1956901"/>
        <a:ext cx="833233" cy="833233"/>
      </dsp:txXfrm>
    </dsp:sp>
    <dsp:sp modelId="{B9E68EEF-08AF-4B0B-A6A2-272044F5A264}">
      <dsp:nvSpPr>
        <dsp:cNvPr id="0" name=""/>
        <dsp:cNvSpPr/>
      </dsp:nvSpPr>
      <dsp:spPr>
        <a:xfrm rot="16200000">
          <a:off x="3705939" y="1476518"/>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3985771" y="1475045"/>
        <a:ext cx="29456" cy="29456"/>
      </dsp:txXfrm>
    </dsp:sp>
    <dsp:sp modelId="{B634B220-3189-4C45-8D29-7D24E87AD813}">
      <dsp:nvSpPr>
        <dsp:cNvPr id="0" name=""/>
        <dsp:cNvSpPr/>
      </dsp:nvSpPr>
      <dsp:spPr>
        <a:xfrm>
          <a:off x="3221361" y="16843"/>
          <a:ext cx="1558276"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en-GB" sz="1400" b="1" kern="1200" baseline="0" dirty="0" smtClean="0">
              <a:solidFill>
                <a:schemeClr val="tx1"/>
              </a:solidFill>
              <a:latin typeface="Century Gothic" pitchFamily="34" charset="0"/>
            </a:rPr>
            <a:t>Health professional</a:t>
          </a:r>
        </a:p>
        <a:p>
          <a:pPr marR="0" lvl="0" algn="ctr" defTabSz="622300" rtl="0">
            <a:lnSpc>
              <a:spcPct val="90000"/>
            </a:lnSpc>
            <a:spcBef>
              <a:spcPct val="0"/>
            </a:spcBef>
            <a:spcAft>
              <a:spcPct val="35000"/>
            </a:spcAft>
          </a:pPr>
          <a:r>
            <a:rPr lang="en-GB" sz="1400" b="1" kern="1200" baseline="0" dirty="0" smtClean="0">
              <a:solidFill>
                <a:schemeClr val="tx1"/>
              </a:solidFill>
              <a:latin typeface="Century Gothic" pitchFamily="34" charset="0"/>
            </a:rPr>
            <a:t>School Nurse</a:t>
          </a:r>
          <a:endParaRPr lang="en-GB" sz="1400" b="1" kern="1200" dirty="0" smtClean="0">
            <a:solidFill>
              <a:schemeClr val="tx1"/>
            </a:solidFill>
            <a:latin typeface="Century Gothic" pitchFamily="34" charset="0"/>
          </a:endParaRPr>
        </a:p>
      </dsp:txBody>
      <dsp:txXfrm>
        <a:off x="3449565" y="189411"/>
        <a:ext cx="1101868" cy="833233"/>
      </dsp:txXfrm>
    </dsp:sp>
    <dsp:sp modelId="{6BD1D17D-BBBB-404B-BF39-49D86A25F5B3}">
      <dsp:nvSpPr>
        <dsp:cNvPr id="0" name=""/>
        <dsp:cNvSpPr/>
      </dsp:nvSpPr>
      <dsp:spPr>
        <a:xfrm rot="19285714">
          <a:off x="4396879" y="1809257"/>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4676711" y="1807784"/>
        <a:ext cx="29456" cy="29456"/>
      </dsp:txXfrm>
    </dsp:sp>
    <dsp:sp modelId="{2D8DB046-D37A-41DC-9824-9CF01F162101}">
      <dsp:nvSpPr>
        <dsp:cNvPr id="0" name=""/>
        <dsp:cNvSpPr/>
      </dsp:nvSpPr>
      <dsp:spPr>
        <a:xfrm>
          <a:off x="4793194" y="682321"/>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endParaRPr lang="en-GB" sz="1200" b="1" kern="1200" baseline="0" dirty="0" smtClean="0">
            <a:latin typeface="Times New Roman"/>
          </a:endParaRPr>
        </a:p>
        <a:p>
          <a:pPr marR="0" lvl="0" algn="ctr" defTabSz="533400" rtl="0">
            <a:lnSpc>
              <a:spcPct val="90000"/>
            </a:lnSpc>
            <a:spcBef>
              <a:spcPct val="0"/>
            </a:spcBef>
            <a:spcAft>
              <a:spcPct val="35000"/>
            </a:spcAft>
          </a:pPr>
          <a:r>
            <a:rPr lang="en-GB" sz="1600" b="1" kern="1200" baseline="0" dirty="0" smtClean="0">
              <a:solidFill>
                <a:schemeClr val="tx1"/>
              </a:solidFill>
              <a:latin typeface="Century Gothic" pitchFamily="34" charset="0"/>
            </a:rPr>
            <a:t>School</a:t>
          </a:r>
          <a:endParaRPr lang="en-GB" sz="1600" b="1" kern="1200" dirty="0" smtClean="0">
            <a:solidFill>
              <a:schemeClr val="tx1"/>
            </a:solidFill>
            <a:latin typeface="Century Gothic" pitchFamily="34" charset="0"/>
          </a:endParaRPr>
        </a:p>
      </dsp:txBody>
      <dsp:txXfrm>
        <a:off x="4965762" y="854889"/>
        <a:ext cx="833233" cy="833233"/>
      </dsp:txXfrm>
    </dsp:sp>
    <dsp:sp modelId="{CF4AB4B2-87BC-4405-8DEB-7C40DE8A8A3D}">
      <dsp:nvSpPr>
        <dsp:cNvPr id="0" name=""/>
        <dsp:cNvSpPr/>
      </dsp:nvSpPr>
      <dsp:spPr>
        <a:xfrm rot="771429">
          <a:off x="4567527" y="2556915"/>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4847359" y="2555442"/>
        <a:ext cx="29456" cy="29456"/>
      </dsp:txXfrm>
    </dsp:sp>
    <dsp:sp modelId="{E1ACAEE8-AC89-4244-BF8B-B2112F12D70A}">
      <dsp:nvSpPr>
        <dsp:cNvPr id="0" name=""/>
        <dsp:cNvSpPr/>
      </dsp:nvSpPr>
      <dsp:spPr>
        <a:xfrm>
          <a:off x="5134490" y="2177636"/>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endParaRPr lang="en-GB" sz="1200" b="1" kern="1200" baseline="0" dirty="0" smtClean="0">
            <a:latin typeface="Times New Roman"/>
          </a:endParaRPr>
        </a:p>
        <a:p>
          <a:pPr marR="0" lvl="0" algn="ctr" defTabSz="533400" rtl="0">
            <a:lnSpc>
              <a:spcPct val="90000"/>
            </a:lnSpc>
            <a:spcBef>
              <a:spcPct val="0"/>
            </a:spcBef>
            <a:spcAft>
              <a:spcPct val="35000"/>
            </a:spcAft>
          </a:pPr>
          <a:r>
            <a:rPr lang="en-GB" sz="1600" b="1" kern="1200" baseline="0" dirty="0" smtClean="0">
              <a:solidFill>
                <a:schemeClr val="tx1"/>
              </a:solidFill>
              <a:latin typeface="Century Gothic" pitchFamily="34" charset="0"/>
            </a:rPr>
            <a:t>FEW</a:t>
          </a:r>
          <a:endParaRPr lang="en-GB" sz="1600" b="1" kern="1200" dirty="0" smtClean="0">
            <a:solidFill>
              <a:schemeClr val="tx1"/>
            </a:solidFill>
            <a:latin typeface="Century Gothic" pitchFamily="34" charset="0"/>
          </a:endParaRPr>
        </a:p>
      </dsp:txBody>
      <dsp:txXfrm>
        <a:off x="5307058" y="2350204"/>
        <a:ext cx="833233" cy="833233"/>
      </dsp:txXfrm>
    </dsp:sp>
    <dsp:sp modelId="{329C4F14-14B3-46CA-B33E-4CC79EF016A1}">
      <dsp:nvSpPr>
        <dsp:cNvPr id="0" name=""/>
        <dsp:cNvSpPr/>
      </dsp:nvSpPr>
      <dsp:spPr>
        <a:xfrm rot="3857143">
          <a:off x="4089382" y="3156490"/>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a:off x="4369214" y="3155017"/>
        <a:ext cx="29456" cy="29456"/>
      </dsp:txXfrm>
    </dsp:sp>
    <dsp:sp modelId="{ED47D328-DB3B-4788-8619-715AF5DF5C20}">
      <dsp:nvSpPr>
        <dsp:cNvPr id="0" name=""/>
        <dsp:cNvSpPr/>
      </dsp:nvSpPr>
      <dsp:spPr>
        <a:xfrm>
          <a:off x="4178200" y="3376786"/>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R="0" lvl="0" algn="ctr" defTabSz="800100" rtl="0">
            <a:lnSpc>
              <a:spcPct val="90000"/>
            </a:lnSpc>
            <a:spcBef>
              <a:spcPct val="0"/>
            </a:spcBef>
            <a:spcAft>
              <a:spcPct val="35000"/>
            </a:spcAft>
          </a:pPr>
          <a:r>
            <a:rPr lang="en-GB" sz="1800" b="1" kern="1200" baseline="0" dirty="0" smtClean="0">
              <a:solidFill>
                <a:schemeClr val="tx1"/>
              </a:solidFill>
              <a:latin typeface="Century Gothic" pitchFamily="34" charset="0"/>
            </a:rPr>
            <a:t>Youth service</a:t>
          </a:r>
          <a:endParaRPr lang="en-GB" sz="1800" b="1" kern="1200" dirty="0" smtClean="0">
            <a:solidFill>
              <a:schemeClr val="tx1"/>
            </a:solidFill>
            <a:latin typeface="Century Gothic" pitchFamily="34" charset="0"/>
          </a:endParaRPr>
        </a:p>
      </dsp:txBody>
      <dsp:txXfrm>
        <a:off x="4350768" y="3549354"/>
        <a:ext cx="833233" cy="833233"/>
      </dsp:txXfrm>
    </dsp:sp>
    <dsp:sp modelId="{84BFEEB1-11F7-4BA2-86AE-6E429620A01C}">
      <dsp:nvSpPr>
        <dsp:cNvPr id="0" name=""/>
        <dsp:cNvSpPr/>
      </dsp:nvSpPr>
      <dsp:spPr>
        <a:xfrm rot="6942857">
          <a:off x="3322497" y="3156490"/>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rot="10800000">
        <a:off x="3602329" y="3155017"/>
        <a:ext cx="29456" cy="29456"/>
      </dsp:txXfrm>
    </dsp:sp>
    <dsp:sp modelId="{00D34F0D-24B7-4FC3-B3CB-22BD690DB667}">
      <dsp:nvSpPr>
        <dsp:cNvPr id="0" name=""/>
        <dsp:cNvSpPr/>
      </dsp:nvSpPr>
      <dsp:spPr>
        <a:xfrm>
          <a:off x="2644429" y="3376786"/>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R="0" lvl="0" algn="ctr" defTabSz="711200" rtl="0">
            <a:lnSpc>
              <a:spcPct val="90000"/>
            </a:lnSpc>
            <a:spcBef>
              <a:spcPct val="0"/>
            </a:spcBef>
            <a:spcAft>
              <a:spcPct val="35000"/>
            </a:spcAft>
          </a:pPr>
          <a:r>
            <a:rPr lang="en-GB" sz="1600" b="1" kern="1200" dirty="0" smtClean="0">
              <a:solidFill>
                <a:schemeClr val="tx1"/>
              </a:solidFill>
              <a:latin typeface="Century Gothic" pitchFamily="34" charset="0"/>
            </a:rPr>
            <a:t>Young carers’ service</a:t>
          </a:r>
        </a:p>
      </dsp:txBody>
      <dsp:txXfrm>
        <a:off x="2816997" y="3549354"/>
        <a:ext cx="833233" cy="833233"/>
      </dsp:txXfrm>
    </dsp:sp>
    <dsp:sp modelId="{C78B5ED1-C6EA-46B7-A3AF-D13C7845DE11}">
      <dsp:nvSpPr>
        <dsp:cNvPr id="0" name=""/>
        <dsp:cNvSpPr/>
      </dsp:nvSpPr>
      <dsp:spPr>
        <a:xfrm rot="10028571">
          <a:off x="2844352" y="2556915"/>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rot="10800000">
        <a:off x="3124184" y="2555442"/>
        <a:ext cx="29456" cy="29456"/>
      </dsp:txXfrm>
    </dsp:sp>
    <dsp:sp modelId="{9A55F430-51D8-4EE1-AFB8-048D3D5708FC}">
      <dsp:nvSpPr>
        <dsp:cNvPr id="0" name=""/>
        <dsp:cNvSpPr/>
      </dsp:nvSpPr>
      <dsp:spPr>
        <a:xfrm>
          <a:off x="1688139" y="2177636"/>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R="0" lvl="0" algn="ctr" defTabSz="622300" rtl="0">
            <a:lnSpc>
              <a:spcPct val="90000"/>
            </a:lnSpc>
            <a:spcBef>
              <a:spcPct val="0"/>
            </a:spcBef>
            <a:spcAft>
              <a:spcPct val="35000"/>
            </a:spcAft>
          </a:pPr>
          <a:r>
            <a:rPr lang="en-GB" sz="1400" b="1" kern="1200" baseline="0" dirty="0" smtClean="0">
              <a:solidFill>
                <a:schemeClr val="tx1"/>
              </a:solidFill>
              <a:latin typeface="Century Gothic" pitchFamily="34" charset="0"/>
            </a:rPr>
            <a:t>Social worker</a:t>
          </a:r>
          <a:endParaRPr lang="en-GB" sz="1400" b="1" kern="1200" dirty="0" smtClean="0">
            <a:solidFill>
              <a:schemeClr val="tx1"/>
            </a:solidFill>
            <a:latin typeface="Century Gothic" pitchFamily="34" charset="0"/>
          </a:endParaRPr>
        </a:p>
      </dsp:txBody>
      <dsp:txXfrm>
        <a:off x="1860707" y="2350204"/>
        <a:ext cx="833233" cy="833233"/>
      </dsp:txXfrm>
    </dsp:sp>
    <dsp:sp modelId="{7A0478BF-1CCF-48E5-9524-FF9CF2DC795E}">
      <dsp:nvSpPr>
        <dsp:cNvPr id="0" name=""/>
        <dsp:cNvSpPr/>
      </dsp:nvSpPr>
      <dsp:spPr>
        <a:xfrm rot="13114286">
          <a:off x="3015000" y="1809257"/>
          <a:ext cx="589120" cy="26510"/>
        </a:xfrm>
        <a:custGeom>
          <a:avLst/>
          <a:gdLst/>
          <a:ahLst/>
          <a:cxnLst/>
          <a:rect l="0" t="0" r="0" b="0"/>
          <a:pathLst>
            <a:path>
              <a:moveTo>
                <a:pt x="0" y="13255"/>
              </a:moveTo>
              <a:lnTo>
                <a:pt x="589120" y="1325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b="1" kern="1200"/>
        </a:p>
      </dsp:txBody>
      <dsp:txXfrm rot="10800000">
        <a:off x="3294832" y="1807784"/>
        <a:ext cx="29456" cy="29456"/>
      </dsp:txXfrm>
    </dsp:sp>
    <dsp:sp modelId="{5114F76B-6507-4B29-A051-7F851D8FB1C3}">
      <dsp:nvSpPr>
        <dsp:cNvPr id="0" name=""/>
        <dsp:cNvSpPr/>
      </dsp:nvSpPr>
      <dsp:spPr>
        <a:xfrm>
          <a:off x="2029435" y="682321"/>
          <a:ext cx="1178369" cy="11783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R="0" lvl="0" algn="ctr" defTabSz="533400" rtl="0">
            <a:lnSpc>
              <a:spcPct val="90000"/>
            </a:lnSpc>
            <a:spcBef>
              <a:spcPct val="0"/>
            </a:spcBef>
            <a:spcAft>
              <a:spcPct val="35000"/>
            </a:spcAft>
          </a:pPr>
          <a:r>
            <a:rPr lang="en-GB" sz="1200" b="1" kern="1200" baseline="0" dirty="0" smtClean="0">
              <a:solidFill>
                <a:schemeClr val="tx1"/>
              </a:solidFill>
              <a:latin typeface="Century Gothic" pitchFamily="34" charset="0"/>
            </a:rPr>
            <a:t>Parenting support agencies</a:t>
          </a:r>
          <a:endParaRPr lang="en-GB" sz="1200" b="1" kern="1200" dirty="0" smtClean="0">
            <a:solidFill>
              <a:schemeClr val="tx1"/>
            </a:solidFill>
            <a:latin typeface="Century Gothic" pitchFamily="34" charset="0"/>
          </a:endParaRPr>
        </a:p>
      </dsp:txBody>
      <dsp:txXfrm>
        <a:off x="2202003" y="854889"/>
        <a:ext cx="833233" cy="833233"/>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A9BA24A-4A8A-48C7-A959-D4D264B98C44}" type="datetimeFigureOut">
              <a:rPr lang="en-GB" smtClean="0"/>
              <a:pPr/>
              <a:t>18/07/2014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C5FE4564-09A1-4A31-AE86-3F3E1108E4FF}" type="slidenum">
              <a:rPr lang="en-GB" smtClean="0"/>
              <a:pPr/>
              <a:t>‹#›</a:t>
            </a:fld>
            <a:endParaRPr lang="en-GB"/>
          </a:p>
        </p:txBody>
      </p:sp>
    </p:spTree>
    <p:extLst>
      <p:ext uri="{BB962C8B-B14F-4D97-AF65-F5344CB8AC3E}">
        <p14:creationId xmlns:p14="http://schemas.microsoft.com/office/powerpoint/2010/main" val="22586740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5181600"/>
            <a:ext cx="8305800" cy="685800"/>
          </a:xfrm>
        </p:spPr>
        <p:txBody>
          <a:bodyPr/>
          <a:lstStyle>
            <a:lvl1pPr algn="ctr">
              <a:defRPr>
                <a:solidFill>
                  <a:schemeClr val="tx1"/>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685800" y="5867400"/>
            <a:ext cx="8305800" cy="685800"/>
          </a:xfrm>
        </p:spPr>
        <p:txBody>
          <a:bodyPr anchor="ctr"/>
          <a:lstStyle>
            <a:lvl1pPr marL="0" indent="0" algn="ctr">
              <a:buFontTx/>
              <a:buNone/>
              <a:defRPr sz="2800"/>
            </a:lvl1pPr>
          </a:lstStyle>
          <a:p>
            <a:r>
              <a:rPr lang="en-US" smtClean="0"/>
              <a:t>Click to edit Master subtitle style</a:t>
            </a:r>
            <a:endParaRPr lang="en-GB"/>
          </a:p>
        </p:txBody>
      </p:sp>
      <p:sp>
        <p:nvSpPr>
          <p:cNvPr id="3108" name="Rectangle 36"/>
          <p:cNvSpPr>
            <a:spLocks noGrp="1" noChangeArrowheads="1"/>
          </p:cNvSpPr>
          <p:nvPr>
            <p:ph type="dt" sz="half" idx="2"/>
          </p:nvPr>
        </p:nvSpPr>
        <p:spPr/>
        <p:txBody>
          <a:bodyPr/>
          <a:lstStyle>
            <a:lvl1pPr>
              <a:defRPr/>
            </a:lvl1pPr>
          </a:lstStyle>
          <a:p>
            <a:endParaRPr lang="en-GB"/>
          </a:p>
        </p:txBody>
      </p:sp>
      <p:sp>
        <p:nvSpPr>
          <p:cNvPr id="3109" name="Rectangle 37"/>
          <p:cNvSpPr>
            <a:spLocks noGrp="1" noChangeArrowheads="1"/>
          </p:cNvSpPr>
          <p:nvPr>
            <p:ph type="ftr" sz="quarter" idx="3"/>
          </p:nvPr>
        </p:nvSpPr>
        <p:spPr/>
        <p:txBody>
          <a:bodyPr/>
          <a:lstStyle>
            <a:lvl1pPr>
              <a:defRPr/>
            </a:lvl1pPr>
          </a:lstStyle>
          <a:p>
            <a:endParaRPr lang="en-GB"/>
          </a:p>
        </p:txBody>
      </p:sp>
      <p:sp>
        <p:nvSpPr>
          <p:cNvPr id="3110" name="Rectangle 38"/>
          <p:cNvSpPr>
            <a:spLocks noGrp="1" noChangeArrowheads="1"/>
          </p:cNvSpPr>
          <p:nvPr>
            <p:ph type="sldNum" sz="quarter" idx="4"/>
          </p:nvPr>
        </p:nvSpPr>
        <p:spPr/>
        <p:txBody>
          <a:bodyPr/>
          <a:lstStyle>
            <a:lvl1pPr>
              <a:defRPr/>
            </a:lvl1pPr>
          </a:lstStyle>
          <a:p>
            <a:fld id="{CAD0D641-327D-46B0-ACAC-1749FD1CCC58}"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B62E299-AB78-4720-8AFA-C1F9FBF2E223}"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28600"/>
            <a:ext cx="2209800" cy="5943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52400" y="228600"/>
            <a:ext cx="6477000"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61E98BFE-FC97-45B2-B2BD-C77BCAE643A3}"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B7D02AEF-2EF6-49A0-8F34-FBB577FA327B}"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4DCEC8A6-EA8C-48F2-B255-B5C3B5AA1CC6}"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906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67300" y="1600200"/>
            <a:ext cx="39243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0B3F875-7EEF-4478-91C7-3C1E6C3A14A5}"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6E0622E4-98C4-47C2-9B0F-7973241E02D6}"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89192B19-8AC7-4A68-ABAF-062F73D10C8A}"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89D40F1F-18EB-4E5F-A8FB-B0BC08788C73}"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E4A5B3D-0E98-405E-981D-969AC262E6B9}"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DBB0B12-38E9-41F5-9A4E-DF320715826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228600"/>
            <a:ext cx="88392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90600" y="1600200"/>
            <a:ext cx="80010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32" name="Rectangle 8"/>
          <p:cNvSpPr>
            <a:spLocks noGrp="1" noChangeArrowheads="1"/>
          </p:cNvSpPr>
          <p:nvPr>
            <p:ph type="dt" sz="half" idx="2"/>
          </p:nvPr>
        </p:nvSpPr>
        <p:spPr bwMode="auto">
          <a:xfrm>
            <a:off x="152400" y="6553200"/>
            <a:ext cx="2403475"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endParaRPr lang="en-GB"/>
          </a:p>
        </p:txBody>
      </p:sp>
      <p:sp>
        <p:nvSpPr>
          <p:cNvPr id="1033" name="Rectangle 9"/>
          <p:cNvSpPr>
            <a:spLocks noGrp="1" noChangeArrowheads="1"/>
          </p:cNvSpPr>
          <p:nvPr>
            <p:ph type="ftr" sz="quarter" idx="3"/>
          </p:nvPr>
        </p:nvSpPr>
        <p:spPr bwMode="auto">
          <a:xfrm>
            <a:off x="3259138"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4" name="Rectangle 10"/>
          <p:cNvSpPr>
            <a:spLocks noGrp="1" noChangeArrowheads="1"/>
          </p:cNvSpPr>
          <p:nvPr>
            <p:ph type="sldNum" sz="quarter" idx="4"/>
          </p:nvPr>
        </p:nvSpPr>
        <p:spPr bwMode="auto">
          <a:xfrm>
            <a:off x="6858000" y="65532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B831373A-8033-4DB7-A8AD-7674307D33C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Arial" charset="0"/>
        </a:defRPr>
      </a:lvl2pPr>
      <a:lvl3pPr algn="l" rtl="0" eaLnBrk="1" fontAlgn="base" hangingPunct="1">
        <a:spcBef>
          <a:spcPct val="0"/>
        </a:spcBef>
        <a:spcAft>
          <a:spcPct val="0"/>
        </a:spcAft>
        <a:defRPr sz="3600">
          <a:solidFill>
            <a:schemeClr val="tx2"/>
          </a:solidFill>
          <a:latin typeface="Arial" charset="0"/>
        </a:defRPr>
      </a:lvl3pPr>
      <a:lvl4pPr algn="l" rtl="0" eaLnBrk="1" fontAlgn="base" hangingPunct="1">
        <a:spcBef>
          <a:spcPct val="0"/>
        </a:spcBef>
        <a:spcAft>
          <a:spcPct val="0"/>
        </a:spcAft>
        <a:defRPr sz="3600">
          <a:solidFill>
            <a:schemeClr val="tx2"/>
          </a:solidFill>
          <a:latin typeface="Arial" charset="0"/>
        </a:defRPr>
      </a:lvl4pPr>
      <a:lvl5pPr algn="l" rtl="0" eaLnBrk="1" fontAlgn="base" hangingPunct="1">
        <a:spcBef>
          <a:spcPct val="0"/>
        </a:spcBef>
        <a:spcAft>
          <a:spcPct val="0"/>
        </a:spcAft>
        <a:defRPr sz="3600">
          <a:solidFill>
            <a:schemeClr val="tx2"/>
          </a:solidFill>
          <a:latin typeface="Arial" charset="0"/>
        </a:defRPr>
      </a:lvl5pPr>
      <a:lvl6pPr marL="457200" algn="l" rtl="0" eaLnBrk="1" fontAlgn="base" hangingPunct="1">
        <a:spcBef>
          <a:spcPct val="0"/>
        </a:spcBef>
        <a:spcAft>
          <a:spcPct val="0"/>
        </a:spcAft>
        <a:defRPr sz="3600">
          <a:solidFill>
            <a:schemeClr val="tx2"/>
          </a:solidFill>
          <a:latin typeface="Arial" charset="0"/>
        </a:defRPr>
      </a:lvl6pPr>
      <a:lvl7pPr marL="914400" algn="l" rtl="0" eaLnBrk="1" fontAlgn="base" hangingPunct="1">
        <a:spcBef>
          <a:spcPct val="0"/>
        </a:spcBef>
        <a:spcAft>
          <a:spcPct val="0"/>
        </a:spcAft>
        <a:defRPr sz="3600">
          <a:solidFill>
            <a:schemeClr val="tx2"/>
          </a:solidFill>
          <a:latin typeface="Arial" charset="0"/>
        </a:defRPr>
      </a:lvl7pPr>
      <a:lvl8pPr marL="1371600" algn="l" rtl="0" eaLnBrk="1" fontAlgn="base" hangingPunct="1">
        <a:spcBef>
          <a:spcPct val="0"/>
        </a:spcBef>
        <a:spcAft>
          <a:spcPct val="0"/>
        </a:spcAft>
        <a:defRPr sz="3600">
          <a:solidFill>
            <a:schemeClr val="tx2"/>
          </a:solidFill>
          <a:latin typeface="Arial" charset="0"/>
        </a:defRPr>
      </a:lvl8pPr>
      <a:lvl9pPr marL="1828800" algn="l"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lr>
          <a:schemeClr val="tx1"/>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latin typeface="+mn-lt"/>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defRPr>
      </a:lvl4pPr>
      <a:lvl5pPr marL="2057400" indent="-228600" algn="l" rtl="0" eaLnBrk="1" fontAlgn="base" hangingPunct="1">
        <a:spcBef>
          <a:spcPct val="20000"/>
        </a:spcBef>
        <a:spcAft>
          <a:spcPct val="0"/>
        </a:spcAft>
        <a:buClr>
          <a:schemeClr val="tx1"/>
        </a:buClr>
        <a:buChar char="»"/>
        <a:defRPr sz="2000">
          <a:solidFill>
            <a:schemeClr val="tx1"/>
          </a:solidFill>
          <a:latin typeface="+mn-lt"/>
        </a:defRPr>
      </a:lvl5pPr>
      <a:lvl6pPr marL="2514600" indent="-228600" algn="l" rtl="0" eaLnBrk="1" fontAlgn="base" hangingPunct="1">
        <a:spcBef>
          <a:spcPct val="20000"/>
        </a:spcBef>
        <a:spcAft>
          <a:spcPct val="0"/>
        </a:spcAft>
        <a:buClr>
          <a:schemeClr val="tx1"/>
        </a:buClr>
        <a:buChar char="»"/>
        <a:defRPr sz="2000">
          <a:solidFill>
            <a:schemeClr val="tx1"/>
          </a:solidFill>
          <a:latin typeface="+mn-lt"/>
        </a:defRPr>
      </a:lvl6pPr>
      <a:lvl7pPr marL="2971800" indent="-228600" algn="l" rtl="0" eaLnBrk="1" fontAlgn="base" hangingPunct="1">
        <a:spcBef>
          <a:spcPct val="20000"/>
        </a:spcBef>
        <a:spcAft>
          <a:spcPct val="0"/>
        </a:spcAft>
        <a:buClr>
          <a:schemeClr val="tx1"/>
        </a:buClr>
        <a:buChar char="»"/>
        <a:defRPr sz="2000">
          <a:solidFill>
            <a:schemeClr val="tx1"/>
          </a:solidFill>
          <a:latin typeface="+mn-lt"/>
        </a:defRPr>
      </a:lvl7pPr>
      <a:lvl8pPr marL="3429000" indent="-228600" algn="l" rtl="0" eaLnBrk="1" fontAlgn="base" hangingPunct="1">
        <a:spcBef>
          <a:spcPct val="20000"/>
        </a:spcBef>
        <a:spcAft>
          <a:spcPct val="0"/>
        </a:spcAft>
        <a:buClr>
          <a:schemeClr val="tx1"/>
        </a:buClr>
        <a:buChar char="»"/>
        <a:defRPr sz="2000">
          <a:solidFill>
            <a:schemeClr val="tx1"/>
          </a:solidFill>
          <a:latin typeface="+mn-lt"/>
        </a:defRPr>
      </a:lvl8pPr>
      <a:lvl9pPr marL="3886200" indent="-228600" algn="l" rtl="0" eaLnBrk="1" fontAlgn="base" hangingPunct="1">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933056"/>
            <a:ext cx="8305800" cy="1934344"/>
          </a:xfrm>
        </p:spPr>
        <p:txBody>
          <a:bodyPr/>
          <a:lstStyle/>
          <a:p>
            <a:r>
              <a:rPr lang="en-GB" sz="4800" b="1" dirty="0" err="1" smtClean="0">
                <a:solidFill>
                  <a:srgbClr val="FF0000"/>
                </a:solidFill>
                <a:effectLst>
                  <a:outerShdw blurRad="38100" dist="38100" dir="2700000" algn="tl">
                    <a:srgbClr val="000000">
                      <a:alpha val="43137"/>
                    </a:srgbClr>
                  </a:outerShdw>
                </a:effectLst>
                <a:latin typeface="Century Gothic" pitchFamily="34" charset="0"/>
              </a:rPr>
              <a:t>Ysgol</a:t>
            </a:r>
            <a:r>
              <a:rPr lang="en-GB" sz="4800" b="1" dirty="0" smtClean="0">
                <a:solidFill>
                  <a:srgbClr val="FF0000"/>
                </a:solidFill>
                <a:effectLst>
                  <a:outerShdw blurRad="38100" dist="38100" dir="2700000" algn="tl">
                    <a:srgbClr val="000000">
                      <a:alpha val="43137"/>
                    </a:srgbClr>
                  </a:outerShdw>
                </a:effectLst>
                <a:latin typeface="Century Gothic" pitchFamily="34" charset="0"/>
              </a:rPr>
              <a:t> </a:t>
            </a:r>
            <a:r>
              <a:rPr lang="en-GB" sz="4800" b="1" dirty="0" err="1" smtClean="0">
                <a:solidFill>
                  <a:srgbClr val="FF0000"/>
                </a:solidFill>
                <a:effectLst>
                  <a:outerShdw blurRad="38100" dist="38100" dir="2700000" algn="tl">
                    <a:srgbClr val="000000">
                      <a:alpha val="43137"/>
                    </a:srgbClr>
                  </a:outerShdw>
                </a:effectLst>
                <a:latin typeface="Century Gothic" pitchFamily="34" charset="0"/>
              </a:rPr>
              <a:t>Coedcae</a:t>
            </a:r>
            <a:r>
              <a:rPr lang="en-GB" sz="4800" b="1" dirty="0" smtClean="0">
                <a:solidFill>
                  <a:srgbClr val="FF0000"/>
                </a:solidFill>
                <a:effectLst>
                  <a:outerShdw blurRad="38100" dist="38100" dir="2700000" algn="tl">
                    <a:srgbClr val="000000">
                      <a:alpha val="43137"/>
                    </a:srgbClr>
                  </a:outerShdw>
                </a:effectLst>
                <a:latin typeface="Century Gothic" pitchFamily="34" charset="0"/>
              </a:rPr>
              <a:t> School</a:t>
            </a:r>
            <a:br>
              <a:rPr lang="en-GB" sz="4800" b="1" dirty="0" smtClean="0">
                <a:solidFill>
                  <a:srgbClr val="FF0000"/>
                </a:solidFill>
                <a:effectLst>
                  <a:outerShdw blurRad="38100" dist="38100" dir="2700000" algn="tl">
                    <a:srgbClr val="000000">
                      <a:alpha val="43137"/>
                    </a:srgbClr>
                  </a:outerShdw>
                </a:effectLst>
                <a:latin typeface="Century Gothic" pitchFamily="34" charset="0"/>
              </a:rPr>
            </a:br>
            <a:endParaRPr lang="en-GB" sz="4800" b="1" dirty="0">
              <a:solidFill>
                <a:srgbClr val="FF0000"/>
              </a:solidFill>
              <a:effectLst>
                <a:outerShdw blurRad="38100" dist="38100" dir="2700000" algn="tl">
                  <a:srgbClr val="000000">
                    <a:alpha val="43137"/>
                  </a:srgbClr>
                </a:outerShdw>
              </a:effectLst>
              <a:latin typeface="Century Gothic" pitchFamily="34" charset="0"/>
            </a:endParaRPr>
          </a:p>
        </p:txBody>
      </p:sp>
      <p:sp>
        <p:nvSpPr>
          <p:cNvPr id="3" name="Subtitle 2"/>
          <p:cNvSpPr>
            <a:spLocks noGrp="1"/>
          </p:cNvSpPr>
          <p:nvPr>
            <p:ph type="subTitle" idx="1"/>
          </p:nvPr>
        </p:nvSpPr>
        <p:spPr>
          <a:xfrm>
            <a:off x="683568" y="5157192"/>
            <a:ext cx="8305800" cy="1152128"/>
          </a:xfrm>
        </p:spPr>
        <p:txBody>
          <a:bodyPr/>
          <a:lstStyle/>
          <a:p>
            <a:r>
              <a:rPr lang="en-GB" sz="3600" b="1" dirty="0" smtClean="0">
                <a:effectLst>
                  <a:outerShdw blurRad="38100" dist="38100" dir="2700000" algn="tl">
                    <a:srgbClr val="000000">
                      <a:alpha val="43137"/>
                    </a:srgbClr>
                  </a:outerShdw>
                </a:effectLst>
                <a:latin typeface="Century Gothic" pitchFamily="34" charset="0"/>
              </a:rPr>
              <a:t>Team around the family (TAF)</a:t>
            </a:r>
            <a:endParaRPr lang="en-GB" sz="3600" b="1" dirty="0">
              <a:effectLst>
                <a:outerShdw blurRad="38100" dist="38100" dir="2700000" algn="tl">
                  <a:srgbClr val="000000">
                    <a:alpha val="43137"/>
                  </a:srgbClr>
                </a:outerShdw>
              </a:effectLst>
              <a:latin typeface="Century Gothic"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The process …</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dirty="0" smtClean="0">
                <a:latin typeface="Century Gothic" pitchFamily="34" charset="0"/>
              </a:rPr>
              <a:t>Cases presented</a:t>
            </a:r>
          </a:p>
          <a:p>
            <a:r>
              <a:rPr lang="en-GB" dirty="0" smtClean="0">
                <a:latin typeface="Century Gothic" pitchFamily="34" charset="0"/>
              </a:rPr>
              <a:t>Panel discussion</a:t>
            </a:r>
          </a:p>
          <a:p>
            <a:r>
              <a:rPr lang="en-GB" dirty="0" smtClean="0">
                <a:latin typeface="Century Gothic" pitchFamily="34" charset="0"/>
              </a:rPr>
              <a:t>Needs prioritised and appropriate service identified to support</a:t>
            </a:r>
          </a:p>
          <a:p>
            <a:r>
              <a:rPr lang="en-GB" dirty="0" smtClean="0">
                <a:latin typeface="Century Gothic" pitchFamily="34" charset="0"/>
              </a:rPr>
              <a:t>Relevant agency accepts caseload </a:t>
            </a:r>
          </a:p>
          <a:p>
            <a:r>
              <a:rPr lang="en-GB" dirty="0" smtClean="0">
                <a:latin typeface="Century Gothic" pitchFamily="34" charset="0"/>
              </a:rPr>
              <a:t>Updates of ‘live’ caseloads reviewed</a:t>
            </a:r>
            <a:endParaRPr lang="en-GB"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Case study A</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600200"/>
            <a:ext cx="8001000" cy="4709120"/>
          </a:xfrm>
        </p:spPr>
        <p:txBody>
          <a:bodyPr/>
          <a:lstStyle/>
          <a:p>
            <a:pPr>
              <a:buNone/>
            </a:pPr>
            <a:r>
              <a:rPr lang="en-GB" sz="1200" b="1" dirty="0">
                <a:solidFill>
                  <a:schemeClr val="tx1"/>
                </a:solidFill>
                <a:latin typeface="Century Gothic" pitchFamily="34" charset="0"/>
              </a:rPr>
              <a:t>REASON FOR </a:t>
            </a:r>
            <a:r>
              <a:rPr lang="en-GB" sz="1200" b="1" dirty="0" smtClean="0">
                <a:solidFill>
                  <a:schemeClr val="tx1"/>
                </a:solidFill>
                <a:latin typeface="Century Gothic" pitchFamily="34" charset="0"/>
              </a:rPr>
              <a:t>REFERRAL</a:t>
            </a:r>
            <a:endParaRPr lang="en-GB" sz="1200" dirty="0">
              <a:solidFill>
                <a:schemeClr val="tx1"/>
              </a:solidFill>
              <a:latin typeface="Century Gothic" pitchFamily="34" charset="0"/>
            </a:endParaRPr>
          </a:p>
          <a:p>
            <a:pPr>
              <a:buNone/>
            </a:pPr>
            <a:r>
              <a:rPr lang="en-GB" sz="1200" dirty="0" smtClean="0">
                <a:solidFill>
                  <a:schemeClr val="tx1"/>
                </a:solidFill>
                <a:latin typeface="Century Gothic" pitchFamily="34" charset="0"/>
              </a:rPr>
              <a:t>	‘</a:t>
            </a:r>
            <a:r>
              <a:rPr lang="en-GB" sz="1200" dirty="0">
                <a:solidFill>
                  <a:schemeClr val="tx1"/>
                </a:solidFill>
                <a:latin typeface="Century Gothic" pitchFamily="34" charset="0"/>
              </a:rPr>
              <a:t>A’ was very unhappy at </a:t>
            </a:r>
            <a:r>
              <a:rPr lang="en-GB" sz="1200" dirty="0" smtClean="0">
                <a:solidFill>
                  <a:schemeClr val="tx1"/>
                </a:solidFill>
                <a:latin typeface="Century Gothic" pitchFamily="34" charset="0"/>
              </a:rPr>
              <a:t>school at start of new term, finding it </a:t>
            </a:r>
            <a:r>
              <a:rPr lang="en-GB" sz="1200" dirty="0">
                <a:solidFill>
                  <a:schemeClr val="tx1"/>
                </a:solidFill>
                <a:latin typeface="Century Gothic" pitchFamily="34" charset="0"/>
              </a:rPr>
              <a:t>very difficult to </a:t>
            </a:r>
            <a:r>
              <a:rPr lang="en-GB" sz="1200" dirty="0" smtClean="0">
                <a:solidFill>
                  <a:schemeClr val="tx1"/>
                </a:solidFill>
                <a:latin typeface="Century Gothic" pitchFamily="34" charset="0"/>
              </a:rPr>
              <a:t>settle, </a:t>
            </a:r>
            <a:r>
              <a:rPr lang="en-GB" sz="1200" dirty="0">
                <a:solidFill>
                  <a:schemeClr val="tx1"/>
                </a:solidFill>
                <a:latin typeface="Century Gothic" pitchFamily="34" charset="0"/>
              </a:rPr>
              <a:t>despite achieving an excellent 98.6% </a:t>
            </a:r>
            <a:r>
              <a:rPr lang="en-GB" sz="1200" dirty="0" smtClean="0">
                <a:solidFill>
                  <a:schemeClr val="tx1"/>
                </a:solidFill>
                <a:latin typeface="Century Gothic" pitchFamily="34" charset="0"/>
              </a:rPr>
              <a:t>attendance rate the previous term.  </a:t>
            </a:r>
            <a:r>
              <a:rPr lang="en-GB" sz="1200" dirty="0" smtClean="0">
                <a:latin typeface="Century Gothic" pitchFamily="34" charset="0"/>
              </a:rPr>
              <a:t>Work was beginning to slip.  </a:t>
            </a:r>
            <a:r>
              <a:rPr lang="en-GB" sz="1200" dirty="0" smtClean="0">
                <a:solidFill>
                  <a:schemeClr val="tx1"/>
                </a:solidFill>
                <a:latin typeface="Century Gothic" pitchFamily="34" charset="0"/>
              </a:rPr>
              <a:t>Pupil complained that </a:t>
            </a:r>
            <a:r>
              <a:rPr lang="en-GB" sz="1200" dirty="0">
                <a:solidFill>
                  <a:schemeClr val="tx1"/>
                </a:solidFill>
                <a:latin typeface="Century Gothic" pitchFamily="34" charset="0"/>
              </a:rPr>
              <a:t>he was being </a:t>
            </a:r>
            <a:r>
              <a:rPr lang="en-GB" sz="1200" dirty="0" smtClean="0">
                <a:latin typeface="Century Gothic" pitchFamily="34" charset="0"/>
              </a:rPr>
              <a:t> bullied</a:t>
            </a:r>
            <a:r>
              <a:rPr lang="en-GB" sz="1200" dirty="0" smtClean="0">
                <a:solidFill>
                  <a:schemeClr val="tx1"/>
                </a:solidFill>
                <a:latin typeface="Century Gothic" pitchFamily="34" charset="0"/>
              </a:rPr>
              <a:t>.  </a:t>
            </a:r>
            <a:r>
              <a:rPr lang="en-GB" sz="1200" dirty="0">
                <a:solidFill>
                  <a:schemeClr val="tx1"/>
                </a:solidFill>
                <a:latin typeface="Century Gothic" pitchFamily="34" charset="0"/>
              </a:rPr>
              <a:t>Mum was </a:t>
            </a:r>
            <a:r>
              <a:rPr lang="en-GB" sz="1200" dirty="0" smtClean="0">
                <a:solidFill>
                  <a:schemeClr val="tx1"/>
                </a:solidFill>
                <a:latin typeface="Century Gothic" pitchFamily="34" charset="0"/>
              </a:rPr>
              <a:t>contacted and all </a:t>
            </a:r>
            <a:r>
              <a:rPr lang="en-GB" sz="1200" dirty="0">
                <a:solidFill>
                  <a:schemeClr val="tx1"/>
                </a:solidFill>
                <a:latin typeface="Century Gothic" pitchFamily="34" charset="0"/>
              </a:rPr>
              <a:t>pupils causing concern to ‘A’ engaged in restorative justice.  All issues were resolved but ‘A’ continued to be unhappy.  Further interviews with Mum disclosed a history that was not known to the </a:t>
            </a:r>
            <a:r>
              <a:rPr lang="en-GB" sz="1200" dirty="0" smtClean="0">
                <a:solidFill>
                  <a:schemeClr val="tx1"/>
                </a:solidFill>
                <a:latin typeface="Century Gothic" pitchFamily="34" charset="0"/>
              </a:rPr>
              <a:t>school, whereby </a:t>
            </a:r>
            <a:r>
              <a:rPr lang="en-GB" sz="1200" dirty="0">
                <a:solidFill>
                  <a:schemeClr val="tx1"/>
                </a:solidFill>
                <a:latin typeface="Century Gothic" pitchFamily="34" charset="0"/>
              </a:rPr>
              <a:t>‘A’ was incredibly sensitive due to incidents in primary </a:t>
            </a:r>
            <a:r>
              <a:rPr lang="en-GB" sz="1200" dirty="0" smtClean="0">
                <a:solidFill>
                  <a:schemeClr val="tx1"/>
                </a:solidFill>
                <a:latin typeface="Century Gothic" pitchFamily="34" charset="0"/>
              </a:rPr>
              <a:t>school, linked to family situation.  </a:t>
            </a:r>
            <a:r>
              <a:rPr lang="en-GB" sz="1200" dirty="0">
                <a:solidFill>
                  <a:schemeClr val="tx1"/>
                </a:solidFill>
                <a:latin typeface="Century Gothic" pitchFamily="34" charset="0"/>
              </a:rPr>
              <a:t>SEAL </a:t>
            </a:r>
            <a:r>
              <a:rPr lang="en-GB" sz="1200" dirty="0" smtClean="0">
                <a:solidFill>
                  <a:schemeClr val="tx1"/>
                </a:solidFill>
                <a:latin typeface="Century Gothic" pitchFamily="34" charset="0"/>
              </a:rPr>
              <a:t>programme and </a:t>
            </a:r>
            <a:r>
              <a:rPr lang="en-GB" sz="1200" dirty="0">
                <a:solidFill>
                  <a:schemeClr val="tx1"/>
                </a:solidFill>
                <a:latin typeface="Century Gothic" pitchFamily="34" charset="0"/>
              </a:rPr>
              <a:t>referral to TAF were agreed</a:t>
            </a:r>
            <a:r>
              <a:rPr lang="en-GB" sz="1200" dirty="0" smtClean="0">
                <a:solidFill>
                  <a:schemeClr val="tx1"/>
                </a:solidFill>
                <a:latin typeface="Century Gothic" pitchFamily="34" charset="0"/>
              </a:rPr>
              <a:t>.</a:t>
            </a:r>
            <a:endParaRPr lang="en-GB" sz="1200" dirty="0">
              <a:solidFill>
                <a:schemeClr val="tx1"/>
              </a:solidFill>
              <a:latin typeface="Century Gothic" pitchFamily="34" charset="0"/>
            </a:endParaRPr>
          </a:p>
          <a:p>
            <a:pPr>
              <a:buNone/>
            </a:pPr>
            <a:r>
              <a:rPr lang="en-GB" sz="1200" b="1" dirty="0">
                <a:solidFill>
                  <a:schemeClr val="tx1"/>
                </a:solidFill>
                <a:latin typeface="Century Gothic" pitchFamily="34" charset="0"/>
              </a:rPr>
              <a:t>UNDER </a:t>
            </a:r>
            <a:r>
              <a:rPr lang="en-GB" sz="1200" b="1" dirty="0" smtClean="0">
                <a:solidFill>
                  <a:schemeClr val="tx1"/>
                </a:solidFill>
                <a:latin typeface="Century Gothic" pitchFamily="34" charset="0"/>
              </a:rPr>
              <a:t>TAF</a:t>
            </a:r>
            <a:r>
              <a:rPr lang="en-GB" sz="1200" dirty="0">
                <a:solidFill>
                  <a:schemeClr val="tx1"/>
                </a:solidFill>
                <a:latin typeface="Century Gothic" pitchFamily="34" charset="0"/>
              </a:rPr>
              <a:t> </a:t>
            </a:r>
          </a:p>
          <a:p>
            <a:r>
              <a:rPr lang="en-GB" sz="1200" dirty="0">
                <a:solidFill>
                  <a:schemeClr val="tx1"/>
                </a:solidFill>
                <a:latin typeface="Century Gothic" pitchFamily="34" charset="0"/>
              </a:rPr>
              <a:t>Social worker and nurse met with family and offered their support to parents, providing strategies in dealing with very low </a:t>
            </a:r>
            <a:r>
              <a:rPr lang="en-GB" sz="1200" dirty="0" smtClean="0">
                <a:solidFill>
                  <a:schemeClr val="tx1"/>
                </a:solidFill>
                <a:latin typeface="Century Gothic" pitchFamily="34" charset="0"/>
              </a:rPr>
              <a:t>self-esteem</a:t>
            </a:r>
            <a:endParaRPr lang="en-GB" sz="1200" dirty="0">
              <a:solidFill>
                <a:schemeClr val="tx1"/>
              </a:solidFill>
              <a:latin typeface="Century Gothic" pitchFamily="34" charset="0"/>
            </a:endParaRPr>
          </a:p>
          <a:p>
            <a:r>
              <a:rPr lang="en-GB" sz="1200" dirty="0">
                <a:solidFill>
                  <a:schemeClr val="tx1"/>
                </a:solidFill>
                <a:latin typeface="Century Gothic" pitchFamily="34" charset="0"/>
              </a:rPr>
              <a:t>SEAL curriculum was extended to 1:1 work with youth worker and attendance on a </a:t>
            </a:r>
            <a:r>
              <a:rPr lang="en-GB" sz="1200" dirty="0" smtClean="0">
                <a:solidFill>
                  <a:schemeClr val="tx1"/>
                </a:solidFill>
                <a:latin typeface="Century Gothic" pitchFamily="34" charset="0"/>
              </a:rPr>
              <a:t>gardening </a:t>
            </a:r>
            <a:r>
              <a:rPr lang="en-GB" sz="1200" dirty="0">
                <a:solidFill>
                  <a:schemeClr val="tx1"/>
                </a:solidFill>
                <a:latin typeface="Century Gothic" pitchFamily="34" charset="0"/>
              </a:rPr>
              <a:t>project to meet other pupils and raise confidence.</a:t>
            </a:r>
          </a:p>
          <a:p>
            <a:r>
              <a:rPr lang="en-GB" sz="1200" dirty="0">
                <a:solidFill>
                  <a:schemeClr val="tx1"/>
                </a:solidFill>
                <a:latin typeface="Century Gothic" pitchFamily="34" charset="0"/>
              </a:rPr>
              <a:t>STAR project has counselled pupil in what makes a healthy relationship where everyone is equal</a:t>
            </a:r>
            <a:r>
              <a:rPr lang="en-GB" sz="1200" dirty="0" smtClean="0">
                <a:solidFill>
                  <a:schemeClr val="tx1"/>
                </a:solidFill>
                <a:latin typeface="Century Gothic" pitchFamily="34" charset="0"/>
              </a:rPr>
              <a:t>.</a:t>
            </a:r>
            <a:r>
              <a:rPr lang="en-GB" sz="1200" dirty="0">
                <a:solidFill>
                  <a:schemeClr val="tx1"/>
                </a:solidFill>
                <a:latin typeface="Century Gothic" pitchFamily="34" charset="0"/>
              </a:rPr>
              <a:t> </a:t>
            </a:r>
          </a:p>
          <a:p>
            <a:pPr>
              <a:buNone/>
            </a:pPr>
            <a:r>
              <a:rPr lang="en-GB" sz="1200" b="1" dirty="0" smtClean="0">
                <a:solidFill>
                  <a:schemeClr val="tx1"/>
                </a:solidFill>
                <a:latin typeface="Century Gothic" pitchFamily="34" charset="0"/>
              </a:rPr>
              <a:t>OUTCOMES</a:t>
            </a:r>
            <a:endParaRPr lang="en-GB" sz="1200" dirty="0">
              <a:solidFill>
                <a:schemeClr val="tx1"/>
              </a:solidFill>
              <a:latin typeface="Century Gothic" pitchFamily="34" charset="0"/>
            </a:endParaRPr>
          </a:p>
          <a:p>
            <a:r>
              <a:rPr lang="en-GB" sz="1200" dirty="0" smtClean="0">
                <a:solidFill>
                  <a:schemeClr val="tx1"/>
                </a:solidFill>
                <a:latin typeface="Century Gothic" pitchFamily="34" charset="0"/>
              </a:rPr>
              <a:t>Participates </a:t>
            </a:r>
            <a:r>
              <a:rPr lang="en-GB" sz="1200" dirty="0">
                <a:solidFill>
                  <a:schemeClr val="tx1"/>
                </a:solidFill>
                <a:latin typeface="Century Gothic" pitchFamily="34" charset="0"/>
              </a:rPr>
              <a:t>well with SEAL curriculum, reasoning with feelings and engaging with strategies to cope more </a:t>
            </a:r>
            <a:r>
              <a:rPr lang="en-GB" sz="1200" dirty="0" smtClean="0">
                <a:solidFill>
                  <a:schemeClr val="tx1"/>
                </a:solidFill>
                <a:latin typeface="Century Gothic" pitchFamily="34" charset="0"/>
              </a:rPr>
              <a:t>positively</a:t>
            </a:r>
            <a:endParaRPr lang="en-GB" sz="1200" dirty="0">
              <a:solidFill>
                <a:schemeClr val="tx1"/>
              </a:solidFill>
              <a:latin typeface="Century Gothic" pitchFamily="34" charset="0"/>
            </a:endParaRPr>
          </a:p>
          <a:p>
            <a:r>
              <a:rPr lang="en-GB" sz="1200" dirty="0" smtClean="0">
                <a:solidFill>
                  <a:schemeClr val="tx1"/>
                </a:solidFill>
                <a:latin typeface="Century Gothic" pitchFamily="34" charset="0"/>
              </a:rPr>
              <a:t>Developed </a:t>
            </a:r>
            <a:r>
              <a:rPr lang="en-GB" sz="1200" dirty="0">
                <a:solidFill>
                  <a:schemeClr val="tx1"/>
                </a:solidFill>
                <a:latin typeface="Century Gothic" pitchFamily="34" charset="0"/>
              </a:rPr>
              <a:t>existing and </a:t>
            </a:r>
            <a:r>
              <a:rPr lang="en-GB" sz="1200" dirty="0" smtClean="0">
                <a:solidFill>
                  <a:schemeClr val="tx1"/>
                </a:solidFill>
                <a:latin typeface="Century Gothic" pitchFamily="34" charset="0"/>
              </a:rPr>
              <a:t>established new </a:t>
            </a:r>
            <a:r>
              <a:rPr lang="en-GB" sz="1200" dirty="0">
                <a:solidFill>
                  <a:schemeClr val="tx1"/>
                </a:solidFill>
                <a:latin typeface="Century Gothic" pitchFamily="34" charset="0"/>
              </a:rPr>
              <a:t>friendship groups</a:t>
            </a:r>
          </a:p>
          <a:p>
            <a:r>
              <a:rPr lang="en-GB" sz="1200" dirty="0" smtClean="0">
                <a:solidFill>
                  <a:schemeClr val="tx1"/>
                </a:solidFill>
                <a:latin typeface="Century Gothic" pitchFamily="34" charset="0"/>
              </a:rPr>
              <a:t>Achieving </a:t>
            </a:r>
            <a:r>
              <a:rPr lang="en-GB" sz="1200" dirty="0">
                <a:solidFill>
                  <a:schemeClr val="tx1"/>
                </a:solidFill>
                <a:latin typeface="Century Gothic" pitchFamily="34" charset="0"/>
              </a:rPr>
              <a:t>global grade </a:t>
            </a:r>
            <a:r>
              <a:rPr lang="en-GB" sz="1200" dirty="0" smtClean="0">
                <a:solidFill>
                  <a:schemeClr val="tx1"/>
                </a:solidFill>
                <a:latin typeface="Century Gothic" pitchFamily="34" charset="0"/>
              </a:rPr>
              <a:t>in all subjects and </a:t>
            </a:r>
            <a:r>
              <a:rPr lang="en-GB" sz="1200" dirty="0">
                <a:solidFill>
                  <a:schemeClr val="tx1"/>
                </a:solidFill>
                <a:latin typeface="Century Gothic" pitchFamily="34" charset="0"/>
              </a:rPr>
              <a:t>exceeding in </a:t>
            </a:r>
            <a:r>
              <a:rPr lang="en-GB" sz="1200" dirty="0" smtClean="0">
                <a:solidFill>
                  <a:schemeClr val="tx1"/>
                </a:solidFill>
                <a:latin typeface="Century Gothic" pitchFamily="34" charset="0"/>
              </a:rPr>
              <a:t>three</a:t>
            </a:r>
            <a:endParaRPr lang="en-GB" sz="1200" dirty="0">
              <a:solidFill>
                <a:schemeClr val="tx1"/>
              </a:solidFill>
              <a:latin typeface="Century Gothic" pitchFamily="34" charset="0"/>
            </a:endParaRPr>
          </a:p>
          <a:p>
            <a:r>
              <a:rPr lang="en-GB" sz="1200" dirty="0" smtClean="0">
                <a:solidFill>
                  <a:schemeClr val="tx1"/>
                </a:solidFill>
                <a:latin typeface="Century Gothic" pitchFamily="34" charset="0"/>
              </a:rPr>
              <a:t>Mum </a:t>
            </a:r>
            <a:r>
              <a:rPr lang="en-GB" sz="1200" dirty="0">
                <a:solidFill>
                  <a:schemeClr val="tx1"/>
                </a:solidFill>
                <a:latin typeface="Century Gothic" pitchFamily="34" charset="0"/>
              </a:rPr>
              <a:t>reports that he’s much happier and settled at home</a:t>
            </a:r>
          </a:p>
          <a:p>
            <a:r>
              <a:rPr lang="en-GB" sz="1200" dirty="0" smtClean="0">
                <a:solidFill>
                  <a:schemeClr val="tx1"/>
                </a:solidFill>
                <a:latin typeface="Century Gothic" pitchFamily="34" charset="0"/>
              </a:rPr>
              <a:t>Awarded </a:t>
            </a:r>
            <a:r>
              <a:rPr lang="en-GB" sz="1200" dirty="0" smtClean="0">
                <a:latin typeface="Century Gothic" pitchFamily="34" charset="0"/>
              </a:rPr>
              <a:t>key </a:t>
            </a:r>
            <a:r>
              <a:rPr lang="en-GB" sz="1200" dirty="0" smtClean="0">
                <a:solidFill>
                  <a:schemeClr val="tx1"/>
                </a:solidFill>
                <a:latin typeface="Century Gothic" pitchFamily="34" charset="0"/>
              </a:rPr>
              <a:t>role </a:t>
            </a:r>
            <a:r>
              <a:rPr lang="en-GB" sz="1200" dirty="0">
                <a:solidFill>
                  <a:schemeClr val="tx1"/>
                </a:solidFill>
                <a:latin typeface="Century Gothic" pitchFamily="34" charset="0"/>
              </a:rPr>
              <a:t>in this year’s school show</a:t>
            </a:r>
          </a:p>
          <a:p>
            <a:r>
              <a:rPr lang="en-GB" sz="1200" dirty="0" smtClean="0">
                <a:solidFill>
                  <a:schemeClr val="tx1"/>
                </a:solidFill>
                <a:latin typeface="Century Gothic" pitchFamily="34" charset="0"/>
              </a:rPr>
              <a:t>Attendance </a:t>
            </a:r>
            <a:r>
              <a:rPr lang="en-GB" sz="1200" dirty="0">
                <a:solidFill>
                  <a:schemeClr val="tx1"/>
                </a:solidFill>
                <a:latin typeface="Century Gothic" pitchFamily="34" charset="0"/>
              </a:rPr>
              <a:t>maintained</a:t>
            </a:r>
          </a:p>
          <a:p>
            <a:pPr>
              <a:buNone/>
            </a:pPr>
            <a:endParaRPr lang="en-GB" sz="1200" dirty="0">
              <a:latin typeface="Century Gothic"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Case study B</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buNone/>
            </a:pPr>
            <a:r>
              <a:rPr lang="en-GB" sz="1400" b="1" dirty="0">
                <a:solidFill>
                  <a:schemeClr val="tx1"/>
                </a:solidFill>
                <a:latin typeface="Century Gothic" pitchFamily="34" charset="0"/>
              </a:rPr>
              <a:t>REASON FOR REFERRAL</a:t>
            </a:r>
            <a:endParaRPr lang="en-GB" sz="1400" dirty="0">
              <a:solidFill>
                <a:schemeClr val="tx1"/>
              </a:solidFill>
              <a:latin typeface="Century Gothic" pitchFamily="34" charset="0"/>
            </a:endParaRPr>
          </a:p>
          <a:p>
            <a:pPr>
              <a:buNone/>
            </a:pPr>
            <a:r>
              <a:rPr lang="en-GB" sz="1400" dirty="0" smtClean="0">
                <a:solidFill>
                  <a:schemeClr val="tx1"/>
                </a:solidFill>
                <a:latin typeface="Century Gothic" pitchFamily="34" charset="0"/>
              </a:rPr>
              <a:t>	Pupil </a:t>
            </a:r>
            <a:r>
              <a:rPr lang="en-GB" sz="1400" dirty="0">
                <a:solidFill>
                  <a:schemeClr val="tx1"/>
                </a:solidFill>
                <a:latin typeface="Century Gothic" pitchFamily="34" charset="0"/>
              </a:rPr>
              <a:t>B was presenting an attendance concern – averaging 46%. Referral to TAF as pupil was failing </a:t>
            </a:r>
            <a:r>
              <a:rPr lang="en-GB" sz="1400" dirty="0" smtClean="0">
                <a:solidFill>
                  <a:schemeClr val="tx1"/>
                </a:solidFill>
                <a:latin typeface="Century Gothic" pitchFamily="34" charset="0"/>
              </a:rPr>
              <a:t>to return </a:t>
            </a:r>
            <a:r>
              <a:rPr lang="en-GB" sz="1400" dirty="0">
                <a:solidFill>
                  <a:schemeClr val="tx1"/>
                </a:solidFill>
                <a:latin typeface="Century Gothic" pitchFamily="34" charset="0"/>
              </a:rPr>
              <a:t>home during evenings, police </a:t>
            </a:r>
            <a:r>
              <a:rPr lang="en-GB" sz="1400" dirty="0" smtClean="0">
                <a:solidFill>
                  <a:schemeClr val="tx1"/>
                </a:solidFill>
                <a:latin typeface="Century Gothic" pitchFamily="34" charset="0"/>
              </a:rPr>
              <a:t>involvement, unsavoury relationships.  </a:t>
            </a:r>
            <a:r>
              <a:rPr lang="en-GB" sz="1400" dirty="0">
                <a:solidFill>
                  <a:schemeClr val="tx1"/>
                </a:solidFill>
                <a:latin typeface="Century Gothic" pitchFamily="34" charset="0"/>
              </a:rPr>
              <a:t>Consent gained from home visit as mum was very unwell</a:t>
            </a:r>
            <a:r>
              <a:rPr lang="en-GB" sz="1400" dirty="0" smtClean="0">
                <a:solidFill>
                  <a:schemeClr val="tx1"/>
                </a:solidFill>
                <a:latin typeface="Century Gothic" pitchFamily="34" charset="0"/>
              </a:rPr>
              <a:t>.</a:t>
            </a:r>
            <a:r>
              <a:rPr lang="en-GB" sz="1400" dirty="0">
                <a:solidFill>
                  <a:schemeClr val="tx1"/>
                </a:solidFill>
                <a:latin typeface="Century Gothic" pitchFamily="34" charset="0"/>
              </a:rPr>
              <a:t> </a:t>
            </a:r>
            <a:endParaRPr lang="en-GB" sz="1400" dirty="0" smtClean="0">
              <a:solidFill>
                <a:schemeClr val="tx1"/>
              </a:solidFill>
              <a:latin typeface="Century Gothic" pitchFamily="34" charset="0"/>
            </a:endParaRPr>
          </a:p>
          <a:p>
            <a:pPr>
              <a:buNone/>
            </a:pPr>
            <a:r>
              <a:rPr lang="en-GB" sz="1400" b="1" dirty="0" smtClean="0">
                <a:solidFill>
                  <a:schemeClr val="tx1"/>
                </a:solidFill>
                <a:latin typeface="Century Gothic" pitchFamily="34" charset="0"/>
              </a:rPr>
              <a:t>UNDER TAF</a:t>
            </a:r>
            <a:r>
              <a:rPr lang="en-GB" sz="1400" dirty="0">
                <a:solidFill>
                  <a:schemeClr val="tx1"/>
                </a:solidFill>
                <a:latin typeface="Century Gothic" pitchFamily="34" charset="0"/>
              </a:rPr>
              <a:t> </a:t>
            </a:r>
          </a:p>
          <a:p>
            <a:r>
              <a:rPr lang="en-GB" sz="1400" dirty="0" smtClean="0">
                <a:solidFill>
                  <a:schemeClr val="tx1"/>
                </a:solidFill>
                <a:latin typeface="Century Gothic" pitchFamily="34" charset="0"/>
              </a:rPr>
              <a:t>School-based </a:t>
            </a:r>
            <a:r>
              <a:rPr lang="en-GB" sz="1400" dirty="0">
                <a:solidFill>
                  <a:schemeClr val="tx1"/>
                </a:solidFill>
                <a:latin typeface="Century Gothic" pitchFamily="34" charset="0"/>
              </a:rPr>
              <a:t>social worker took on the </a:t>
            </a:r>
            <a:r>
              <a:rPr lang="en-GB" sz="1400" dirty="0" smtClean="0">
                <a:solidFill>
                  <a:schemeClr val="tx1"/>
                </a:solidFill>
                <a:latin typeface="Century Gothic" pitchFamily="34" charset="0"/>
              </a:rPr>
              <a:t>case; working </a:t>
            </a:r>
            <a:r>
              <a:rPr lang="en-GB" sz="1400" dirty="0">
                <a:solidFill>
                  <a:schemeClr val="tx1"/>
                </a:solidFill>
                <a:latin typeface="Century Gothic" pitchFamily="34" charset="0"/>
              </a:rPr>
              <a:t>with family disclosed a past that involved domestic </a:t>
            </a:r>
            <a:r>
              <a:rPr lang="en-GB" sz="1400" dirty="0" smtClean="0">
                <a:solidFill>
                  <a:schemeClr val="tx1"/>
                </a:solidFill>
                <a:latin typeface="Century Gothic" pitchFamily="34" charset="0"/>
              </a:rPr>
              <a:t>violence</a:t>
            </a:r>
            <a:endParaRPr lang="en-GB" sz="1400" dirty="0">
              <a:solidFill>
                <a:schemeClr val="tx1"/>
              </a:solidFill>
              <a:latin typeface="Century Gothic" pitchFamily="34" charset="0"/>
            </a:endParaRPr>
          </a:p>
          <a:p>
            <a:r>
              <a:rPr lang="en-GB" sz="1400" dirty="0">
                <a:solidFill>
                  <a:schemeClr val="tx1"/>
                </a:solidFill>
                <a:latin typeface="Century Gothic" pitchFamily="34" charset="0"/>
              </a:rPr>
              <a:t>Due to mum’s ill health, </a:t>
            </a:r>
            <a:r>
              <a:rPr lang="en-GB" sz="1400" dirty="0" smtClean="0">
                <a:solidFill>
                  <a:schemeClr val="tx1"/>
                </a:solidFill>
                <a:latin typeface="Century Gothic" pitchFamily="34" charset="0"/>
              </a:rPr>
              <a:t>Women’s </a:t>
            </a:r>
            <a:r>
              <a:rPr lang="en-GB" sz="1400" dirty="0">
                <a:solidFill>
                  <a:schemeClr val="tx1"/>
                </a:solidFill>
                <a:latin typeface="Century Gothic" pitchFamily="34" charset="0"/>
              </a:rPr>
              <a:t>Aid engaged with the family, the STAR project provided ‘B’ with strategies to form healthy relationships. </a:t>
            </a:r>
            <a:r>
              <a:rPr lang="en-GB" sz="1400" dirty="0" smtClean="0">
                <a:solidFill>
                  <a:schemeClr val="tx1"/>
                </a:solidFill>
                <a:latin typeface="Century Gothic" pitchFamily="34" charset="0"/>
              </a:rPr>
              <a:t> Our </a:t>
            </a:r>
            <a:r>
              <a:rPr lang="en-GB" sz="1400" dirty="0">
                <a:solidFill>
                  <a:schemeClr val="tx1"/>
                </a:solidFill>
                <a:latin typeface="Century Gothic" pitchFamily="34" charset="0"/>
              </a:rPr>
              <a:t>youth worker placed ‘B’ on a number of projects that aimed to raise self- esteem and develop positive relationships.  This was facilitated with 1:1 support</a:t>
            </a:r>
            <a:r>
              <a:rPr lang="en-GB" sz="1400" dirty="0" smtClean="0">
                <a:solidFill>
                  <a:schemeClr val="tx1"/>
                </a:solidFill>
                <a:latin typeface="Century Gothic" pitchFamily="34" charset="0"/>
              </a:rPr>
              <a:t>.</a:t>
            </a:r>
            <a:endParaRPr lang="en-GB" sz="1400" dirty="0">
              <a:solidFill>
                <a:schemeClr val="tx1"/>
              </a:solidFill>
              <a:latin typeface="Century Gothic" pitchFamily="34" charset="0"/>
            </a:endParaRPr>
          </a:p>
          <a:p>
            <a:pPr>
              <a:buNone/>
            </a:pPr>
            <a:r>
              <a:rPr lang="en-GB" sz="1400" b="1" dirty="0" smtClean="0">
                <a:solidFill>
                  <a:schemeClr val="tx1"/>
                </a:solidFill>
                <a:latin typeface="Century Gothic" pitchFamily="34" charset="0"/>
              </a:rPr>
              <a:t>OUTCOMES</a:t>
            </a:r>
            <a:endParaRPr lang="en-GB" sz="1400" dirty="0">
              <a:solidFill>
                <a:schemeClr val="tx1"/>
              </a:solidFill>
              <a:latin typeface="Century Gothic" pitchFamily="34" charset="0"/>
            </a:endParaRPr>
          </a:p>
          <a:p>
            <a:r>
              <a:rPr lang="en-GB" sz="1400" dirty="0" smtClean="0">
                <a:solidFill>
                  <a:schemeClr val="tx1"/>
                </a:solidFill>
                <a:latin typeface="Century Gothic" pitchFamily="34" charset="0"/>
              </a:rPr>
              <a:t>Improved attendance - already </a:t>
            </a:r>
            <a:r>
              <a:rPr lang="en-GB" sz="1400" dirty="0">
                <a:solidFill>
                  <a:schemeClr val="tx1"/>
                </a:solidFill>
                <a:latin typeface="Century Gothic" pitchFamily="34" charset="0"/>
              </a:rPr>
              <a:t>81%.</a:t>
            </a:r>
          </a:p>
          <a:p>
            <a:r>
              <a:rPr lang="en-GB" sz="1400" dirty="0" smtClean="0">
                <a:solidFill>
                  <a:schemeClr val="tx1"/>
                </a:solidFill>
                <a:latin typeface="Century Gothic" pitchFamily="34" charset="0"/>
              </a:rPr>
              <a:t>‘</a:t>
            </a:r>
            <a:r>
              <a:rPr lang="en-GB" sz="1400" dirty="0">
                <a:solidFill>
                  <a:schemeClr val="tx1"/>
                </a:solidFill>
                <a:latin typeface="Century Gothic" pitchFamily="34" charset="0"/>
              </a:rPr>
              <a:t>B’ is happy at school, has a good friendship circle and is achieving her global grade in 90% of her subjects.</a:t>
            </a:r>
          </a:p>
          <a:p>
            <a:r>
              <a:rPr lang="en-GB" sz="1400" dirty="0" smtClean="0">
                <a:solidFill>
                  <a:schemeClr val="tx1"/>
                </a:solidFill>
                <a:latin typeface="Century Gothic" pitchFamily="34" charset="0"/>
              </a:rPr>
              <a:t>Sadly</a:t>
            </a:r>
            <a:r>
              <a:rPr lang="en-GB" sz="1400" dirty="0">
                <a:solidFill>
                  <a:schemeClr val="tx1"/>
                </a:solidFill>
                <a:latin typeface="Century Gothic" pitchFamily="34" charset="0"/>
              </a:rPr>
              <a:t>, B’s mum has recently passed away.  The success of the support is such that ‘B’ is continuing to engage in all projects and making further progress with attendance and academic attainment.  The partnership work has proved that open communication, honesty and trust can only maximise opportunity</a:t>
            </a:r>
            <a:endParaRPr lang="en-GB" sz="1400" dirty="0">
              <a:latin typeface="Century Gothic"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Case study C</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buNone/>
            </a:pPr>
            <a:r>
              <a:rPr lang="en-GB" sz="1400" b="1" dirty="0">
                <a:solidFill>
                  <a:schemeClr val="tx1"/>
                </a:solidFill>
                <a:latin typeface="Century Gothic" pitchFamily="34" charset="0"/>
              </a:rPr>
              <a:t>REASON FOR </a:t>
            </a:r>
            <a:r>
              <a:rPr lang="en-GB" sz="1400" b="1" dirty="0" smtClean="0">
                <a:solidFill>
                  <a:schemeClr val="tx1"/>
                </a:solidFill>
                <a:latin typeface="Century Gothic" pitchFamily="34" charset="0"/>
              </a:rPr>
              <a:t>REFERRAL</a:t>
            </a:r>
            <a:endParaRPr lang="en-GB" sz="1400" dirty="0">
              <a:solidFill>
                <a:schemeClr val="tx1"/>
              </a:solidFill>
              <a:latin typeface="Century Gothic" pitchFamily="34" charset="0"/>
            </a:endParaRPr>
          </a:p>
          <a:p>
            <a:r>
              <a:rPr lang="en-GB" sz="1400" dirty="0">
                <a:solidFill>
                  <a:schemeClr val="tx1"/>
                </a:solidFill>
                <a:latin typeface="Century Gothic" pitchFamily="34" charset="0"/>
              </a:rPr>
              <a:t>‘C’ was achieving 85% attendance and often late for school.  Negative behaviour points on the increase with a negative attitude to learning.  Mum reported bad behaviour at home, failure to comply </a:t>
            </a:r>
            <a:r>
              <a:rPr lang="en-GB" sz="1400" dirty="0" smtClean="0">
                <a:latin typeface="Century Gothic" pitchFamily="34" charset="0"/>
              </a:rPr>
              <a:t>with</a:t>
            </a:r>
            <a:r>
              <a:rPr lang="en-GB" sz="1400" dirty="0" smtClean="0">
                <a:solidFill>
                  <a:schemeClr val="tx1"/>
                </a:solidFill>
                <a:latin typeface="Century Gothic" pitchFamily="34" charset="0"/>
              </a:rPr>
              <a:t> </a:t>
            </a:r>
            <a:r>
              <a:rPr lang="en-GB" sz="1400" dirty="0">
                <a:solidFill>
                  <a:schemeClr val="tx1"/>
                </a:solidFill>
                <a:latin typeface="Century Gothic" pitchFamily="34" charset="0"/>
              </a:rPr>
              <a:t>household routines, argumentative and sometimes violent towards siblings</a:t>
            </a:r>
            <a:r>
              <a:rPr lang="en-GB" sz="1400" dirty="0" smtClean="0">
                <a:solidFill>
                  <a:schemeClr val="tx1"/>
                </a:solidFill>
                <a:latin typeface="Century Gothic" pitchFamily="34" charset="0"/>
              </a:rPr>
              <a:t>.</a:t>
            </a:r>
            <a:r>
              <a:rPr lang="en-GB" sz="1400" dirty="0">
                <a:solidFill>
                  <a:schemeClr val="tx1"/>
                </a:solidFill>
                <a:latin typeface="Century Gothic" pitchFamily="34" charset="0"/>
              </a:rPr>
              <a:t> </a:t>
            </a:r>
          </a:p>
          <a:p>
            <a:pPr>
              <a:buNone/>
            </a:pPr>
            <a:endParaRPr lang="en-GB" sz="1400" b="1" dirty="0" smtClean="0">
              <a:solidFill>
                <a:schemeClr val="tx1"/>
              </a:solidFill>
              <a:latin typeface="Century Gothic" pitchFamily="34" charset="0"/>
            </a:endParaRPr>
          </a:p>
          <a:p>
            <a:pPr>
              <a:buNone/>
            </a:pPr>
            <a:r>
              <a:rPr lang="en-GB" sz="1400" b="1" dirty="0" smtClean="0">
                <a:solidFill>
                  <a:schemeClr val="tx1"/>
                </a:solidFill>
                <a:latin typeface="Century Gothic" pitchFamily="34" charset="0"/>
              </a:rPr>
              <a:t>UNDER TAF</a:t>
            </a:r>
            <a:r>
              <a:rPr lang="en-GB" sz="1400" dirty="0">
                <a:solidFill>
                  <a:schemeClr val="tx1"/>
                </a:solidFill>
                <a:latin typeface="Century Gothic" pitchFamily="34" charset="0"/>
              </a:rPr>
              <a:t> </a:t>
            </a:r>
          </a:p>
          <a:p>
            <a:r>
              <a:rPr lang="en-GB" sz="1400" dirty="0">
                <a:solidFill>
                  <a:schemeClr val="tx1"/>
                </a:solidFill>
                <a:latin typeface="Century Gothic" pitchFamily="34" charset="0"/>
              </a:rPr>
              <a:t>School nurse and social worker engaged with pupil and family. Focused interviews and health checks with a referral to the health clinic revealed </a:t>
            </a:r>
            <a:r>
              <a:rPr lang="en-GB" sz="1400" dirty="0" smtClean="0">
                <a:latin typeface="Century Gothic" pitchFamily="34" charset="0"/>
              </a:rPr>
              <a:t>previously-un</a:t>
            </a:r>
            <a:r>
              <a:rPr lang="en-GB" sz="1400" dirty="0" smtClean="0">
                <a:solidFill>
                  <a:schemeClr val="tx1"/>
                </a:solidFill>
                <a:latin typeface="Century Gothic" pitchFamily="34" charset="0"/>
              </a:rPr>
              <a:t>diagnos</a:t>
            </a:r>
            <a:r>
              <a:rPr lang="en-GB" sz="1400" dirty="0" smtClean="0">
                <a:latin typeface="Century Gothic" pitchFamily="34" charset="0"/>
              </a:rPr>
              <a:t>ed </a:t>
            </a:r>
            <a:r>
              <a:rPr lang="en-GB" sz="1400" dirty="0" smtClean="0">
                <a:solidFill>
                  <a:schemeClr val="tx1"/>
                </a:solidFill>
                <a:latin typeface="Century Gothic" pitchFamily="34" charset="0"/>
              </a:rPr>
              <a:t>sleeping </a:t>
            </a:r>
            <a:r>
              <a:rPr lang="en-GB" sz="1400" dirty="0">
                <a:solidFill>
                  <a:schemeClr val="tx1"/>
                </a:solidFill>
                <a:latin typeface="Century Gothic" pitchFamily="34" charset="0"/>
              </a:rPr>
              <a:t>disorder. Medication has been prescribed</a:t>
            </a:r>
            <a:r>
              <a:rPr lang="en-GB" sz="1400" dirty="0" smtClean="0">
                <a:solidFill>
                  <a:schemeClr val="tx1"/>
                </a:solidFill>
                <a:latin typeface="Century Gothic" pitchFamily="34" charset="0"/>
              </a:rPr>
              <a:t>.</a:t>
            </a:r>
            <a:r>
              <a:rPr lang="en-GB" sz="1400" dirty="0">
                <a:solidFill>
                  <a:schemeClr val="tx1"/>
                </a:solidFill>
                <a:latin typeface="Century Gothic" pitchFamily="34" charset="0"/>
              </a:rPr>
              <a:t> </a:t>
            </a:r>
            <a:endParaRPr lang="en-GB" sz="1400" dirty="0" smtClean="0">
              <a:solidFill>
                <a:schemeClr val="tx1"/>
              </a:solidFill>
              <a:latin typeface="Century Gothic" pitchFamily="34" charset="0"/>
            </a:endParaRPr>
          </a:p>
          <a:p>
            <a:pPr>
              <a:buNone/>
            </a:pPr>
            <a:endParaRPr lang="en-GB" sz="1400" dirty="0">
              <a:solidFill>
                <a:schemeClr val="tx1"/>
              </a:solidFill>
              <a:latin typeface="Century Gothic" pitchFamily="34" charset="0"/>
            </a:endParaRPr>
          </a:p>
          <a:p>
            <a:pPr>
              <a:buNone/>
            </a:pPr>
            <a:r>
              <a:rPr lang="en-GB" sz="1400" b="1" dirty="0" smtClean="0">
                <a:solidFill>
                  <a:schemeClr val="tx1"/>
                </a:solidFill>
                <a:latin typeface="Century Gothic" pitchFamily="34" charset="0"/>
              </a:rPr>
              <a:t>OUTCOMES</a:t>
            </a:r>
            <a:endParaRPr lang="en-GB" sz="1400" dirty="0">
              <a:solidFill>
                <a:schemeClr val="tx1"/>
              </a:solidFill>
              <a:latin typeface="Century Gothic" pitchFamily="34" charset="0"/>
            </a:endParaRPr>
          </a:p>
          <a:p>
            <a:r>
              <a:rPr lang="en-GB" sz="1400" dirty="0" smtClean="0">
                <a:solidFill>
                  <a:schemeClr val="tx1"/>
                </a:solidFill>
                <a:latin typeface="Century Gothic" pitchFamily="34" charset="0"/>
              </a:rPr>
              <a:t>‘</a:t>
            </a:r>
            <a:r>
              <a:rPr lang="en-GB" sz="1400" dirty="0">
                <a:solidFill>
                  <a:schemeClr val="tx1"/>
                </a:solidFill>
                <a:latin typeface="Century Gothic" pitchFamily="34" charset="0"/>
              </a:rPr>
              <a:t>C’ is now on time for school</a:t>
            </a:r>
          </a:p>
          <a:p>
            <a:r>
              <a:rPr lang="en-GB" sz="1400" dirty="0" smtClean="0">
                <a:solidFill>
                  <a:schemeClr val="tx1"/>
                </a:solidFill>
                <a:latin typeface="Century Gothic" pitchFamily="34" charset="0"/>
              </a:rPr>
              <a:t>Attendance </a:t>
            </a:r>
            <a:r>
              <a:rPr lang="en-GB" sz="1400" dirty="0">
                <a:solidFill>
                  <a:schemeClr val="tx1"/>
                </a:solidFill>
                <a:latin typeface="Century Gothic" pitchFamily="34" charset="0"/>
              </a:rPr>
              <a:t>has gone from </a:t>
            </a:r>
            <a:r>
              <a:rPr lang="en-GB" sz="1400" dirty="0" smtClean="0">
                <a:solidFill>
                  <a:schemeClr val="tx1"/>
                </a:solidFill>
                <a:latin typeface="Century Gothic" pitchFamily="34" charset="0"/>
              </a:rPr>
              <a:t>85% </a:t>
            </a:r>
            <a:r>
              <a:rPr lang="en-GB" sz="1400" dirty="0">
                <a:solidFill>
                  <a:schemeClr val="tx1"/>
                </a:solidFill>
                <a:latin typeface="Century Gothic" pitchFamily="34" charset="0"/>
              </a:rPr>
              <a:t>to 94%</a:t>
            </a:r>
          </a:p>
          <a:p>
            <a:r>
              <a:rPr lang="en-GB" sz="1400" dirty="0" smtClean="0">
                <a:solidFill>
                  <a:schemeClr val="tx1"/>
                </a:solidFill>
                <a:latin typeface="Century Gothic" pitchFamily="34" charset="0"/>
              </a:rPr>
              <a:t>Latest </a:t>
            </a:r>
            <a:r>
              <a:rPr lang="en-GB" sz="1400" dirty="0" smtClean="0">
                <a:latin typeface="Century Gothic" pitchFamily="34" charset="0"/>
              </a:rPr>
              <a:t>progress review </a:t>
            </a:r>
            <a:r>
              <a:rPr lang="en-GB" sz="1400" dirty="0" smtClean="0">
                <a:solidFill>
                  <a:schemeClr val="tx1"/>
                </a:solidFill>
                <a:latin typeface="Century Gothic" pitchFamily="34" charset="0"/>
              </a:rPr>
              <a:t>revealed </a:t>
            </a:r>
            <a:r>
              <a:rPr lang="en-GB" sz="1400" dirty="0">
                <a:solidFill>
                  <a:schemeClr val="tx1"/>
                </a:solidFill>
                <a:latin typeface="Century Gothic" pitchFamily="34" charset="0"/>
              </a:rPr>
              <a:t>vast improvements in concentration, behaviour and learning. Improvements in the majority of subjects</a:t>
            </a:r>
          </a:p>
          <a:p>
            <a:r>
              <a:rPr lang="en-GB" sz="1400" dirty="0" smtClean="0">
                <a:solidFill>
                  <a:schemeClr val="tx1"/>
                </a:solidFill>
                <a:latin typeface="Century Gothic" pitchFamily="34" charset="0"/>
              </a:rPr>
              <a:t>Home </a:t>
            </a:r>
            <a:r>
              <a:rPr lang="en-GB" sz="1400" dirty="0">
                <a:solidFill>
                  <a:schemeClr val="tx1"/>
                </a:solidFill>
                <a:latin typeface="Century Gothic" pitchFamily="34" charset="0"/>
              </a:rPr>
              <a:t>life is much calmer, sleeping well and eager to come to school.</a:t>
            </a:r>
          </a:p>
          <a:p>
            <a:pPr>
              <a:buNone/>
            </a:pPr>
            <a:endParaRPr lang="en-GB" sz="1400" dirty="0">
              <a:latin typeface="Century Gothic"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Case study D</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600200"/>
            <a:ext cx="8001000" cy="4853136"/>
          </a:xfrm>
        </p:spPr>
        <p:txBody>
          <a:bodyPr/>
          <a:lstStyle/>
          <a:p>
            <a:pPr>
              <a:buNone/>
            </a:pPr>
            <a:r>
              <a:rPr lang="en-GB" sz="1400" b="1" dirty="0">
                <a:solidFill>
                  <a:schemeClr val="tx1"/>
                </a:solidFill>
                <a:latin typeface="Century Gothic" pitchFamily="34" charset="0"/>
              </a:rPr>
              <a:t>REASON FOR </a:t>
            </a:r>
            <a:r>
              <a:rPr lang="en-GB" sz="1400" b="1" dirty="0" smtClean="0">
                <a:solidFill>
                  <a:schemeClr val="tx1"/>
                </a:solidFill>
                <a:latin typeface="Century Gothic" pitchFamily="34" charset="0"/>
              </a:rPr>
              <a:t>REFERRAL</a:t>
            </a:r>
            <a:endParaRPr lang="en-GB" sz="1400" dirty="0">
              <a:solidFill>
                <a:schemeClr val="tx1"/>
              </a:solidFill>
              <a:latin typeface="Century Gothic" pitchFamily="34" charset="0"/>
            </a:endParaRPr>
          </a:p>
          <a:p>
            <a:r>
              <a:rPr lang="en-GB" sz="1400" dirty="0">
                <a:solidFill>
                  <a:schemeClr val="tx1"/>
                </a:solidFill>
                <a:latin typeface="Century Gothic" pitchFamily="34" charset="0"/>
              </a:rPr>
              <a:t>Pupil D was refusing to come to school.  There </a:t>
            </a:r>
            <a:r>
              <a:rPr lang="en-GB" sz="1400" dirty="0" smtClean="0">
                <a:latin typeface="Century Gothic" pitchFamily="34" charset="0"/>
              </a:rPr>
              <a:t>appeared no </a:t>
            </a:r>
            <a:r>
              <a:rPr lang="en-GB" sz="1400" dirty="0" smtClean="0">
                <a:solidFill>
                  <a:schemeClr val="tx1"/>
                </a:solidFill>
                <a:latin typeface="Century Gothic" pitchFamily="34" charset="0"/>
              </a:rPr>
              <a:t>reason </a:t>
            </a:r>
            <a:r>
              <a:rPr lang="en-GB" sz="1400" dirty="0">
                <a:solidFill>
                  <a:schemeClr val="tx1"/>
                </a:solidFill>
                <a:latin typeface="Century Gothic" pitchFamily="34" charset="0"/>
              </a:rPr>
              <a:t>that was obvious to home or school.  Previous learning was successful, with high attainment.  Every effort made by parents and pupil support team led to attendance decreasing further.  Our youth projects failed to engage and disaffection became a major concern.  Attendance was half a day a week over a three- week period when intervention began.  Such attendance affected the whole family, having a negative impact on the working lives and earning capacity of both parents, in addition to a negative impact on the general </a:t>
            </a:r>
            <a:r>
              <a:rPr lang="en-GB" sz="1400" dirty="0" smtClean="0">
                <a:solidFill>
                  <a:schemeClr val="tx1"/>
                </a:solidFill>
                <a:latin typeface="Century Gothic" pitchFamily="34" charset="0"/>
              </a:rPr>
              <a:t>wellbeing </a:t>
            </a:r>
            <a:r>
              <a:rPr lang="en-GB" sz="1400" dirty="0">
                <a:solidFill>
                  <a:schemeClr val="tx1"/>
                </a:solidFill>
                <a:latin typeface="Century Gothic" pitchFamily="34" charset="0"/>
              </a:rPr>
              <a:t>of younger </a:t>
            </a:r>
            <a:r>
              <a:rPr lang="en-GB" sz="1400" dirty="0" smtClean="0">
                <a:solidFill>
                  <a:schemeClr val="tx1"/>
                </a:solidFill>
                <a:latin typeface="Century Gothic" pitchFamily="34" charset="0"/>
              </a:rPr>
              <a:t>siblings </a:t>
            </a:r>
            <a:r>
              <a:rPr lang="en-GB" sz="1400" dirty="0">
                <a:solidFill>
                  <a:schemeClr val="tx1"/>
                </a:solidFill>
                <a:latin typeface="Century Gothic" pitchFamily="34" charset="0"/>
              </a:rPr>
              <a:t>and their refusal to go to </a:t>
            </a:r>
            <a:r>
              <a:rPr lang="en-GB" sz="1400" dirty="0" smtClean="0">
                <a:solidFill>
                  <a:schemeClr val="tx1"/>
                </a:solidFill>
                <a:latin typeface="Century Gothic" pitchFamily="34" charset="0"/>
              </a:rPr>
              <a:t>school.</a:t>
            </a:r>
            <a:endParaRPr lang="en-GB" sz="1400" dirty="0" smtClean="0">
              <a:latin typeface="Century Gothic" pitchFamily="34" charset="0"/>
            </a:endParaRPr>
          </a:p>
          <a:p>
            <a:pPr>
              <a:buNone/>
            </a:pPr>
            <a:r>
              <a:rPr lang="en-GB" sz="1400" b="1" dirty="0" smtClean="0">
                <a:solidFill>
                  <a:schemeClr val="tx1"/>
                </a:solidFill>
                <a:latin typeface="Century Gothic" pitchFamily="34" charset="0"/>
              </a:rPr>
              <a:t>UNDER TAF</a:t>
            </a:r>
            <a:r>
              <a:rPr lang="en-GB" sz="1400" dirty="0">
                <a:solidFill>
                  <a:schemeClr val="tx1"/>
                </a:solidFill>
                <a:latin typeface="Century Gothic" pitchFamily="34" charset="0"/>
              </a:rPr>
              <a:t> </a:t>
            </a:r>
          </a:p>
          <a:p>
            <a:r>
              <a:rPr lang="en-GB" sz="1400" dirty="0">
                <a:solidFill>
                  <a:schemeClr val="tx1"/>
                </a:solidFill>
                <a:latin typeface="Century Gothic" pitchFamily="34" charset="0"/>
              </a:rPr>
              <a:t>School nurse and social worker engaged with pupil and family. Regular  home visits from the pupil support team, nurse and social worker led to a diagnosis of Autistic Spectrum Disorder.</a:t>
            </a:r>
          </a:p>
          <a:p>
            <a:pPr>
              <a:buNone/>
            </a:pPr>
            <a:r>
              <a:rPr lang="en-GB" sz="1400" b="1" dirty="0" smtClean="0">
                <a:solidFill>
                  <a:schemeClr val="tx1"/>
                </a:solidFill>
                <a:latin typeface="Century Gothic" pitchFamily="34" charset="0"/>
              </a:rPr>
              <a:t>OUTCOMES</a:t>
            </a:r>
            <a:endParaRPr lang="en-GB" sz="1400" dirty="0">
              <a:solidFill>
                <a:schemeClr val="tx1"/>
              </a:solidFill>
              <a:latin typeface="Century Gothic" pitchFamily="34" charset="0"/>
            </a:endParaRPr>
          </a:p>
          <a:p>
            <a:r>
              <a:rPr lang="en-GB" sz="1400" dirty="0" smtClean="0">
                <a:solidFill>
                  <a:schemeClr val="tx1"/>
                </a:solidFill>
                <a:latin typeface="Century Gothic" pitchFamily="34" charset="0"/>
              </a:rPr>
              <a:t>Avoided </a:t>
            </a:r>
            <a:r>
              <a:rPr lang="en-GB" sz="1400" dirty="0">
                <a:solidFill>
                  <a:schemeClr val="tx1"/>
                </a:solidFill>
                <a:latin typeface="Century Gothic" pitchFamily="34" charset="0"/>
              </a:rPr>
              <a:t>attendance prosecutions with early intervention</a:t>
            </a:r>
          </a:p>
          <a:p>
            <a:r>
              <a:rPr lang="en-GB" sz="1400" dirty="0" smtClean="0">
                <a:solidFill>
                  <a:schemeClr val="tx1"/>
                </a:solidFill>
                <a:latin typeface="Century Gothic" pitchFamily="34" charset="0"/>
              </a:rPr>
              <a:t>Referral </a:t>
            </a:r>
            <a:r>
              <a:rPr lang="en-GB" sz="1400" dirty="0">
                <a:solidFill>
                  <a:schemeClr val="tx1"/>
                </a:solidFill>
                <a:latin typeface="Century Gothic" pitchFamily="34" charset="0"/>
              </a:rPr>
              <a:t>to PRU – attendance now 100% and engaging very well</a:t>
            </a:r>
          </a:p>
          <a:p>
            <a:r>
              <a:rPr lang="en-GB" sz="1400" dirty="0" smtClean="0">
                <a:solidFill>
                  <a:schemeClr val="tx1"/>
                </a:solidFill>
                <a:latin typeface="Century Gothic" pitchFamily="34" charset="0"/>
              </a:rPr>
              <a:t>Parents </a:t>
            </a:r>
            <a:r>
              <a:rPr lang="en-GB" sz="1400" dirty="0">
                <a:solidFill>
                  <a:schemeClr val="tx1"/>
                </a:solidFill>
                <a:latin typeface="Century Gothic" pitchFamily="34" charset="0"/>
              </a:rPr>
              <a:t>received appropriate support – FACT support</a:t>
            </a:r>
          </a:p>
          <a:p>
            <a:r>
              <a:rPr lang="en-GB" sz="1400" dirty="0" smtClean="0">
                <a:solidFill>
                  <a:schemeClr val="tx1"/>
                </a:solidFill>
                <a:latin typeface="Century Gothic" pitchFamily="34" charset="0"/>
              </a:rPr>
              <a:t>Working </a:t>
            </a:r>
            <a:r>
              <a:rPr lang="en-GB" sz="1400" dirty="0">
                <a:solidFill>
                  <a:schemeClr val="tx1"/>
                </a:solidFill>
                <a:latin typeface="Century Gothic" pitchFamily="34" charset="0"/>
              </a:rPr>
              <a:t>towards a return to mainstream</a:t>
            </a:r>
          </a:p>
          <a:p>
            <a:pPr>
              <a:buNone/>
            </a:pPr>
            <a:endParaRPr lang="en-GB" sz="1200" dirty="0" smtClean="0">
              <a:latin typeface="Century Gothic"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Impact of TAF</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600200"/>
            <a:ext cx="8045896" cy="4572000"/>
          </a:xfrm>
        </p:spPr>
        <p:txBody>
          <a:bodyPr/>
          <a:lstStyle/>
          <a:p>
            <a:pPr>
              <a:buNone/>
            </a:pPr>
            <a:r>
              <a:rPr lang="en-GB" b="1" dirty="0" smtClean="0">
                <a:latin typeface="Century Gothic" pitchFamily="34" charset="0"/>
              </a:rPr>
              <a:t>Attendance</a:t>
            </a:r>
          </a:p>
          <a:p>
            <a:pPr>
              <a:buNone/>
            </a:pPr>
            <a:r>
              <a:rPr lang="en-GB" dirty="0" smtClean="0">
                <a:latin typeface="Century Gothic" pitchFamily="34" charset="0"/>
              </a:rPr>
              <a:t>2011 – 89.6% (4</a:t>
            </a:r>
            <a:r>
              <a:rPr lang="en-GB" baseline="30000" dirty="0" smtClean="0">
                <a:latin typeface="Century Gothic" pitchFamily="34" charset="0"/>
              </a:rPr>
              <a:t>th</a:t>
            </a:r>
            <a:r>
              <a:rPr lang="en-GB" dirty="0" smtClean="0">
                <a:latin typeface="Century Gothic" pitchFamily="34" charset="0"/>
              </a:rPr>
              <a:t>)</a:t>
            </a:r>
          </a:p>
          <a:p>
            <a:pPr>
              <a:buNone/>
            </a:pPr>
            <a:r>
              <a:rPr lang="en-GB" dirty="0" smtClean="0">
                <a:latin typeface="Century Gothic" pitchFamily="34" charset="0"/>
              </a:rPr>
              <a:t>2012 – 90.1% (4</a:t>
            </a:r>
            <a:r>
              <a:rPr lang="en-GB" baseline="30000" dirty="0" smtClean="0">
                <a:latin typeface="Century Gothic" pitchFamily="34" charset="0"/>
              </a:rPr>
              <a:t>th</a:t>
            </a:r>
            <a:r>
              <a:rPr lang="en-GB" dirty="0" smtClean="0">
                <a:latin typeface="Century Gothic" pitchFamily="34" charset="0"/>
              </a:rPr>
              <a:t>)</a:t>
            </a:r>
          </a:p>
          <a:p>
            <a:pPr>
              <a:buNone/>
            </a:pPr>
            <a:r>
              <a:rPr lang="en-GB" dirty="0" smtClean="0">
                <a:latin typeface="Century Gothic" pitchFamily="34" charset="0"/>
              </a:rPr>
              <a:t>2013 – 92.2% (1</a:t>
            </a:r>
            <a:r>
              <a:rPr lang="en-GB" baseline="30000" dirty="0" smtClean="0">
                <a:latin typeface="Century Gothic" pitchFamily="34" charset="0"/>
              </a:rPr>
              <a:t>st</a:t>
            </a:r>
            <a:r>
              <a:rPr lang="en-GB" dirty="0" smtClean="0">
                <a:latin typeface="Century Gothic" pitchFamily="34" charset="0"/>
              </a:rPr>
              <a:t>)</a:t>
            </a:r>
          </a:p>
          <a:p>
            <a:pPr>
              <a:buNone/>
            </a:pPr>
            <a:r>
              <a:rPr lang="en-GB" b="1" dirty="0" smtClean="0">
                <a:latin typeface="Century Gothic" pitchFamily="34" charset="0"/>
              </a:rPr>
              <a:t>Exclusions &amp; EOTAS referrals </a:t>
            </a:r>
          </a:p>
          <a:p>
            <a:pPr>
              <a:buNone/>
            </a:pPr>
            <a:r>
              <a:rPr lang="en-GB" sz="3000" dirty="0" smtClean="0">
                <a:latin typeface="Century Gothic" pitchFamily="34" charset="0"/>
              </a:rPr>
              <a:t>Significantly reduced</a:t>
            </a:r>
          </a:p>
          <a:p>
            <a:pPr>
              <a:buNone/>
            </a:pPr>
            <a:r>
              <a:rPr lang="en-GB" b="1" dirty="0" smtClean="0">
                <a:latin typeface="Century Gothic" pitchFamily="34" charset="0"/>
              </a:rPr>
              <a:t>Emotional wellbeing</a:t>
            </a:r>
          </a:p>
          <a:p>
            <a:pPr>
              <a:buNone/>
            </a:pPr>
            <a:r>
              <a:rPr lang="en-GB" sz="3000" dirty="0" smtClean="0">
                <a:latin typeface="Century Gothic" pitchFamily="34" charset="0"/>
              </a:rPr>
              <a:t>EL scores improved post TAF intervention</a:t>
            </a:r>
            <a:endParaRPr lang="en-GB" sz="3000"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Impact of TAF …</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buNone/>
            </a:pPr>
            <a:r>
              <a:rPr lang="en-GB" b="1" dirty="0" smtClean="0">
                <a:latin typeface="Century Gothic" pitchFamily="34" charset="0"/>
              </a:rPr>
              <a:t>Attainment</a:t>
            </a:r>
          </a:p>
          <a:p>
            <a:pPr>
              <a:buNone/>
            </a:pPr>
            <a:endParaRPr lang="en-GB" dirty="0">
              <a:latin typeface="Century Gothic" pitchFamily="34" charset="0"/>
            </a:endParaRPr>
          </a:p>
        </p:txBody>
      </p:sp>
      <p:graphicFrame>
        <p:nvGraphicFramePr>
          <p:cNvPr id="4" name="Table 3"/>
          <p:cNvGraphicFramePr>
            <a:graphicFrameLocks noGrp="1"/>
          </p:cNvGraphicFramePr>
          <p:nvPr/>
        </p:nvGraphicFramePr>
        <p:xfrm>
          <a:off x="1187622" y="2348880"/>
          <a:ext cx="7848876" cy="3888432"/>
        </p:xfrm>
        <a:graphic>
          <a:graphicData uri="http://schemas.openxmlformats.org/drawingml/2006/table">
            <a:tbl>
              <a:tblPr firstRow="1" bandRow="1">
                <a:tableStyleId>{5C22544A-7EE6-4342-B048-85BDC9FD1C3A}</a:tableStyleId>
              </a:tblPr>
              <a:tblGrid>
                <a:gridCol w="1308146"/>
                <a:gridCol w="1308146"/>
                <a:gridCol w="1308146"/>
                <a:gridCol w="1308146"/>
                <a:gridCol w="1308146"/>
                <a:gridCol w="1308146"/>
              </a:tblGrid>
              <a:tr h="972108">
                <a:tc>
                  <a:txBody>
                    <a:bodyPr/>
                    <a:lstStyle/>
                    <a:p>
                      <a:endParaRPr lang="en-GB" sz="2400" dirty="0"/>
                    </a:p>
                  </a:txBody>
                  <a:tcPr/>
                </a:tc>
                <a:tc>
                  <a:txBody>
                    <a:bodyPr/>
                    <a:lstStyle/>
                    <a:p>
                      <a:r>
                        <a:rPr lang="en-GB" sz="2400" dirty="0" smtClean="0">
                          <a:solidFill>
                            <a:schemeClr val="tx1"/>
                          </a:solidFill>
                          <a:latin typeface="Century Gothic" pitchFamily="34" charset="0"/>
                        </a:rPr>
                        <a:t>L2</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L2+</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CSI</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L1</a:t>
                      </a:r>
                      <a:endParaRPr lang="en-GB" sz="2400" dirty="0">
                        <a:solidFill>
                          <a:schemeClr val="tx1"/>
                        </a:solidFill>
                        <a:latin typeface="Century Gothic" pitchFamily="34" charset="0"/>
                      </a:endParaRPr>
                    </a:p>
                  </a:txBody>
                  <a:tcPr/>
                </a:tc>
                <a:tc>
                  <a:txBody>
                    <a:bodyPr/>
                    <a:lstStyle/>
                    <a:p>
                      <a:r>
                        <a:rPr lang="en-GB" sz="2400" dirty="0" smtClean="0">
                          <a:solidFill>
                            <a:schemeClr val="tx1"/>
                          </a:solidFill>
                          <a:latin typeface="Century Gothic" pitchFamily="34" charset="0"/>
                        </a:rPr>
                        <a:t>CPS</a:t>
                      </a:r>
                      <a:endParaRPr lang="en-GB" sz="2400" dirty="0">
                        <a:solidFill>
                          <a:schemeClr val="tx1"/>
                        </a:solidFill>
                        <a:latin typeface="Century Gothic" pitchFamily="34" charset="0"/>
                      </a:endParaRPr>
                    </a:p>
                  </a:txBody>
                  <a:tcPr/>
                </a:tc>
              </a:tr>
              <a:tr h="972108">
                <a:tc>
                  <a:txBody>
                    <a:bodyPr/>
                    <a:lstStyle/>
                    <a:p>
                      <a:r>
                        <a:rPr lang="en-GB" sz="2400" b="1" dirty="0" smtClean="0">
                          <a:latin typeface="Century Gothic" pitchFamily="34" charset="0"/>
                        </a:rPr>
                        <a:t>2011</a:t>
                      </a:r>
                      <a:endParaRPr lang="en-GB" sz="2400" b="1" dirty="0">
                        <a:latin typeface="Century Gothic" pitchFamily="34" charset="0"/>
                      </a:endParaRPr>
                    </a:p>
                  </a:txBody>
                  <a:tcPr/>
                </a:tc>
                <a:tc>
                  <a:txBody>
                    <a:bodyPr/>
                    <a:lstStyle/>
                    <a:p>
                      <a:r>
                        <a:rPr lang="en-GB" sz="2400" b="1" dirty="0" smtClean="0">
                          <a:latin typeface="Century Gothic" pitchFamily="34" charset="0"/>
                        </a:rPr>
                        <a:t>49%</a:t>
                      </a:r>
                      <a:endParaRPr lang="en-GB" sz="2400" b="1" dirty="0">
                        <a:latin typeface="Century Gothic" pitchFamily="34" charset="0"/>
                      </a:endParaRPr>
                    </a:p>
                  </a:txBody>
                  <a:tcPr/>
                </a:tc>
                <a:tc>
                  <a:txBody>
                    <a:bodyPr/>
                    <a:lstStyle/>
                    <a:p>
                      <a:r>
                        <a:rPr lang="en-GB" sz="2400" b="1" dirty="0" smtClean="0">
                          <a:latin typeface="Century Gothic" pitchFamily="34" charset="0"/>
                        </a:rPr>
                        <a:t>37%</a:t>
                      </a:r>
                      <a:endParaRPr lang="en-GB" sz="2400" b="1" dirty="0">
                        <a:latin typeface="Century Gothic" pitchFamily="34" charset="0"/>
                      </a:endParaRPr>
                    </a:p>
                  </a:txBody>
                  <a:tcPr/>
                </a:tc>
                <a:tc>
                  <a:txBody>
                    <a:bodyPr/>
                    <a:lstStyle/>
                    <a:p>
                      <a:r>
                        <a:rPr lang="en-GB" sz="2400" b="1" dirty="0" smtClean="0">
                          <a:latin typeface="Century Gothic" pitchFamily="34" charset="0"/>
                        </a:rPr>
                        <a:t>37%</a:t>
                      </a:r>
                      <a:endParaRPr lang="en-GB" sz="2400" b="1" dirty="0">
                        <a:latin typeface="Century Gothic" pitchFamily="34" charset="0"/>
                      </a:endParaRPr>
                    </a:p>
                  </a:txBody>
                  <a:tcPr/>
                </a:tc>
                <a:tc>
                  <a:txBody>
                    <a:bodyPr/>
                    <a:lstStyle/>
                    <a:p>
                      <a:r>
                        <a:rPr lang="en-GB" sz="2400" b="1" dirty="0" smtClean="0">
                          <a:latin typeface="Century Gothic" pitchFamily="34" charset="0"/>
                        </a:rPr>
                        <a:t>87%</a:t>
                      </a:r>
                      <a:endParaRPr lang="en-GB" sz="2400" b="1" dirty="0">
                        <a:latin typeface="Century Gothic" pitchFamily="34" charset="0"/>
                      </a:endParaRPr>
                    </a:p>
                  </a:txBody>
                  <a:tcPr/>
                </a:tc>
                <a:tc>
                  <a:txBody>
                    <a:bodyPr/>
                    <a:lstStyle/>
                    <a:p>
                      <a:r>
                        <a:rPr lang="en-GB" sz="2400" b="1" dirty="0" smtClean="0">
                          <a:latin typeface="Century Gothic" pitchFamily="34" charset="0"/>
                        </a:rPr>
                        <a:t>276</a:t>
                      </a:r>
                      <a:endParaRPr lang="en-GB" sz="2400" b="1" dirty="0">
                        <a:latin typeface="Century Gothic" pitchFamily="34" charset="0"/>
                      </a:endParaRPr>
                    </a:p>
                  </a:txBody>
                  <a:tcPr/>
                </a:tc>
              </a:tr>
              <a:tr h="972108">
                <a:tc>
                  <a:txBody>
                    <a:bodyPr/>
                    <a:lstStyle/>
                    <a:p>
                      <a:r>
                        <a:rPr lang="en-GB" sz="2400" b="1" dirty="0" smtClean="0">
                          <a:latin typeface="Century Gothic" pitchFamily="34" charset="0"/>
                        </a:rPr>
                        <a:t>2012</a:t>
                      </a:r>
                      <a:endParaRPr lang="en-GB" sz="2400" b="1" dirty="0">
                        <a:latin typeface="Century Gothic" pitchFamily="34" charset="0"/>
                      </a:endParaRPr>
                    </a:p>
                  </a:txBody>
                  <a:tcPr/>
                </a:tc>
                <a:tc>
                  <a:txBody>
                    <a:bodyPr/>
                    <a:lstStyle/>
                    <a:p>
                      <a:r>
                        <a:rPr lang="en-GB" sz="2400" b="1" dirty="0" smtClean="0">
                          <a:latin typeface="Century Gothic" pitchFamily="34" charset="0"/>
                        </a:rPr>
                        <a:t>72%</a:t>
                      </a:r>
                      <a:endParaRPr lang="en-GB" sz="2400" b="1" dirty="0">
                        <a:latin typeface="Century Gothic" pitchFamily="34" charset="0"/>
                      </a:endParaRPr>
                    </a:p>
                  </a:txBody>
                  <a:tcPr/>
                </a:tc>
                <a:tc>
                  <a:txBody>
                    <a:bodyPr/>
                    <a:lstStyle/>
                    <a:p>
                      <a:r>
                        <a:rPr lang="en-GB" sz="2400" b="1" dirty="0" smtClean="0">
                          <a:latin typeface="Century Gothic" pitchFamily="34" charset="0"/>
                        </a:rPr>
                        <a:t>44%</a:t>
                      </a:r>
                      <a:endParaRPr lang="en-GB" sz="2400" b="1" dirty="0">
                        <a:latin typeface="Century Gothic" pitchFamily="34" charset="0"/>
                      </a:endParaRPr>
                    </a:p>
                  </a:txBody>
                  <a:tcPr/>
                </a:tc>
                <a:tc>
                  <a:txBody>
                    <a:bodyPr/>
                    <a:lstStyle/>
                    <a:p>
                      <a:r>
                        <a:rPr lang="en-GB" sz="2400" b="1" dirty="0" smtClean="0">
                          <a:latin typeface="Century Gothic" pitchFamily="34" charset="0"/>
                        </a:rPr>
                        <a:t>43%</a:t>
                      </a:r>
                      <a:endParaRPr lang="en-GB" sz="2400" b="1" dirty="0">
                        <a:latin typeface="Century Gothic" pitchFamily="34" charset="0"/>
                      </a:endParaRPr>
                    </a:p>
                  </a:txBody>
                  <a:tcPr/>
                </a:tc>
                <a:tc>
                  <a:txBody>
                    <a:bodyPr/>
                    <a:lstStyle/>
                    <a:p>
                      <a:r>
                        <a:rPr lang="en-GB" sz="2400" b="1" dirty="0" smtClean="0">
                          <a:latin typeface="Century Gothic" pitchFamily="34" charset="0"/>
                        </a:rPr>
                        <a:t>95%</a:t>
                      </a:r>
                      <a:endParaRPr lang="en-GB" sz="2400" b="1" dirty="0">
                        <a:latin typeface="Century Gothic" pitchFamily="34" charset="0"/>
                      </a:endParaRPr>
                    </a:p>
                  </a:txBody>
                  <a:tcPr/>
                </a:tc>
                <a:tc>
                  <a:txBody>
                    <a:bodyPr/>
                    <a:lstStyle/>
                    <a:p>
                      <a:r>
                        <a:rPr lang="en-GB" sz="2400" b="1" dirty="0" smtClean="0">
                          <a:latin typeface="Century Gothic" pitchFamily="34" charset="0"/>
                        </a:rPr>
                        <a:t>325</a:t>
                      </a:r>
                      <a:endParaRPr lang="en-GB" sz="2400" b="1" dirty="0">
                        <a:latin typeface="Century Gothic" pitchFamily="34" charset="0"/>
                      </a:endParaRPr>
                    </a:p>
                  </a:txBody>
                  <a:tcPr/>
                </a:tc>
              </a:tr>
              <a:tr h="972108">
                <a:tc>
                  <a:txBody>
                    <a:bodyPr/>
                    <a:lstStyle/>
                    <a:p>
                      <a:r>
                        <a:rPr lang="en-GB" sz="2400" b="1" dirty="0" smtClean="0">
                          <a:latin typeface="Century Gothic" pitchFamily="34" charset="0"/>
                        </a:rPr>
                        <a:t>2013</a:t>
                      </a:r>
                      <a:endParaRPr lang="en-GB" sz="2400" b="1" dirty="0">
                        <a:latin typeface="Century Gothic" pitchFamily="34" charset="0"/>
                      </a:endParaRPr>
                    </a:p>
                  </a:txBody>
                  <a:tcPr/>
                </a:tc>
                <a:tc>
                  <a:txBody>
                    <a:bodyPr/>
                    <a:lstStyle/>
                    <a:p>
                      <a:r>
                        <a:rPr lang="en-GB" sz="2400" b="1" dirty="0" smtClean="0">
                          <a:latin typeface="Century Gothic" pitchFamily="34" charset="0"/>
                        </a:rPr>
                        <a:t>84%</a:t>
                      </a:r>
                      <a:endParaRPr lang="en-GB" sz="2400" b="1" dirty="0">
                        <a:latin typeface="Century Gothic" pitchFamily="34" charset="0"/>
                      </a:endParaRPr>
                    </a:p>
                  </a:txBody>
                  <a:tcPr/>
                </a:tc>
                <a:tc>
                  <a:txBody>
                    <a:bodyPr/>
                    <a:lstStyle/>
                    <a:p>
                      <a:r>
                        <a:rPr lang="en-GB" sz="2400" b="1" dirty="0" smtClean="0">
                          <a:latin typeface="Century Gothic" pitchFamily="34" charset="0"/>
                        </a:rPr>
                        <a:t>46%</a:t>
                      </a:r>
                      <a:endParaRPr lang="en-GB" sz="2400" b="1" dirty="0">
                        <a:latin typeface="Century Gothic" pitchFamily="34" charset="0"/>
                      </a:endParaRPr>
                    </a:p>
                  </a:txBody>
                  <a:tcPr/>
                </a:tc>
                <a:tc>
                  <a:txBody>
                    <a:bodyPr/>
                    <a:lstStyle/>
                    <a:p>
                      <a:r>
                        <a:rPr lang="en-GB" sz="2400" b="1" dirty="0" smtClean="0">
                          <a:latin typeface="Century Gothic" pitchFamily="34" charset="0"/>
                        </a:rPr>
                        <a:t>43%</a:t>
                      </a:r>
                      <a:endParaRPr lang="en-GB" sz="2400" b="1" dirty="0">
                        <a:latin typeface="Century Gothic" pitchFamily="34" charset="0"/>
                      </a:endParaRPr>
                    </a:p>
                  </a:txBody>
                  <a:tcPr/>
                </a:tc>
                <a:tc>
                  <a:txBody>
                    <a:bodyPr/>
                    <a:lstStyle/>
                    <a:p>
                      <a:r>
                        <a:rPr lang="en-GB" sz="2400" b="1" dirty="0" smtClean="0">
                          <a:latin typeface="Century Gothic" pitchFamily="34" charset="0"/>
                        </a:rPr>
                        <a:t>94%</a:t>
                      </a:r>
                      <a:endParaRPr lang="en-GB" sz="2400" b="1" dirty="0">
                        <a:latin typeface="Century Gothic" pitchFamily="34" charset="0"/>
                      </a:endParaRPr>
                    </a:p>
                  </a:txBody>
                  <a:tcPr/>
                </a:tc>
                <a:tc>
                  <a:txBody>
                    <a:bodyPr/>
                    <a:lstStyle/>
                    <a:p>
                      <a:r>
                        <a:rPr lang="en-GB" sz="2400" b="1" dirty="0" smtClean="0">
                          <a:latin typeface="Century Gothic" pitchFamily="34" charset="0"/>
                        </a:rPr>
                        <a:t>338</a:t>
                      </a:r>
                      <a:endParaRPr lang="en-GB" sz="2400" b="1" dirty="0">
                        <a:latin typeface="Century Gothic" pitchFamily="34"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Way forward</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dirty="0" smtClean="0">
                <a:latin typeface="Century Gothic" pitchFamily="34" charset="0"/>
              </a:rPr>
              <a:t>Cross-phase TAF</a:t>
            </a:r>
          </a:p>
          <a:p>
            <a:r>
              <a:rPr lang="en-GB" dirty="0" smtClean="0">
                <a:latin typeface="Century Gothic" pitchFamily="34" charset="0"/>
              </a:rPr>
              <a:t>Extend involvement of external agencies</a:t>
            </a:r>
          </a:p>
          <a:p>
            <a:r>
              <a:rPr lang="en-GB" dirty="0" smtClean="0">
                <a:latin typeface="Century Gothic" pitchFamily="34" charset="0"/>
              </a:rPr>
              <a:t>Improve transition when support coming to an end</a:t>
            </a:r>
          </a:p>
          <a:p>
            <a:pPr>
              <a:buNone/>
            </a:pPr>
            <a:endParaRPr lang="en-GB"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School context</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dirty="0" smtClean="0">
                <a:latin typeface="Century Gothic" pitchFamily="34" charset="0"/>
              </a:rPr>
              <a:t>Mixed, 11-16 comprehensive, urban area of Llanelli</a:t>
            </a:r>
          </a:p>
          <a:p>
            <a:r>
              <a:rPr lang="en-GB" dirty="0" smtClean="0">
                <a:latin typeface="Century Gothic" pitchFamily="34" charset="0"/>
              </a:rPr>
              <a:t>900 pupils</a:t>
            </a:r>
          </a:p>
          <a:p>
            <a:r>
              <a:rPr lang="en-GB" dirty="0" smtClean="0">
                <a:latin typeface="Century Gothic" pitchFamily="34" charset="0"/>
              </a:rPr>
              <a:t>24.6% FSM</a:t>
            </a:r>
          </a:p>
          <a:p>
            <a:r>
              <a:rPr lang="en-GB" dirty="0" smtClean="0">
                <a:latin typeface="Century Gothic" pitchFamily="34" charset="0"/>
              </a:rPr>
              <a:t>48% cohort living in 20% most deprived areas in Wales </a:t>
            </a:r>
          </a:p>
          <a:p>
            <a:r>
              <a:rPr lang="en-GB" dirty="0" smtClean="0">
                <a:latin typeface="Century Gothic" pitchFamily="34" charset="0"/>
              </a:rPr>
              <a:t>All Wales Core Data  - family 9</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In-school strategies</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buNone/>
            </a:pPr>
            <a:endParaRPr lang="en-GB" dirty="0" smtClean="0">
              <a:latin typeface="Century Gothic" pitchFamily="34" charset="0"/>
            </a:endParaRPr>
          </a:p>
          <a:p>
            <a:endParaRPr lang="en-GB" dirty="0"/>
          </a:p>
        </p:txBody>
      </p:sp>
      <p:graphicFrame>
        <p:nvGraphicFramePr>
          <p:cNvPr id="5" name="Diagram 4"/>
          <p:cNvGraphicFramePr/>
          <p:nvPr/>
        </p:nvGraphicFramePr>
        <p:xfrm>
          <a:off x="1524000" y="1397000"/>
          <a:ext cx="6792416" cy="51283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68152"/>
          </a:xfrm>
        </p:spPr>
        <p:txBody>
          <a:bodyPr/>
          <a:lstStyle/>
          <a:p>
            <a:r>
              <a:rPr lang="en-GB" b="1" dirty="0" smtClean="0">
                <a:effectLst>
                  <a:outerShdw blurRad="38100" dist="38100" dir="2700000" algn="tl">
                    <a:srgbClr val="000000">
                      <a:alpha val="43137"/>
                    </a:srgbClr>
                  </a:outerShdw>
                </a:effectLst>
                <a:latin typeface="Century Gothic" pitchFamily="34" charset="0"/>
              </a:rPr>
              <a:t>Need for TAF in </a:t>
            </a:r>
            <a:r>
              <a:rPr lang="en-GB" b="1" dirty="0" err="1" smtClean="0">
                <a:effectLst>
                  <a:outerShdw blurRad="38100" dist="38100" dir="2700000" algn="tl">
                    <a:srgbClr val="000000">
                      <a:alpha val="43137"/>
                    </a:srgbClr>
                  </a:outerShdw>
                </a:effectLst>
                <a:latin typeface="Century Gothic" pitchFamily="34" charset="0"/>
              </a:rPr>
              <a:t>Coedcae</a:t>
            </a:r>
            <a:r>
              <a:rPr lang="en-GB" b="1" dirty="0" smtClean="0">
                <a:effectLst>
                  <a:outerShdw blurRad="38100" dist="38100" dir="2700000" algn="tl">
                    <a:srgbClr val="000000">
                      <a:alpha val="43137"/>
                    </a:srgbClr>
                  </a:outerShdw>
                </a:effectLst>
                <a:latin typeface="Century Gothic" pitchFamily="34" charset="0"/>
              </a:rPr>
              <a:t> School</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412776"/>
            <a:ext cx="8001000" cy="4759424"/>
          </a:xfrm>
        </p:spPr>
        <p:txBody>
          <a:bodyPr/>
          <a:lstStyle/>
          <a:p>
            <a:r>
              <a:rPr lang="en-GB" b="1" dirty="0" smtClean="0">
                <a:solidFill>
                  <a:srgbClr val="FF0000"/>
                </a:solidFill>
                <a:latin typeface="Century Gothic" pitchFamily="34" charset="0"/>
              </a:rPr>
              <a:t>Vulnerability of pupils</a:t>
            </a:r>
            <a:endParaRPr lang="en-GB" dirty="0" smtClean="0">
              <a:latin typeface="Century Gothic" pitchFamily="34" charset="0"/>
            </a:endParaRPr>
          </a:p>
          <a:p>
            <a:pPr lvl="1"/>
            <a:r>
              <a:rPr lang="en-GB" sz="3200" dirty="0" smtClean="0">
                <a:latin typeface="Century Gothic" pitchFamily="34" charset="0"/>
              </a:rPr>
              <a:t>Low attainment</a:t>
            </a:r>
          </a:p>
          <a:p>
            <a:pPr lvl="1"/>
            <a:r>
              <a:rPr lang="en-GB" sz="3200" dirty="0" smtClean="0">
                <a:latin typeface="Century Gothic" pitchFamily="34" charset="0"/>
              </a:rPr>
              <a:t>Low attendance</a:t>
            </a:r>
          </a:p>
          <a:p>
            <a:pPr lvl="1"/>
            <a:r>
              <a:rPr lang="en-GB" sz="3200" dirty="0" smtClean="0">
                <a:latin typeface="Century Gothic" pitchFamily="34" charset="0"/>
              </a:rPr>
              <a:t>High exclusion rate</a:t>
            </a:r>
          </a:p>
          <a:p>
            <a:pPr lvl="1"/>
            <a:r>
              <a:rPr lang="en-GB" sz="3200" dirty="0" smtClean="0">
                <a:latin typeface="Century Gothic" pitchFamily="34" charset="0"/>
              </a:rPr>
              <a:t>Low self-esteem</a:t>
            </a:r>
          </a:p>
          <a:p>
            <a:pPr>
              <a:buFont typeface="Arial" pitchFamily="34" charset="0"/>
              <a:buChar char="•"/>
            </a:pPr>
            <a:r>
              <a:rPr lang="en-GB" b="1" dirty="0" smtClean="0">
                <a:solidFill>
                  <a:srgbClr val="FF0000"/>
                </a:solidFill>
                <a:latin typeface="Century Gothic" pitchFamily="34" charset="0"/>
              </a:rPr>
              <a:t>Frustration of staff</a:t>
            </a:r>
          </a:p>
          <a:p>
            <a:pPr>
              <a:buNone/>
            </a:pPr>
            <a:r>
              <a:rPr lang="en-GB" dirty="0">
                <a:solidFill>
                  <a:srgbClr val="FF0000"/>
                </a:solidFill>
                <a:latin typeface="Century Gothic" pitchFamily="34" charset="0"/>
              </a:rPr>
              <a:t>	</a:t>
            </a:r>
            <a:r>
              <a:rPr lang="en-GB" dirty="0" smtClean="0">
                <a:solidFill>
                  <a:srgbClr val="FF0000"/>
                </a:solidFill>
                <a:latin typeface="Century Gothic" pitchFamily="34" charset="0"/>
              </a:rPr>
              <a:t> </a:t>
            </a:r>
            <a:r>
              <a:rPr lang="en-GB" dirty="0" smtClean="0">
                <a:latin typeface="Century Gothic" pitchFamily="34" charset="0"/>
              </a:rPr>
              <a:t>- Disenfranchisement</a:t>
            </a:r>
          </a:p>
          <a:p>
            <a:pPr>
              <a:buNone/>
            </a:pPr>
            <a:r>
              <a:rPr lang="en-GB" dirty="0" smtClean="0">
                <a:latin typeface="Century Gothic" pitchFamily="34" charset="0"/>
              </a:rPr>
              <a:t>	 - Inefficiency of systems</a:t>
            </a:r>
          </a:p>
          <a:p>
            <a:pPr>
              <a:buNone/>
            </a:pPr>
            <a:r>
              <a:rPr lang="en-GB" dirty="0">
                <a:solidFill>
                  <a:srgbClr val="FF0000"/>
                </a:solidFill>
                <a:latin typeface="Century Gothic" pitchFamily="34" charset="0"/>
              </a:rPr>
              <a:t>	</a:t>
            </a:r>
            <a:endParaRPr lang="en-GB" b="1" dirty="0">
              <a:solidFill>
                <a:srgbClr val="FF0000"/>
              </a:solidFill>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additive="base">
                                        <p:cTn id="3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additive="base">
                                        <p:cTn id="4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additive="base">
                                        <p:cTn id="5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additive="base">
                                        <p:cTn id="60"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3">
                                            <p:txEl>
                                              <p:pRg st="7" end="7"/>
                                            </p:txEl>
                                          </p:spTgt>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anim calcmode="lin" valueType="num">
                                      <p:cBhvr additive="base">
                                        <p:cTn id="64"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5"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Aims of TAF</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268760"/>
            <a:ext cx="8001000" cy="5328592"/>
          </a:xfrm>
        </p:spPr>
        <p:txBody>
          <a:bodyPr/>
          <a:lstStyle/>
          <a:p>
            <a:r>
              <a:rPr lang="en-GB" sz="2800" dirty="0" smtClean="0">
                <a:latin typeface="Century Gothic" pitchFamily="34" charset="0"/>
              </a:rPr>
              <a:t>Increase school attendance for vulnerable learners</a:t>
            </a:r>
          </a:p>
          <a:p>
            <a:r>
              <a:rPr lang="en-GB" sz="2800" dirty="0" smtClean="0">
                <a:latin typeface="Century Gothic" pitchFamily="34" charset="0"/>
              </a:rPr>
              <a:t>Increase social engagement and inclusion</a:t>
            </a:r>
          </a:p>
          <a:p>
            <a:r>
              <a:rPr lang="en-GB" sz="2800" dirty="0" smtClean="0">
                <a:latin typeface="Century Gothic" pitchFamily="34" charset="0"/>
              </a:rPr>
              <a:t>Reduce inappropriate referral to specialist agencies</a:t>
            </a:r>
          </a:p>
          <a:p>
            <a:r>
              <a:rPr lang="en-GB" sz="2800" dirty="0" smtClean="0">
                <a:latin typeface="Century Gothic" pitchFamily="34" charset="0"/>
              </a:rPr>
              <a:t>Reduce NEET</a:t>
            </a:r>
          </a:p>
          <a:p>
            <a:r>
              <a:rPr lang="en-GB" sz="2800" dirty="0" smtClean="0">
                <a:latin typeface="Century Gothic" pitchFamily="34" charset="0"/>
              </a:rPr>
              <a:t>Reduce first-time entrants into youth justice system</a:t>
            </a:r>
          </a:p>
          <a:p>
            <a:r>
              <a:rPr lang="en-GB" sz="2800" dirty="0" smtClean="0">
                <a:latin typeface="Century Gothic" pitchFamily="34" charset="0"/>
              </a:rPr>
              <a:t>Reduce number of LAC</a:t>
            </a:r>
          </a:p>
          <a:p>
            <a:r>
              <a:rPr lang="en-GB" sz="2800" dirty="0" smtClean="0">
                <a:latin typeface="Century Gothic" pitchFamily="34" charset="0"/>
              </a:rPr>
              <a:t>Reduce number leaving school without qualifications</a:t>
            </a:r>
            <a:endParaRPr lang="en-GB" sz="2800"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What is a TAF approach?</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pPr algn="ctr">
              <a:buNone/>
            </a:pPr>
            <a:r>
              <a:rPr lang="en-GB" sz="3600" dirty="0" smtClean="0">
                <a:latin typeface="Century Gothic" pitchFamily="34" charset="0"/>
              </a:rPr>
              <a:t>A TAF approach is a multi-agency, co-ordinated approach that involves a number of identified agencies working together to deliver a single plan of support to a family, at an early stage of family need</a:t>
            </a:r>
            <a:endParaRPr lang="en-GB" sz="3600"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Key features of TAF</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a:xfrm>
            <a:off x="990600" y="1600200"/>
            <a:ext cx="8001000" cy="4781128"/>
          </a:xfrm>
        </p:spPr>
        <p:txBody>
          <a:bodyPr/>
          <a:lstStyle/>
          <a:p>
            <a:r>
              <a:rPr lang="en-GB" dirty="0" smtClean="0">
                <a:latin typeface="Century Gothic" pitchFamily="34" charset="0"/>
              </a:rPr>
              <a:t>Family focused</a:t>
            </a:r>
          </a:p>
          <a:p>
            <a:r>
              <a:rPr lang="en-GB" dirty="0" smtClean="0">
                <a:latin typeface="Century Gothic" pitchFamily="34" charset="0"/>
              </a:rPr>
              <a:t>Bespoke</a:t>
            </a:r>
          </a:p>
          <a:p>
            <a:r>
              <a:rPr lang="en-GB" dirty="0" smtClean="0">
                <a:latin typeface="Century Gothic" pitchFamily="34" charset="0"/>
              </a:rPr>
              <a:t>Integrated</a:t>
            </a:r>
          </a:p>
          <a:p>
            <a:r>
              <a:rPr lang="en-GB" dirty="0" smtClean="0">
                <a:latin typeface="Century Gothic" pitchFamily="34" charset="0"/>
              </a:rPr>
              <a:t>Proactive</a:t>
            </a:r>
          </a:p>
          <a:p>
            <a:r>
              <a:rPr lang="en-GB" dirty="0" smtClean="0">
                <a:latin typeface="Century Gothic" pitchFamily="34" charset="0"/>
              </a:rPr>
              <a:t>Local</a:t>
            </a:r>
          </a:p>
          <a:p>
            <a:r>
              <a:rPr lang="en-GB" dirty="0" smtClean="0">
                <a:latin typeface="Century Gothic" pitchFamily="34" charset="0"/>
              </a:rPr>
              <a:t>Solution focused</a:t>
            </a:r>
            <a:endParaRPr lang="en-GB"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Who is involved?</a:t>
            </a:r>
            <a:endParaRPr lang="en-GB" b="1" dirty="0">
              <a:effectLst>
                <a:outerShdw blurRad="38100" dist="38100" dir="2700000" algn="tl">
                  <a:srgbClr val="000000">
                    <a:alpha val="43137"/>
                  </a:srgbClr>
                </a:outerShdw>
              </a:effectLst>
              <a:latin typeface="Century Gothic" pitchFamily="34" charset="0"/>
            </a:endParaRPr>
          </a:p>
        </p:txBody>
      </p:sp>
      <p:graphicFrame>
        <p:nvGraphicFramePr>
          <p:cNvPr id="5" name="Content Placeholder 4"/>
          <p:cNvGraphicFramePr>
            <a:graphicFrameLocks noGrp="1"/>
          </p:cNvGraphicFramePr>
          <p:nvPr>
            <p:ph idx="1"/>
          </p:nvPr>
        </p:nvGraphicFramePr>
        <p:xfrm>
          <a:off x="990600" y="1600200"/>
          <a:ext cx="8001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effectLst>
                  <a:outerShdw blurRad="38100" dist="38100" dir="2700000" algn="tl">
                    <a:srgbClr val="000000">
                      <a:alpha val="43137"/>
                    </a:srgbClr>
                  </a:outerShdw>
                </a:effectLst>
                <a:latin typeface="Century Gothic" pitchFamily="34" charset="0"/>
              </a:rPr>
              <a:t>The process</a:t>
            </a:r>
            <a:endParaRPr lang="en-GB" b="1" dirty="0">
              <a:effectLst>
                <a:outerShdw blurRad="38100" dist="38100" dir="2700000" algn="tl">
                  <a:srgbClr val="000000">
                    <a:alpha val="43137"/>
                  </a:srgbClr>
                </a:outerShdw>
              </a:effectLst>
              <a:latin typeface="Century Gothic" pitchFamily="34" charset="0"/>
            </a:endParaRPr>
          </a:p>
        </p:txBody>
      </p:sp>
      <p:sp>
        <p:nvSpPr>
          <p:cNvPr id="3" name="Content Placeholder 2"/>
          <p:cNvSpPr>
            <a:spLocks noGrp="1"/>
          </p:cNvSpPr>
          <p:nvPr>
            <p:ph idx="1"/>
          </p:nvPr>
        </p:nvSpPr>
        <p:spPr/>
        <p:txBody>
          <a:bodyPr/>
          <a:lstStyle/>
          <a:p>
            <a:r>
              <a:rPr lang="en-GB" dirty="0" smtClean="0">
                <a:latin typeface="Century Gothic" pitchFamily="34" charset="0"/>
              </a:rPr>
              <a:t>Weekly meetings, at school, chaired by school staff</a:t>
            </a:r>
          </a:p>
          <a:p>
            <a:pPr>
              <a:buNone/>
            </a:pPr>
            <a:endParaRPr lang="en-GB" dirty="0" smtClean="0">
              <a:latin typeface="Century Gothic" pitchFamily="34" charset="0"/>
            </a:endParaRPr>
          </a:p>
          <a:p>
            <a:r>
              <a:rPr lang="en-GB" dirty="0" smtClean="0">
                <a:latin typeface="Century Gothic" pitchFamily="34" charset="0"/>
              </a:rPr>
              <a:t>Referral:</a:t>
            </a:r>
          </a:p>
          <a:p>
            <a:pPr lvl="1"/>
            <a:r>
              <a:rPr lang="en-GB" dirty="0" smtClean="0">
                <a:latin typeface="Century Gothic" pitchFamily="34" charset="0"/>
              </a:rPr>
              <a:t>by school</a:t>
            </a:r>
          </a:p>
          <a:p>
            <a:pPr lvl="1"/>
            <a:r>
              <a:rPr lang="en-GB" dirty="0" smtClean="0">
                <a:latin typeface="Century Gothic" pitchFamily="34" charset="0"/>
              </a:rPr>
              <a:t>by external agency/school partner</a:t>
            </a:r>
          </a:p>
          <a:p>
            <a:pPr lvl="1"/>
            <a:r>
              <a:rPr lang="en-GB" dirty="0">
                <a:latin typeface="Century Gothic" pitchFamily="34" charset="0"/>
              </a:rPr>
              <a:t>b</a:t>
            </a:r>
            <a:r>
              <a:rPr lang="en-GB" dirty="0" smtClean="0">
                <a:latin typeface="Century Gothic" pitchFamily="34" charset="0"/>
              </a:rPr>
              <a:t>y the family</a:t>
            </a:r>
          </a:p>
          <a:p>
            <a:pPr lvl="1">
              <a:buNone/>
            </a:pPr>
            <a:endParaRPr lang="en-GB" dirty="0">
              <a:latin typeface="Century Gothic"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theme1.xml><?xml version="1.0" encoding="utf-8"?>
<a:theme xmlns:a="http://schemas.openxmlformats.org/drawingml/2006/main" name="TS010286216">
  <a:themeElements>
    <a:clrScheme name="">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3366"/>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4">
        <a:dk1>
          <a:srgbClr val="000066"/>
        </a:dk1>
        <a:lt1>
          <a:srgbClr val="FFFFFF"/>
        </a:lt1>
        <a:dk2>
          <a:srgbClr val="0033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16">
        <a:dk1>
          <a:srgbClr val="FFFFFF"/>
        </a:dk1>
        <a:lt1>
          <a:srgbClr val="FFFFFF"/>
        </a:lt1>
        <a:dk2>
          <a:srgbClr val="000066"/>
        </a:dk2>
        <a:lt2>
          <a:srgbClr val="808080"/>
        </a:lt2>
        <a:accent1>
          <a:srgbClr val="BBE0E3"/>
        </a:accent1>
        <a:accent2>
          <a:srgbClr val="333399"/>
        </a:accent2>
        <a:accent3>
          <a:srgbClr val="FFFFFF"/>
        </a:accent3>
        <a:accent4>
          <a:srgbClr val="DADADA"/>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documentManagement>
    <Title_x0020__x0028_Welsh_x0029_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alendar_x0020_Year xmlns="4c2d5879-4e17-4934-9dac-90b30ab598df" xsi:nil="true"/>
    <Retention_x0020_Year xmlns="4c2d5879-4e17-4934-9dac-90b30ab598df" xsi:nil="true"/>
    <TaxCatchAll xmlns="4c2d5879-4e17-4934-9dac-90b30ab598df">
      <Value>1</Value>
    </TaxCatchAll>
    <Academic_x0020_Year xmlns="4c2d5879-4e17-4934-9dac-90b30ab598df" xsi:nil="true"/>
    <Financial_x0020_Year xmlns="4c2d5879-4e17-4934-9dac-90b30ab598df" xsi:nil="true"/>
    <Process_x0020_-_x0020_EV xmlns="7a1d43f2-460a-4856-ba52-b632e8cb8017" xsi:nil="true"/>
    <Inspector_x0020_Type xmlns="4c2d5879-4e17-4934-9dac-90b30ab598df" xsi:nil="true"/>
    <Venue_x0020_Name xmlns="7a1d43f2-460a-4856-ba52-b632e8cb8017" xsi:nil="true"/>
    <System_x0020_-_x0020_EV xmlns="7a1d43f2-460a-4856-ba52-b632e8cb8017" xsi:nil="true"/>
    <_x0031_st_x0020_Day_x0020_of_x0020_training xmlns="7a1d43f2-460a-4856-ba52-b632e8cb8017">2014-05-06T23:00:00+00:00</_x0031_st_x0020_Day_x0020_of_x0020_training>
    <COBAS_x0020_Event_x0020_ID xmlns="4c2d5879-4e17-4934-9dac-90b30ab598df">04882</COBAS_x0020_Event_x0020_ID>
    <Type_x0020_of_x0020_Event xmlns="7a1d43f2-460a-4856-ba52-b632e8cb8017" xsi:nil="true"/>
    <Sector xmlns="4c2d5879-4e17-4934-9dac-90b30ab598d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Events Standard Document" ma:contentTypeID="0x0101004FF563581D1EBA4688BFE70077AFADA60F00E544CC5A3007DA46AA5A86B2D5298B46" ma:contentTypeVersion="8" ma:contentTypeDescription="" ma:contentTypeScope="" ma:versionID="9bc3c8db5dda290c9e6b99c4165e2440">
  <xsd:schema xmlns:xsd="http://www.w3.org/2001/XMLSchema" xmlns:xs="http://www.w3.org/2001/XMLSchema" xmlns:p="http://schemas.microsoft.com/office/2006/metadata/properties" xmlns:ns2="4c2d5879-4e17-4934-9dac-90b30ab598df" xmlns:ns3="7a1d43f2-460a-4856-ba52-b632e8cb8017" targetNamespace="http://schemas.microsoft.com/office/2006/metadata/properties" ma:root="true" ma:fieldsID="7ce6fbc54d1f27cca640448d41403c80" ns2:_="" ns3:_="">
    <xsd:import namespace="4c2d5879-4e17-4934-9dac-90b30ab598df"/>
    <xsd:import namespace="7a1d43f2-460a-4856-ba52-b632e8cb8017"/>
    <xsd:element name="properties">
      <xsd:complexType>
        <xsd:sequence>
          <xsd:element name="documentManagement">
            <xsd:complexType>
              <xsd:all>
                <xsd:element ref="ns2:Title_x0020__x0028_Welsh_x0029_" minOccurs="0"/>
                <xsd:element ref="ns2:b6bad8d7342d4cc5ae5d0cd685ebd519" minOccurs="0"/>
                <xsd:element ref="ns2:TaxCatchAll" minOccurs="0"/>
                <xsd:element ref="ns2:TaxCatchAllLabel" minOccurs="0"/>
                <xsd:element ref="ns2:Academic_x0020_Year" minOccurs="0"/>
                <xsd:element ref="ns2:Financial_x0020_Year" minOccurs="0"/>
                <xsd:element ref="ns2:Calendar_x0020_Year" minOccurs="0"/>
                <xsd:element ref="ns2:Retention_x0020_Year" minOccurs="0"/>
                <xsd:element ref="ns3:System_x0020_-_x0020_EV" minOccurs="0"/>
                <xsd:element ref="ns3:Process_x0020_-_x0020_EV" minOccurs="0"/>
                <xsd:element ref="ns2:Sector" minOccurs="0"/>
                <xsd:element ref="ns3:Type_x0020_of_x0020_Event" minOccurs="0"/>
                <xsd:element ref="ns2:Inspector_x0020_Type" minOccurs="0"/>
                <xsd:element ref="ns3:_x0031_st_x0020_Day_x0020_of_x0020_training" minOccurs="0"/>
                <xsd:element ref="ns2:COBAS_x0020_Event_x0020_ID" minOccurs="0"/>
                <xsd:element ref="ns3:Venue_x0020_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8" nillable="true" ma:displayName="Title (Welsh)" ma:internalName="Title_x0020__x0028_Welsh_x0029_" ma:readOnly="false">
      <xsd:simpleType>
        <xsd:restriction base="dms:Text">
          <xsd:maxLength value="255"/>
        </xsd:restriction>
      </xsd:simpleType>
    </xsd:element>
    <xsd:element name="b6bad8d7342d4cc5ae5d0cd685ebd519" ma:index="9"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element name="TaxCatchAll" ma:index="10"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Academic_x0020_Year" ma:index="13"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4"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5"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6" nillable="true" ma:displayName="Retention Year" ma:format="DateOnly" ma:internalName="Retention_x0020_Year">
      <xsd:simpleType>
        <xsd:restriction base="dms:DateTime"/>
      </xsd:simpleType>
    </xsd:element>
    <xsd:element name="Sector" ma:index="19" nillable="true" ma:displayName="Sector" ma:format="Dropdown" ma:internalName="Sector">
      <xsd:simpleType>
        <xsd:restriction base="dms:Choice">
          <xsd:enumeration value="Adult Community Learning"/>
          <xsd:enumeration value="Careers"/>
          <xsd:enumeration value="FE"/>
          <xsd:enumeration value="Independent"/>
          <xsd:enumeration value="Independent Special"/>
          <xsd:enumeration value="Independent Special College"/>
          <xsd:enumeration value="Local Authority"/>
          <xsd:enumeration value="Non-Maintained Nurseries"/>
          <xsd:enumeration value="Maintained Nurseries"/>
          <xsd:enumeration value="Offender Learning"/>
          <xsd:enumeration value="Primary"/>
          <xsd:enumeration value="Pupil Referral Unit"/>
          <xsd:enumeration value="Secondary"/>
          <xsd:enumeration value="Special"/>
          <xsd:enumeration value="Teacher Education and Training"/>
          <xsd:enumeration value="Welsh for Adults"/>
          <xsd:enumeration value="Work Based Learning"/>
          <xsd:enumeration value="Other/Non specific"/>
          <xsd:enumeration value="X-Sector (Cross-Sector)"/>
        </xsd:restriction>
      </xsd:simpleType>
    </xsd:element>
    <xsd:element name="Inspector_x0020_Type" ma:index="21" nillable="true" ma:displayName="Inspector Type" ma:format="Dropdown" ma:internalName="Inspector_x0020_Type">
      <xsd:simpleType>
        <xsd:restriction base="dms:Choice">
          <xsd:enumeration value="AI (Additional inspectors)"/>
          <xsd:enumeration value="LA officers on EM visits"/>
          <xsd:enumeration value="LI (Lay inspectors)"/>
          <xsd:enumeration value="PI (Peer Inspectors)"/>
          <xsd:enumeration value="RgI (Registered Inspectors)"/>
          <xsd:enumeration value="RgNI (Registered Nursery Inspectors)"/>
          <xsd:enumeration value="SL (System Leader)"/>
          <xsd:enumeration value="HMI (Her Majesties Inspector)"/>
        </xsd:restriction>
      </xsd:simpleType>
    </xsd:element>
    <xsd:element name="COBAS_x0020_Event_x0020_ID" ma:index="23" nillable="true" ma:displayName="COBAS Event ID" ma:internalName="COBAS_x0020_Event_x0020_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a1d43f2-460a-4856-ba52-b632e8cb8017" elementFormDefault="qualified">
    <xsd:import namespace="http://schemas.microsoft.com/office/2006/documentManagement/types"/>
    <xsd:import namespace="http://schemas.microsoft.com/office/infopath/2007/PartnerControls"/>
    <xsd:element name="System_x0020_-_x0020_EV" ma:index="17" nillable="true" ma:displayName="System - EV" ma:list="{680eb6eb-fee7-448d-aae5-2b2d56daebf1}" ma:internalName="System_x0020__x002d__x0020_EV" ma:readOnly="false" ma:showField="Title" ma:web="7a1d43f2-460a-4856-ba52-b632e8cb8017">
      <xsd:simpleType>
        <xsd:restriction base="dms:Lookup"/>
      </xsd:simpleType>
    </xsd:element>
    <xsd:element name="Process_x0020_-_x0020_EV" ma:index="18" nillable="true" ma:displayName="Process - EV" ma:list="{397fac23-c972-4a25-9e4c-9567a3d5d55a}" ma:internalName="Process_x0020__x002d__x0020_EV" ma:readOnly="false" ma:showField="Title" ma:web="7a1d43f2-460a-4856-ba52-b632e8cb8017">
      <xsd:simpleType>
        <xsd:restriction base="dms:Lookup"/>
      </xsd:simpleType>
    </xsd:element>
    <xsd:element name="Type_x0020_of_x0020_Event" ma:index="20" nillable="true" ma:displayName="Type of Event" ma:format="Dropdown" ma:internalName="Type_x0020_of_x0020_Event">
      <xsd:simpleType>
        <xsd:restriction base="dms:Choice">
          <xsd:enumeration value="Initial"/>
          <xsd:enumeration value="Update &amp; routine"/>
          <xsd:enumeration value="Annual forums"/>
          <xsd:enumeration value="Building capacity"/>
          <xsd:enumeration value="Estyn forums"/>
        </xsd:restriction>
      </xsd:simpleType>
    </xsd:element>
    <xsd:element name="_x0031_st_x0020_Day_x0020_of_x0020_training" ma:index="22" nillable="true" ma:displayName="1st Day of training" ma:format="DateOnly" ma:internalName="_x0031_st_x0020_Day_x0020_of_x0020_training">
      <xsd:simpleType>
        <xsd:restriction base="dms:DateTime"/>
      </xsd:simpleType>
    </xsd:element>
    <xsd:element name="Venue_x0020_Name" ma:index="24" nillable="true" ma:displayName="Venue Name" ma:list="{8b5a81d5-f063-401d-92b1-c7516704b15a}" ma:internalName="Venue_x0020_Name" ma:showField="Venue_x0020_Name_x0020_for_x0020" ma:web="7a1d43f2-460a-4856-ba52-b632e8cb8017">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21F2D8-CC9E-4AB2-9512-E0B5C4E2A038}">
  <ds:schemaRefs>
    <ds:schemaRef ds:uri="http://schemas.microsoft.com/sharepoint/v3/contenttype/forms"/>
  </ds:schemaRefs>
</ds:datastoreItem>
</file>

<file path=customXml/itemProps2.xml><?xml version="1.0" encoding="utf-8"?>
<ds:datastoreItem xmlns:ds="http://schemas.openxmlformats.org/officeDocument/2006/customXml" ds:itemID="{DE3036F7-0BC9-45B9-8B04-6A2D2125255E}">
  <ds:schemaRefs>
    <ds:schemaRef ds:uri="http://schemas.microsoft.com/office/2006/metadata/longProperties"/>
  </ds:schemaRefs>
</ds:datastoreItem>
</file>

<file path=customXml/itemProps3.xml><?xml version="1.0" encoding="utf-8"?>
<ds:datastoreItem xmlns:ds="http://schemas.openxmlformats.org/officeDocument/2006/customXml" ds:itemID="{4DEBF17E-688F-4E82-B204-55D4522FE244}">
  <ds:schemaRefs>
    <ds:schemaRef ds:uri="http://schemas.microsoft.com/office/2006/documentManagement/types"/>
    <ds:schemaRef ds:uri="http://schemas.microsoft.com/office/2006/metadata/properties"/>
    <ds:schemaRef ds:uri="http://schemas.openxmlformats.org/package/2006/metadata/core-properties"/>
    <ds:schemaRef ds:uri="4c2d5879-4e17-4934-9dac-90b30ab598df"/>
    <ds:schemaRef ds:uri="http://purl.org/dc/dcmitype/"/>
    <ds:schemaRef ds:uri="http://purl.org/dc/elements/1.1/"/>
    <ds:schemaRef ds:uri="http://schemas.microsoft.com/office/infopath/2007/PartnerControls"/>
    <ds:schemaRef ds:uri="http://www.w3.org/XML/1998/namespace"/>
    <ds:schemaRef ds:uri="7a1d43f2-460a-4856-ba52-b632e8cb8017"/>
    <ds:schemaRef ds:uri="http://purl.org/dc/terms/"/>
  </ds:schemaRefs>
</ds:datastoreItem>
</file>

<file path=customXml/itemProps4.xml><?xml version="1.0" encoding="utf-8"?>
<ds:datastoreItem xmlns:ds="http://schemas.openxmlformats.org/officeDocument/2006/customXml" ds:itemID="{232B2D68-AAB5-4D76-A3FE-6B5FB281A3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7a1d43f2-460a-4856-ba52-b632e8cb801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TS010286216</Template>
  <TotalTime>354</TotalTime>
  <Words>533</Words>
  <Application>Microsoft Office PowerPoint</Application>
  <PresentationFormat>On-screen Show (4:3)</PresentationFormat>
  <Paragraphs>151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TS010286216</vt:lpstr>
      <vt:lpstr>Ysgol Coedcae School </vt:lpstr>
      <vt:lpstr>School context</vt:lpstr>
      <vt:lpstr>In-school strategies</vt:lpstr>
      <vt:lpstr>Need for TAF in Coedcae School</vt:lpstr>
      <vt:lpstr>Aims of TAF</vt:lpstr>
      <vt:lpstr>What is a TAF approach?</vt:lpstr>
      <vt:lpstr>Key features of TAF</vt:lpstr>
      <vt:lpstr>Who is involved?</vt:lpstr>
      <vt:lpstr>The process</vt:lpstr>
      <vt:lpstr>The process …</vt:lpstr>
      <vt:lpstr>Case study A</vt:lpstr>
      <vt:lpstr>Case study B</vt:lpstr>
      <vt:lpstr>Case study C</vt:lpstr>
      <vt:lpstr>Case study D</vt:lpstr>
      <vt:lpstr>Impact of TAF</vt:lpstr>
      <vt:lpstr>Impact of TAF …</vt:lpstr>
      <vt:lpstr>Way forward</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Unity cutouts design template</dc:title>
  <dc:creator>ts</dc:creator>
  <cp:lastModifiedBy>Dean George</cp:lastModifiedBy>
  <cp:revision>80</cp:revision>
  <dcterms:created xsi:type="dcterms:W3CDTF">2014-05-04T11:50:17Z</dcterms:created>
  <dcterms:modified xsi:type="dcterms:W3CDTF">2014-07-18T10:55:10Z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arkets">
    <vt:lpwstr/>
  </property>
  <property fmtid="{D5CDD505-2E9C-101B-9397-08002B2CF9AE}" pid="3" name="TPInstallLocation">
    <vt:lpwstr>{My Templates}</vt:lpwstr>
  </property>
  <property fmtid="{D5CDD505-2E9C-101B-9397-08002B2CF9AE}" pid="4" name="PrimaryImageGen">
    <vt:lpwstr>true</vt:lpwstr>
  </property>
  <property fmtid="{D5CDD505-2E9C-101B-9397-08002B2CF9AE}" pid="5" name="AssetType">
    <vt:lpwstr>TP</vt:lpwstr>
  </property>
  <property fmtid="{D5CDD505-2E9C-101B-9397-08002B2CF9AE}" pid="6" name="BugNumber">
    <vt:lpwstr>191</vt:lpwstr>
  </property>
  <property fmtid="{D5CDD505-2E9C-101B-9397-08002B2CF9AE}" pid="7" name="TPCommandLine">
    <vt:lpwstr>{PP} /n {FilePath}</vt:lpwstr>
  </property>
  <property fmtid="{D5CDD505-2E9C-101B-9397-08002B2CF9AE}" pid="8" name="TemplateStatus">
    <vt:lpwstr>Complete</vt:lpwstr>
  </property>
  <property fmtid="{D5CDD505-2E9C-101B-9397-08002B2CF9AE}" pid="9" name="TPAppVersion">
    <vt:lpwstr>11</vt:lpwstr>
  </property>
  <property fmtid="{D5CDD505-2E9C-101B-9397-08002B2CF9AE}" pid="10" name="ContentTypeId">
    <vt:lpwstr>0x0101004FF563581D1EBA4688BFE70077AFADA60F00E544CC5A3007DA46AA5A86B2D5298B46</vt:lpwstr>
  </property>
  <property fmtid="{D5CDD505-2E9C-101B-9397-08002B2CF9AE}" pid="11" name="IsDeleted">
    <vt:lpwstr>false</vt:lpwstr>
  </property>
  <property fmtid="{D5CDD505-2E9C-101B-9397-08002B2CF9AE}" pid="12" name="Milestone">
    <vt:lpwstr>Continuous</vt:lpwstr>
  </property>
  <property fmtid="{D5CDD505-2E9C-101B-9397-08002B2CF9AE}" pid="13" name="APAuthor">
    <vt:lpwstr>191</vt:lpwstr>
  </property>
  <property fmtid="{D5CDD505-2E9C-101B-9397-08002B2CF9AE}" pid="14" name="TrustLevel">
    <vt:lpwstr>Microsoft Managed Content</vt:lpwstr>
  </property>
  <property fmtid="{D5CDD505-2E9C-101B-9397-08002B2CF9AE}" pid="15" name="IsSearchable">
    <vt:lpwstr>false</vt:lpwstr>
  </property>
  <property fmtid="{D5CDD505-2E9C-101B-9397-08002B2CF9AE}" pid="16" name="NumericId">
    <vt:lpwstr>-1</vt:lpwstr>
  </property>
  <property fmtid="{D5CDD505-2E9C-101B-9397-08002B2CF9AE}" pid="17" name="PublishTargets">
    <vt:lpwstr>OfficeOnline</vt:lpwstr>
  </property>
  <property fmtid="{D5CDD505-2E9C-101B-9397-08002B2CF9AE}" pid="18" name="TPFriendlyName">
    <vt:lpwstr>Slide 1</vt:lpwstr>
  </property>
  <property fmtid="{D5CDD505-2E9C-101B-9397-08002B2CF9AE}" pid="19" name="AssetId">
    <vt:lpwstr>TS010286216</vt:lpwstr>
  </property>
  <property fmtid="{D5CDD505-2E9C-101B-9397-08002B2CF9AE}" pid="20" name="TPLaunchHelpLinkType">
    <vt:lpwstr>Template</vt:lpwstr>
  </property>
  <property fmtid="{D5CDD505-2E9C-101B-9397-08002B2CF9AE}" pid="21" name="OpenTemplate">
    <vt:lpwstr>true</vt:lpwstr>
  </property>
  <property fmtid="{D5CDD505-2E9C-101B-9397-08002B2CF9AE}" pid="22" name="SourceTitle">
    <vt:lpwstr>Unity cutouts design template</vt:lpwstr>
  </property>
  <property fmtid="{D5CDD505-2E9C-101B-9397-08002B2CF9AE}" pid="23" name="TPLaunchHelpLink">
    <vt:lpwstr/>
  </property>
  <property fmtid="{D5CDD505-2E9C-101B-9397-08002B2CF9AE}" pid="24" name="APEditor">
    <vt:lpwstr>92</vt:lpwstr>
  </property>
  <property fmtid="{D5CDD505-2E9C-101B-9397-08002B2CF9AE}" pid="25" name="TPApplication">
    <vt:lpwstr>PowerPoint</vt:lpwstr>
  </property>
  <property fmtid="{D5CDD505-2E9C-101B-9397-08002B2CF9AE}" pid="26" name="Provider">
    <vt:lpwstr>EY010241418</vt:lpwstr>
  </property>
  <property fmtid="{D5CDD505-2E9C-101B-9397-08002B2CF9AE}" pid="27" name="UACurrentWords">
    <vt:lpwstr>0</vt:lpwstr>
  </property>
  <property fmtid="{D5CDD505-2E9C-101B-9397-08002B2CF9AE}" pid="28" name="Applications">
    <vt:lpwstr>64;#PowerPoint 2003;#79;#Template 12;#65;#Microsoft Office PowerPoint 2007</vt:lpwstr>
  </property>
  <property fmtid="{D5CDD505-2E9C-101B-9397-08002B2CF9AE}" pid="29" name="UALocRecommendation">
    <vt:lpwstr>Never Localize</vt:lpwstr>
  </property>
  <property fmtid="{D5CDD505-2E9C-101B-9397-08002B2CF9AE}" pid="30" name="Title">
    <vt:lpwstr>Unity cutouts design template</vt:lpwstr>
  </property>
  <property fmtid="{D5CDD505-2E9C-101B-9397-08002B2CF9AE}" pid="31" name="PublishStatusLookup">
    <vt:lpwstr>261416</vt:lpwstr>
  </property>
  <property fmtid="{D5CDD505-2E9C-101B-9397-08002B2CF9AE}" pid="32" name="APTrustLevel">
    <vt:lpwstr>1.00000000000000</vt:lpwstr>
  </property>
  <property fmtid="{D5CDD505-2E9C-101B-9397-08002B2CF9AE}" pid="33" name="TPClientViewer">
    <vt:lpwstr>Microsoft Office PowerPoint</vt:lpwstr>
  </property>
  <property fmtid="{D5CDD505-2E9C-101B-9397-08002B2CF9AE}" pid="34" name="TPComponent">
    <vt:lpwstr>PPTFiles</vt:lpwstr>
  </property>
  <property fmtid="{D5CDD505-2E9C-101B-9397-08002B2CF9AE}" pid="35" name="TPNamespace">
    <vt:lpwstr>POWERPNT</vt:lpwstr>
  </property>
  <property fmtid="{D5CDD505-2E9C-101B-9397-08002B2CF9AE}" pid="36" name="Content Type">
    <vt:lpwstr>OOFile</vt:lpwstr>
  </property>
  <property fmtid="{D5CDD505-2E9C-101B-9397-08002B2CF9AE}" pid="37" name="AuthoringAssetId">
    <vt:lpwstr>TP010286216</vt:lpwstr>
  </property>
  <property fmtid="{D5CDD505-2E9C-101B-9397-08002B2CF9AE}" pid="38" name="NumericAssetId">
    <vt:lpwstr/>
  </property>
  <property fmtid="{D5CDD505-2E9C-101B-9397-08002B2CF9AE}" pid="39" name="AppVer">
    <vt:lpwstr/>
  </property>
  <property fmtid="{D5CDD505-2E9C-101B-9397-08002B2CF9AE}" pid="40" name="Estyn Language">
    <vt:lpwstr>1;#English|777de1d1-cd30-4966-a2e3-f61db4c431e8</vt:lpwstr>
  </property>
</Properties>
</file>